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2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1.xml" ContentType="application/vnd.openxmlformats-officedocument.presentationml.notesSlide+xml"/>
  <Override PartName="/ppt/tags/tag4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47" r:id="rId4"/>
    <p:sldMasterId id="2147485551" r:id="rId5"/>
    <p:sldMasterId id="2147490550" r:id="rId6"/>
  </p:sldMasterIdLst>
  <p:notesMasterIdLst>
    <p:notesMasterId r:id="rId55"/>
  </p:notesMasterIdLst>
  <p:handoutMasterIdLst>
    <p:handoutMasterId r:id="rId56"/>
  </p:handoutMasterIdLst>
  <p:sldIdLst>
    <p:sldId id="2147479540" r:id="rId7"/>
    <p:sldId id="1661" r:id="rId8"/>
    <p:sldId id="286" r:id="rId9"/>
    <p:sldId id="300" r:id="rId10"/>
    <p:sldId id="258" r:id="rId11"/>
    <p:sldId id="259" r:id="rId12"/>
    <p:sldId id="285" r:id="rId13"/>
    <p:sldId id="288" r:id="rId14"/>
    <p:sldId id="287" r:id="rId15"/>
    <p:sldId id="257" r:id="rId16"/>
    <p:sldId id="2147483562" r:id="rId17"/>
    <p:sldId id="302" r:id="rId18"/>
    <p:sldId id="262" r:id="rId19"/>
    <p:sldId id="304" r:id="rId20"/>
    <p:sldId id="305" r:id="rId21"/>
    <p:sldId id="306" r:id="rId22"/>
    <p:sldId id="307" r:id="rId23"/>
    <p:sldId id="308" r:id="rId24"/>
    <p:sldId id="309" r:id="rId25"/>
    <p:sldId id="264" r:id="rId26"/>
    <p:sldId id="263" r:id="rId27"/>
    <p:sldId id="2147483563" r:id="rId28"/>
    <p:sldId id="2147483564" r:id="rId29"/>
    <p:sldId id="316" r:id="rId30"/>
    <p:sldId id="317" r:id="rId31"/>
    <p:sldId id="318" r:id="rId32"/>
    <p:sldId id="320" r:id="rId33"/>
    <p:sldId id="2147483565" r:id="rId34"/>
    <p:sldId id="2147483567" r:id="rId35"/>
    <p:sldId id="2147483566" r:id="rId36"/>
    <p:sldId id="2147483568" r:id="rId37"/>
    <p:sldId id="2147483569" r:id="rId38"/>
    <p:sldId id="2147483570" r:id="rId39"/>
    <p:sldId id="2147483571" r:id="rId40"/>
    <p:sldId id="2147483572" r:id="rId41"/>
    <p:sldId id="2147483573" r:id="rId42"/>
    <p:sldId id="2147483574" r:id="rId43"/>
    <p:sldId id="2147483575" r:id="rId44"/>
    <p:sldId id="2147483576" r:id="rId45"/>
    <p:sldId id="2147483557" r:id="rId46"/>
    <p:sldId id="2147483558" r:id="rId47"/>
    <p:sldId id="2147483577" r:id="rId48"/>
    <p:sldId id="2147483578" r:id="rId49"/>
    <p:sldId id="2147483579" r:id="rId50"/>
    <p:sldId id="2147483580" r:id="rId51"/>
    <p:sldId id="2147483581" r:id="rId52"/>
    <p:sldId id="2147483582" r:id="rId53"/>
    <p:sldId id="2147483559" r:id="rId5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lanning" id="{38B656EC-D568-4EF7-8842-9FA1AE1192C9}">
          <p14:sldIdLst>
            <p14:sldId id="2147479540"/>
          </p14:sldIdLst>
        </p14:section>
        <p14:section name="Intro" id="{17BBB6CB-9B4A-4F55-AEBA-CD1D7A511079}">
          <p14:sldIdLst>
            <p14:sldId id="1661"/>
            <p14:sldId id="286"/>
          </p14:sldIdLst>
        </p14:section>
        <p14:section name="Welcome &amp; Framing" id="{AEEFBBF7-C023-4444-9AA2-31F362B0D3A3}">
          <p14:sldIdLst>
            <p14:sldId id="300"/>
            <p14:sldId id="258"/>
            <p14:sldId id="259"/>
            <p14:sldId id="285"/>
            <p14:sldId id="288"/>
            <p14:sldId id="287"/>
          </p14:sldIdLst>
        </p14:section>
        <p14:section name="Discover Oversharing" id="{8775E8B6-04C2-4C02-8F6B-882465451BDC}">
          <p14:sldIdLst>
            <p14:sldId id="257"/>
            <p14:sldId id="2147483562"/>
            <p14:sldId id="302"/>
            <p14:sldId id="262"/>
            <p14:sldId id="304"/>
            <p14:sldId id="305"/>
            <p14:sldId id="306"/>
            <p14:sldId id="307"/>
            <p14:sldId id="308"/>
            <p14:sldId id="309"/>
            <p14:sldId id="264"/>
          </p14:sldIdLst>
        </p14:section>
        <p14:section name="Secure Copilot agents" id="{327B7E66-6665-4D96-87B8-453DD17EDDCF}">
          <p14:sldIdLst>
            <p14:sldId id="263"/>
            <p14:sldId id="2147483563"/>
            <p14:sldId id="2147483564"/>
            <p14:sldId id="316"/>
            <p14:sldId id="317"/>
            <p14:sldId id="318"/>
            <p14:sldId id="320"/>
            <p14:sldId id="2147483565"/>
            <p14:sldId id="2147483567"/>
            <p14:sldId id="2147483566"/>
            <p14:sldId id="2147483568"/>
          </p14:sldIdLst>
        </p14:section>
        <p14:section name="Secure Interaction Data" id="{9C9770FC-363D-7546-8D63-B5E58AACB6BD}">
          <p14:sldIdLst>
            <p14:sldId id="2147483569"/>
            <p14:sldId id="2147483570"/>
            <p14:sldId id="2147483571"/>
            <p14:sldId id="2147483572"/>
            <p14:sldId id="2147483573"/>
          </p14:sldIdLst>
        </p14:section>
        <p14:section name="Governance planning" id="{AF85D8B6-914C-4147-9C6B-349A887DAC7B}">
          <p14:sldIdLst>
            <p14:sldId id="2147483574"/>
            <p14:sldId id="2147483575"/>
            <p14:sldId id="2147483576"/>
            <p14:sldId id="2147483557"/>
            <p14:sldId id="2147483558"/>
            <p14:sldId id="2147483577"/>
            <p14:sldId id="2147483578"/>
            <p14:sldId id="2147483579"/>
            <p14:sldId id="2147483580"/>
            <p14:sldId id="2147483581"/>
          </p14:sldIdLst>
        </p14:section>
        <p14:section name="AI Security Assessment" id="{14B20C47-8D94-4222-8D31-8F4A5D4351B1}">
          <p14:sldIdLst>
            <p14:sldId id="2147483582"/>
            <p14:sldId id="2147483559"/>
          </p14:sldIdLst>
        </p14:section>
        <p14:section name="Takeaways" id="{500F3DBF-212B-4A62-B330-2EC52FEE0D51}">
          <p14:sldIdLst/>
        </p14:section>
        <p14:section name="Closing" id="{CB6B9A63-54F5-4978-82BE-19ACFD1B312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3904D17-14B1-4C6D-3932-2AB4ABB58213}" name="Yuliia Romanika (Stinson Communications Inc)" initials="YR" userId="S::v-yromanika@microsoft.com::3a956c90-6344-4d35-bfe3-17fc620a9617" providerId="AD"/>
  <p188:author id="{2AEBA35B-3937-3C46-84FE-CDA41B4382B8}" name="Jocelyn Panchal" initials="JP" userId="S::jopanchal@microsoft.com::f94517be-cda7-40b7-b169-2455cd4b8da3" providerId="AD"/>
  <p188:author id="{9A3DC575-6EC5-AD12-E719-794C0E55AE0D}" name="Tiffany Yu" initials="TY" userId="S::tiffanyyu@microsoft.com::3f522b4c-2c6d-480c-951a-3009c20adbaa" providerId="AD"/>
  <p188:author id="{E744AB91-67A8-5BDE-510F-94DD2F91F23E}" name="Maxime Bombardier" initials="MB" userId="S::maximeb@microsoft.com::aab7abe9-f933-4c4d-96cd-30328a3f7c19" providerId="AD"/>
  <p188:author id="{F4AA5996-F74D-5CD8-AE2E-397790CD9A6D}" name="Carol Bailey" initials="CB" userId="S::cabailey@microsoft.com::8f5ef0bd-104f-4af1-a003-bf8ddca2b410" providerId="AD"/>
  <p188:author id="{CB7B68A1-4208-96B1-9DF4-C573EB67B07D}" name="Jessie Hwang (MCAG)" initials="JH" userId="S::jhwang@microsoft.com::85f2306c-fd56-49d2-8dff-e96751c6f345" providerId="AD"/>
  <p188:author id="{603A48A6-C068-B949-1A4C-8F442BDCEF41}" name="Jim Banach" initials="JB" userId="S::jimbanach@microsoft.com::013eedea-94d2-42f2-be9a-aa78dc8e03ce" providerId="AD"/>
  <p188:author id="{FEDE5EC3-54D1-B6F5-3E88-E5D67AD070A7}" name="Chris Fox (Content Dev)" initials="CD" userId="S::chrfox@microsoft.com::62d220b1-d50d-401a-927e-65bafdfb5799" providerId="AD"/>
  <p188:author id="{73B6EDD4-FA15-1F67-C698-6AE8B6A49F68}" name="Paulette Lee (SUBERT GROUP INC)" initials="PI" userId="S::v-pauletlee@microsoft.com::d6cb3620-22c1-496a-8083-656ac80d631d" providerId="AD"/>
  <p188:author id="{6AFA61D8-796F-555E-A395-B33F90AAF99E}" name="Monica Lueder" initials="ML" userId="S::monical@microsoft.com::75969e72-ba9c-4e32-a4ac-c8f3aeff9ba2" providerId="AD"/>
  <p188:author id="{03067BE9-E0BC-4E95-1734-68DB85D76808}" name="Sophie Ke" initials="SKe" userId="Sophie Ke" providerId="None"/>
  <p188:author id="{60DD76EE-6F68-EA0F-BF3C-603D9275EB96}" name="Bryan Wofford (MCAG)" initials="B(" userId="S::brwoff@microsoft.com::af037bd5-f592-429c-a009-a6626d67a49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61C5"/>
    <a:srgbClr val="0E4987"/>
    <a:srgbClr val="B1B3B3"/>
    <a:srgbClr val="E1D3C7"/>
    <a:srgbClr val="E8E6DF"/>
    <a:srgbClr val="FFF8F3"/>
    <a:srgbClr val="FFA38B"/>
    <a:srgbClr val="8DC8E8"/>
    <a:srgbClr val="D7D2CB"/>
    <a:srgbClr val="FAE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7A780E-D0D4-C24A-DEF6-DD55D6DCFC33}" v="9" dt="2025-08-29T16:52:22.615"/>
    <p1510:client id="{00C79755-F0B1-D1F2-D81E-EB23A6BDE643}" v="2" dt="2025-08-29T23:27:12.742"/>
    <p1510:client id="{51825A56-58A1-42E6-AB9F-5F4BFE5D53A8}" v="30" dt="2025-08-29T17:39:27.427"/>
    <p1510:client id="{A4E3B4DB-3877-5D7D-A8DC-7CB2AF4BEAE9}" v="237" dt="2025-08-29T22:01:45.2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notesMaster" Target="notesMasters/notesMaster1.xml"/><Relationship Id="rId63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handoutMaster" Target="handoutMasters/handoutMaster1.xml"/><Relationship Id="rId64" Type="http://schemas.microsoft.com/office/2018/10/relationships/authors" Target="author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commentAuthors" Target="commentAuthor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et Choi (Stinson Communications Inc)" userId="06879060-1dfb-448d-9a49-6512d48ad4e4" providerId="ADAL" clId="{5A6289B4-78F9-4858-BFBA-CDB5697894BF}"/>
    <pc:docChg chg="custSel addSld delSld modSld modMainMaster">
      <pc:chgData name="Janet Choi (Stinson Communications Inc)" userId="06879060-1dfb-448d-9a49-6512d48ad4e4" providerId="ADAL" clId="{5A6289B4-78F9-4858-BFBA-CDB5697894BF}" dt="2025-08-29T17:39:27.421" v="48"/>
      <pc:docMkLst>
        <pc:docMk/>
      </pc:docMkLst>
      <pc:sldChg chg="addSp delSp modSp mod">
        <pc:chgData name="Janet Choi (Stinson Communications Inc)" userId="06879060-1dfb-448d-9a49-6512d48ad4e4" providerId="ADAL" clId="{5A6289B4-78F9-4858-BFBA-CDB5697894BF}" dt="2025-08-27T23:25:50.996" v="0" actId="478"/>
        <pc:sldMkLst>
          <pc:docMk/>
          <pc:sldMk cId="1795078537" sldId="1661"/>
        </pc:sldMkLst>
        <pc:spChg chg="add mod">
          <ac:chgData name="Janet Choi (Stinson Communications Inc)" userId="06879060-1dfb-448d-9a49-6512d48ad4e4" providerId="ADAL" clId="{5A6289B4-78F9-4858-BFBA-CDB5697894BF}" dt="2025-08-27T23:25:50.996" v="0" actId="478"/>
          <ac:spMkLst>
            <pc:docMk/>
            <pc:sldMk cId="1795078537" sldId="1661"/>
            <ac:spMk id="3" creationId="{956087BA-C54C-5248-8BE2-D040C85444EC}"/>
          </ac:spMkLst>
        </pc:spChg>
      </pc:sldChg>
      <pc:sldChg chg="addSp delSp mod">
        <pc:chgData name="Janet Choi (Stinson Communications Inc)" userId="06879060-1dfb-448d-9a49-6512d48ad4e4" providerId="ADAL" clId="{5A6289B4-78F9-4858-BFBA-CDB5697894BF}" dt="2025-08-27T23:26:57.333" v="33"/>
        <pc:sldMkLst>
          <pc:docMk/>
          <pc:sldMk cId="1080857811" sldId="2147479540"/>
        </pc:sldMkLst>
      </pc:sldChg>
      <pc:sldChg chg="add del">
        <pc:chgData name="Janet Choi (Stinson Communications Inc)" userId="06879060-1dfb-448d-9a49-6512d48ad4e4" providerId="ADAL" clId="{5A6289B4-78F9-4858-BFBA-CDB5697894BF}" dt="2025-08-29T17:39:27.421" v="48"/>
        <pc:sldMkLst>
          <pc:docMk/>
          <pc:sldMk cId="4136197606" sldId="2147481764"/>
        </pc:sldMkLst>
      </pc:sldChg>
      <pc:sldMasterChg chg="modSldLayout">
        <pc:chgData name="Janet Choi (Stinson Communications Inc)" userId="06879060-1dfb-448d-9a49-6512d48ad4e4" providerId="ADAL" clId="{5A6289B4-78F9-4858-BFBA-CDB5697894BF}" dt="2025-08-27T23:26:57.594" v="45"/>
        <pc:sldMasterMkLst>
          <pc:docMk/>
          <pc:sldMasterMk cId="3418689686" sldId="2147485447"/>
        </pc:sldMasterMkLst>
        <pc:sldLayoutChg chg="modSp mod">
          <pc:chgData name="Janet Choi (Stinson Communications Inc)" userId="06879060-1dfb-448d-9a49-6512d48ad4e4" providerId="ADAL" clId="{5A6289B4-78F9-4858-BFBA-CDB5697894BF}" dt="2025-08-27T23:26:47.472" v="15"/>
          <pc:sldLayoutMkLst>
            <pc:docMk/>
            <pc:sldMasterMk cId="3418689686" sldId="2147485447"/>
            <pc:sldLayoutMk cId="163313850" sldId="2147485450"/>
          </pc:sldLayoutMkLst>
          <pc:picChg chg="mod modCrop">
            <ac:chgData name="Janet Choi (Stinson Communications Inc)" userId="06879060-1dfb-448d-9a49-6512d48ad4e4" providerId="ADAL" clId="{5A6289B4-78F9-4858-BFBA-CDB5697894BF}" dt="2025-08-27T23:26:47.472" v="15"/>
            <ac:picMkLst>
              <pc:docMk/>
              <pc:sldMasterMk cId="3418689686" sldId="2147485447"/>
              <pc:sldLayoutMk cId="163313850" sldId="2147485450"/>
              <ac:picMk id="8" creationId="{0259642E-DAE4-3CDB-B869-A1EB3385AC04}"/>
            </ac:picMkLst>
          </pc:picChg>
        </pc:sldLayoutChg>
        <pc:sldLayoutChg chg="modSp mod">
          <pc:chgData name="Janet Choi (Stinson Communications Inc)" userId="06879060-1dfb-448d-9a49-6512d48ad4e4" providerId="ADAL" clId="{5A6289B4-78F9-4858-BFBA-CDB5697894BF}" dt="2025-08-27T23:26:54.388" v="30"/>
          <pc:sldLayoutMkLst>
            <pc:docMk/>
            <pc:sldMasterMk cId="3418689686" sldId="2147485447"/>
            <pc:sldLayoutMk cId="1556031802" sldId="2147485489"/>
          </pc:sldLayoutMkLst>
          <pc:picChg chg="mod modCrop">
            <ac:chgData name="Janet Choi (Stinson Communications Inc)" userId="06879060-1dfb-448d-9a49-6512d48ad4e4" providerId="ADAL" clId="{5A6289B4-78F9-4858-BFBA-CDB5697894BF}" dt="2025-08-27T23:26:54.388" v="30"/>
            <ac:picMkLst>
              <pc:docMk/>
              <pc:sldMasterMk cId="3418689686" sldId="2147485447"/>
              <pc:sldLayoutMk cId="1556031802" sldId="2147485489"/>
              <ac:picMk id="6" creationId="{A4598781-713D-A153-D7DE-A0B8C9FEA452}"/>
            </ac:picMkLst>
          </pc:picChg>
        </pc:sldLayoutChg>
        <pc:sldLayoutChg chg="modSp mod">
          <pc:chgData name="Janet Choi (Stinson Communications Inc)" userId="06879060-1dfb-448d-9a49-6512d48ad4e4" providerId="ADAL" clId="{5A6289B4-78F9-4858-BFBA-CDB5697894BF}" dt="2025-08-27T23:26:57.594" v="45"/>
          <pc:sldLayoutMkLst>
            <pc:docMk/>
            <pc:sldMasterMk cId="3418689686" sldId="2147485447"/>
            <pc:sldLayoutMk cId="975556658" sldId="2147485491"/>
          </pc:sldLayoutMkLst>
          <pc:picChg chg="mod modCrop">
            <ac:chgData name="Janet Choi (Stinson Communications Inc)" userId="06879060-1dfb-448d-9a49-6512d48ad4e4" providerId="ADAL" clId="{5A6289B4-78F9-4858-BFBA-CDB5697894BF}" dt="2025-08-27T23:26:57.594" v="45"/>
            <ac:picMkLst>
              <pc:docMk/>
              <pc:sldMasterMk cId="3418689686" sldId="2147485447"/>
              <pc:sldLayoutMk cId="975556658" sldId="2147485491"/>
              <ac:picMk id="4" creationId="{61ED2F1E-B11D-7B75-2BE7-2C2CAA4F0E43}"/>
            </ac:picMkLst>
          </pc:picChg>
        </pc:sldLayoutChg>
      </pc:sldMasterChg>
    </pc:docChg>
  </pc:docChgLst>
  <pc:docChgLst>
    <pc:chgData name="Bryan Wofford (MCAG)" userId="S::brwoff@microsoft.com::af037bd5-f592-429c-a009-a6626d67a49c" providerId="AD" clId="Web-{007A780E-D0D4-C24A-DEF6-DD55D6DCFC33}"/>
    <pc:docChg chg="delSld modSld modSection">
      <pc:chgData name="Bryan Wofford (MCAG)" userId="S::brwoff@microsoft.com::af037bd5-f592-429c-a009-a6626d67a49c" providerId="AD" clId="Web-{007A780E-D0D4-C24A-DEF6-DD55D6DCFC33}" dt="2025-08-29T16:52:22.615" v="3"/>
      <pc:docMkLst>
        <pc:docMk/>
      </pc:docMkLst>
      <pc:sldChg chg="modSp">
        <pc:chgData name="Bryan Wofford (MCAG)" userId="S::brwoff@microsoft.com::af037bd5-f592-429c-a009-a6626d67a49c" providerId="AD" clId="Web-{007A780E-D0D4-C24A-DEF6-DD55D6DCFC33}" dt="2025-08-29T16:47:20.652" v="0" actId="20577"/>
        <pc:sldMkLst>
          <pc:docMk/>
          <pc:sldMk cId="487263220" sldId="2147483583"/>
        </pc:sldMkLst>
        <pc:spChg chg="mod">
          <ac:chgData name="Bryan Wofford (MCAG)" userId="S::brwoff@microsoft.com::af037bd5-f592-429c-a009-a6626d67a49c" providerId="AD" clId="Web-{007A780E-D0D4-C24A-DEF6-DD55D6DCFC33}" dt="2025-08-29T16:47:20.652" v="0" actId="20577"/>
          <ac:spMkLst>
            <pc:docMk/>
            <pc:sldMk cId="487263220" sldId="2147483583"/>
            <ac:spMk id="43" creationId="{7D8605CE-213C-E230-DE5B-B6E9AF867BB6}"/>
          </ac:spMkLst>
        </pc:spChg>
      </pc:sldChg>
      <pc:sldChg chg="modSp del">
        <pc:chgData name="Bryan Wofford (MCAG)" userId="S::brwoff@microsoft.com::af037bd5-f592-429c-a009-a6626d67a49c" providerId="AD" clId="Web-{007A780E-D0D4-C24A-DEF6-DD55D6DCFC33}" dt="2025-08-29T16:52:22.615" v="3"/>
        <pc:sldMkLst>
          <pc:docMk/>
          <pc:sldMk cId="3603982615" sldId="2147483585"/>
        </pc:sldMkLst>
        <pc:spChg chg="mod">
          <ac:chgData name="Bryan Wofford (MCAG)" userId="S::brwoff@microsoft.com::af037bd5-f592-429c-a009-a6626d67a49c" providerId="AD" clId="Web-{007A780E-D0D4-C24A-DEF6-DD55D6DCFC33}" dt="2025-08-29T16:48:38.248" v="2" actId="20577"/>
          <ac:spMkLst>
            <pc:docMk/>
            <pc:sldMk cId="3603982615" sldId="2147483585"/>
            <ac:spMk id="5" creationId="{E1E2CEAE-B7F8-8DA2-EE4A-F8C9E9AD865E}"/>
          </ac:spMkLst>
        </pc:spChg>
      </pc:sldChg>
    </pc:docChg>
  </pc:docChgLst>
  <pc:docChgLst>
    <pc:chgData name="Arba Bardhi" userId="S::arba_stinson.co#ext#@microsoft.onmicrosoft.com::74076ea0-4313-4aa1-a0fa-9deb523a689b" providerId="AD" clId="Web-{00C79755-F0B1-D1F2-D81E-EB23A6BDE643}"/>
    <pc:docChg chg="delSld modSld modSection">
      <pc:chgData name="Arba Bardhi" userId="S::arba_stinson.co#ext#@microsoft.onmicrosoft.com::74076ea0-4313-4aa1-a0fa-9deb523a689b" providerId="AD" clId="Web-{00C79755-F0B1-D1F2-D81E-EB23A6BDE643}" dt="2025-08-29T23:27:22.774" v="38"/>
      <pc:docMkLst>
        <pc:docMk/>
      </pc:docMkLst>
      <pc:sldChg chg="modNotes">
        <pc:chgData name="Arba Bardhi" userId="S::arba_stinson.co#ext#@microsoft.onmicrosoft.com::74076ea0-4313-4aa1-a0fa-9deb523a689b" providerId="AD" clId="Web-{00C79755-F0B1-D1F2-D81E-EB23A6BDE643}" dt="2025-08-29T23:25:51.898" v="3"/>
        <pc:sldMkLst>
          <pc:docMk/>
          <pc:sldMk cId="101631589" sldId="258"/>
        </pc:sldMkLst>
      </pc:sldChg>
      <pc:sldChg chg="modNotes">
        <pc:chgData name="Arba Bardhi" userId="S::arba_stinson.co#ext#@microsoft.onmicrosoft.com::74076ea0-4313-4aa1-a0fa-9deb523a689b" providerId="AD" clId="Web-{00C79755-F0B1-D1F2-D81E-EB23A6BDE643}" dt="2025-08-29T23:25:55.852" v="5"/>
        <pc:sldMkLst>
          <pc:docMk/>
          <pc:sldMk cId="2185798853" sldId="259"/>
        </pc:sldMkLst>
      </pc:sldChg>
      <pc:sldChg chg="modNotes">
        <pc:chgData name="Arba Bardhi" userId="S::arba_stinson.co#ext#@microsoft.onmicrosoft.com::74076ea0-4313-4aa1-a0fa-9deb523a689b" providerId="AD" clId="Web-{00C79755-F0B1-D1F2-D81E-EB23A6BDE643}" dt="2025-08-29T23:25:57.352" v="6"/>
        <pc:sldMkLst>
          <pc:docMk/>
          <pc:sldMk cId="623766203" sldId="285"/>
        </pc:sldMkLst>
      </pc:sldChg>
      <pc:sldChg chg="modNotes">
        <pc:chgData name="Arba Bardhi" userId="S::arba_stinson.co#ext#@microsoft.onmicrosoft.com::74076ea0-4313-4aa1-a0fa-9deb523a689b" providerId="AD" clId="Web-{00C79755-F0B1-D1F2-D81E-EB23A6BDE643}" dt="2025-08-29T23:26:00.320" v="8"/>
        <pc:sldMkLst>
          <pc:docMk/>
          <pc:sldMk cId="830078435" sldId="288"/>
        </pc:sldMkLst>
      </pc:sldChg>
      <pc:sldChg chg="modNotes">
        <pc:chgData name="Arba Bardhi" userId="S::arba_stinson.co#ext#@microsoft.onmicrosoft.com::74076ea0-4313-4aa1-a0fa-9deb523a689b" providerId="AD" clId="Web-{00C79755-F0B1-D1F2-D81E-EB23A6BDE643}" dt="2025-08-29T23:27:20.852" v="37"/>
        <pc:sldMkLst>
          <pc:docMk/>
          <pc:sldMk cId="1584875832" sldId="294"/>
        </pc:sldMkLst>
      </pc:sldChg>
      <pc:sldChg chg="modNotes">
        <pc:chgData name="Arba Bardhi" userId="S::arba_stinson.co#ext#@microsoft.onmicrosoft.com::74076ea0-4313-4aa1-a0fa-9deb523a689b" providerId="AD" clId="Web-{00C79755-F0B1-D1F2-D81E-EB23A6BDE643}" dt="2025-08-29T23:25:50.711" v="2"/>
        <pc:sldMkLst>
          <pc:docMk/>
          <pc:sldMk cId="2925133541" sldId="300"/>
        </pc:sldMkLst>
      </pc:sldChg>
      <pc:sldChg chg="modNotes">
        <pc:chgData name="Arba Bardhi" userId="S::arba_stinson.co#ext#@microsoft.onmicrosoft.com::74076ea0-4313-4aa1-a0fa-9deb523a689b" providerId="AD" clId="Web-{00C79755-F0B1-D1F2-D81E-EB23A6BDE643}" dt="2025-08-29T23:26:05.914" v="10"/>
        <pc:sldMkLst>
          <pc:docMk/>
          <pc:sldMk cId="4143467240" sldId="302"/>
        </pc:sldMkLst>
      </pc:sldChg>
      <pc:sldChg chg="modNotes">
        <pc:chgData name="Arba Bardhi" userId="S::arba_stinson.co#ext#@microsoft.onmicrosoft.com::74076ea0-4313-4aa1-a0fa-9deb523a689b" providerId="AD" clId="Web-{00C79755-F0B1-D1F2-D81E-EB23A6BDE643}" dt="2025-08-29T23:26:27.617" v="14"/>
        <pc:sldMkLst>
          <pc:docMk/>
          <pc:sldMk cId="3678082497" sldId="316"/>
        </pc:sldMkLst>
      </pc:sldChg>
      <pc:sldChg chg="modNotes">
        <pc:chgData name="Arba Bardhi" userId="S::arba_stinson.co#ext#@microsoft.onmicrosoft.com::74076ea0-4313-4aa1-a0fa-9deb523a689b" providerId="AD" clId="Web-{00C79755-F0B1-D1F2-D81E-EB23A6BDE643}" dt="2025-08-29T23:26:28.398" v="15"/>
        <pc:sldMkLst>
          <pc:docMk/>
          <pc:sldMk cId="3367785303" sldId="317"/>
        </pc:sldMkLst>
      </pc:sldChg>
      <pc:sldChg chg="modNotes">
        <pc:chgData name="Arba Bardhi" userId="S::arba_stinson.co#ext#@microsoft.onmicrosoft.com::74076ea0-4313-4aa1-a0fa-9deb523a689b" providerId="AD" clId="Web-{00C79755-F0B1-D1F2-D81E-EB23A6BDE643}" dt="2025-08-29T23:26:31.414" v="17"/>
        <pc:sldMkLst>
          <pc:docMk/>
          <pc:sldMk cId="2350497284" sldId="318"/>
        </pc:sldMkLst>
      </pc:sldChg>
      <pc:sldChg chg="modNotes">
        <pc:chgData name="Arba Bardhi" userId="S::arba_stinson.co#ext#@microsoft.onmicrosoft.com::74076ea0-4313-4aa1-a0fa-9deb523a689b" providerId="AD" clId="Web-{00C79755-F0B1-D1F2-D81E-EB23A6BDE643}" dt="2025-08-29T23:26:55.648" v="29"/>
        <pc:sldMkLst>
          <pc:docMk/>
          <pc:sldMk cId="3667671757" sldId="2147483557"/>
        </pc:sldMkLst>
      </pc:sldChg>
      <pc:sldChg chg="modNotes">
        <pc:chgData name="Arba Bardhi" userId="S::arba_stinson.co#ext#@microsoft.onmicrosoft.com::74076ea0-4313-4aa1-a0fa-9deb523a689b" providerId="AD" clId="Web-{00C79755-F0B1-D1F2-D81E-EB23A6BDE643}" dt="2025-08-29T23:26:57.648" v="30"/>
        <pc:sldMkLst>
          <pc:docMk/>
          <pc:sldMk cId="2129072717" sldId="2147483558"/>
        </pc:sldMkLst>
      </pc:sldChg>
      <pc:sldChg chg="modNotes">
        <pc:chgData name="Arba Bardhi" userId="S::arba_stinson.co#ext#@microsoft.onmicrosoft.com::74076ea0-4313-4aa1-a0fa-9deb523a689b" providerId="AD" clId="Web-{00C79755-F0B1-D1F2-D81E-EB23A6BDE643}" dt="2025-08-29T23:27:22.774" v="38"/>
        <pc:sldMkLst>
          <pc:docMk/>
          <pc:sldMk cId="3531323500" sldId="2147483561"/>
        </pc:sldMkLst>
      </pc:sldChg>
      <pc:sldChg chg="modNotes">
        <pc:chgData name="Arba Bardhi" userId="S::arba_stinson.co#ext#@microsoft.onmicrosoft.com::74076ea0-4313-4aa1-a0fa-9deb523a689b" providerId="AD" clId="Web-{00C79755-F0B1-D1F2-D81E-EB23A6BDE643}" dt="2025-08-29T23:26:04.445" v="9"/>
        <pc:sldMkLst>
          <pc:docMk/>
          <pc:sldMk cId="3980779322" sldId="2147483562"/>
        </pc:sldMkLst>
      </pc:sldChg>
      <pc:sldChg chg="modNotes">
        <pc:chgData name="Arba Bardhi" userId="S::arba_stinson.co#ext#@microsoft.onmicrosoft.com::74076ea0-4313-4aa1-a0fa-9deb523a689b" providerId="AD" clId="Web-{00C79755-F0B1-D1F2-D81E-EB23A6BDE643}" dt="2025-08-29T23:26:23.570" v="12"/>
        <pc:sldMkLst>
          <pc:docMk/>
          <pc:sldMk cId="746176949" sldId="2147483563"/>
        </pc:sldMkLst>
      </pc:sldChg>
      <pc:sldChg chg="modNotes">
        <pc:chgData name="Arba Bardhi" userId="S::arba_stinson.co#ext#@microsoft.onmicrosoft.com::74076ea0-4313-4aa1-a0fa-9deb523a689b" providerId="AD" clId="Web-{00C79755-F0B1-D1F2-D81E-EB23A6BDE643}" dt="2025-08-29T23:26:38.227" v="21"/>
        <pc:sldMkLst>
          <pc:docMk/>
          <pc:sldMk cId="119571110" sldId="2147483566"/>
        </pc:sldMkLst>
      </pc:sldChg>
      <pc:sldChg chg="modNotes">
        <pc:chgData name="Arba Bardhi" userId="S::arba_stinson.co#ext#@microsoft.onmicrosoft.com::74076ea0-4313-4aa1-a0fa-9deb523a689b" providerId="AD" clId="Web-{00C79755-F0B1-D1F2-D81E-EB23A6BDE643}" dt="2025-08-29T23:26:35.367" v="19"/>
        <pc:sldMkLst>
          <pc:docMk/>
          <pc:sldMk cId="2915153112" sldId="2147483567"/>
        </pc:sldMkLst>
      </pc:sldChg>
      <pc:sldChg chg="modNotes">
        <pc:chgData name="Arba Bardhi" userId="S::arba_stinson.co#ext#@microsoft.onmicrosoft.com::74076ea0-4313-4aa1-a0fa-9deb523a689b" providerId="AD" clId="Web-{00C79755-F0B1-D1F2-D81E-EB23A6BDE643}" dt="2025-08-29T23:26:41.977" v="22"/>
        <pc:sldMkLst>
          <pc:docMk/>
          <pc:sldMk cId="989661416" sldId="2147483570"/>
        </pc:sldMkLst>
      </pc:sldChg>
      <pc:sldChg chg="modNotes">
        <pc:chgData name="Arba Bardhi" userId="S::arba_stinson.co#ext#@microsoft.onmicrosoft.com::74076ea0-4313-4aa1-a0fa-9deb523a689b" providerId="AD" clId="Web-{00C79755-F0B1-D1F2-D81E-EB23A6BDE643}" dt="2025-08-29T23:26:44.336" v="23"/>
        <pc:sldMkLst>
          <pc:docMk/>
          <pc:sldMk cId="2034457575" sldId="2147483571"/>
        </pc:sldMkLst>
      </pc:sldChg>
      <pc:sldChg chg="modNotes">
        <pc:chgData name="Arba Bardhi" userId="S::arba_stinson.co#ext#@microsoft.onmicrosoft.com::74076ea0-4313-4aa1-a0fa-9deb523a689b" providerId="AD" clId="Web-{00C79755-F0B1-D1F2-D81E-EB23A6BDE643}" dt="2025-08-29T23:26:46.039" v="24"/>
        <pc:sldMkLst>
          <pc:docMk/>
          <pc:sldMk cId="1943213251" sldId="2147483572"/>
        </pc:sldMkLst>
      </pc:sldChg>
      <pc:sldChg chg="modNotes">
        <pc:chgData name="Arba Bardhi" userId="S::arba_stinson.co#ext#@microsoft.onmicrosoft.com::74076ea0-4313-4aa1-a0fa-9deb523a689b" providerId="AD" clId="Web-{00C79755-F0B1-D1F2-D81E-EB23A6BDE643}" dt="2025-08-29T23:26:51.930" v="26"/>
        <pc:sldMkLst>
          <pc:docMk/>
          <pc:sldMk cId="722109287" sldId="2147483575"/>
        </pc:sldMkLst>
      </pc:sldChg>
      <pc:sldChg chg="modNotes">
        <pc:chgData name="Arba Bardhi" userId="S::arba_stinson.co#ext#@microsoft.onmicrosoft.com::74076ea0-4313-4aa1-a0fa-9deb523a689b" providerId="AD" clId="Web-{00C79755-F0B1-D1F2-D81E-EB23A6BDE643}" dt="2025-08-29T23:26:54.102" v="28"/>
        <pc:sldMkLst>
          <pc:docMk/>
          <pc:sldMk cId="708495152" sldId="2147483576"/>
        </pc:sldMkLst>
      </pc:sldChg>
      <pc:sldChg chg="modNotes">
        <pc:chgData name="Arba Bardhi" userId="S::arba_stinson.co#ext#@microsoft.onmicrosoft.com::74076ea0-4313-4aa1-a0fa-9deb523a689b" providerId="AD" clId="Web-{00C79755-F0B1-D1F2-D81E-EB23A6BDE643}" dt="2025-08-29T23:27:00.883" v="32"/>
        <pc:sldMkLst>
          <pc:docMk/>
          <pc:sldMk cId="685482225" sldId="2147483577"/>
        </pc:sldMkLst>
      </pc:sldChg>
      <pc:sldChg chg="modNotes">
        <pc:chgData name="Arba Bardhi" userId="S::arba_stinson.co#ext#@microsoft.onmicrosoft.com::74076ea0-4313-4aa1-a0fa-9deb523a689b" providerId="AD" clId="Web-{00C79755-F0B1-D1F2-D81E-EB23A6BDE643}" dt="2025-08-29T23:27:02.133" v="33"/>
        <pc:sldMkLst>
          <pc:docMk/>
          <pc:sldMk cId="3235641073" sldId="2147483578"/>
        </pc:sldMkLst>
      </pc:sldChg>
      <pc:sldChg chg="modNotes">
        <pc:chgData name="Arba Bardhi" userId="S::arba_stinson.co#ext#@microsoft.onmicrosoft.com::74076ea0-4313-4aa1-a0fa-9deb523a689b" providerId="AD" clId="Web-{00C79755-F0B1-D1F2-D81E-EB23A6BDE643}" dt="2025-08-29T23:27:04.930" v="34"/>
        <pc:sldMkLst>
          <pc:docMk/>
          <pc:sldMk cId="1228761429" sldId="2147483579"/>
        </pc:sldMkLst>
      </pc:sldChg>
      <pc:sldChg chg="modNotes">
        <pc:chgData name="Arba Bardhi" userId="S::arba_stinson.co#ext#@microsoft.onmicrosoft.com::74076ea0-4313-4aa1-a0fa-9deb523a689b" providerId="AD" clId="Web-{00C79755-F0B1-D1F2-D81E-EB23A6BDE643}" dt="2025-08-29T23:27:07.117" v="36"/>
        <pc:sldMkLst>
          <pc:docMk/>
          <pc:sldMk cId="98473664" sldId="2147483580"/>
        </pc:sldMkLst>
      </pc:sldChg>
      <pc:sldChg chg="del">
        <pc:chgData name="Arba Bardhi" userId="S::arba_stinson.co#ext#@microsoft.onmicrosoft.com::74076ea0-4313-4aa1-a0fa-9deb523a689b" providerId="AD" clId="Web-{00C79755-F0B1-D1F2-D81E-EB23A6BDE643}" dt="2025-08-29T23:25:37.711" v="0"/>
        <pc:sldMkLst>
          <pc:docMk/>
          <pc:sldMk cId="3300291801" sldId="2147483587"/>
        </pc:sldMkLst>
      </pc:sldChg>
    </pc:docChg>
  </pc:docChgLst>
  <pc:docChgLst>
    <pc:chgData name="Yuliia Romanika (Stinson Communications Inc)" userId="3a956c90-6344-4d35-bfe3-17fc620a9617" providerId="ADAL" clId="{019F7E77-DAC3-4392-80A1-B071D588EB1B}"/>
    <pc:docChg chg="undo custSel addSld delSld modSld sldOrd modSection">
      <pc:chgData name="Yuliia Romanika (Stinson Communications Inc)" userId="3a956c90-6344-4d35-bfe3-17fc620a9617" providerId="ADAL" clId="{019F7E77-DAC3-4392-80A1-B071D588EB1B}" dt="2025-08-26T21:40:54.401" v="201"/>
      <pc:docMkLst>
        <pc:docMk/>
      </pc:docMkLst>
      <pc:sldChg chg="del">
        <pc:chgData name="Yuliia Romanika (Stinson Communications Inc)" userId="3a956c90-6344-4d35-bfe3-17fc620a9617" providerId="ADAL" clId="{019F7E77-DAC3-4392-80A1-B071D588EB1B}" dt="2025-08-26T21:34:04.221" v="122" actId="47"/>
        <pc:sldMkLst>
          <pc:docMk/>
          <pc:sldMk cId="3225083685" sldId="256"/>
        </pc:sldMkLst>
      </pc:sldChg>
      <pc:sldChg chg="del ord">
        <pc:chgData name="Yuliia Romanika (Stinson Communications Inc)" userId="3a956c90-6344-4d35-bfe3-17fc620a9617" providerId="ADAL" clId="{019F7E77-DAC3-4392-80A1-B071D588EB1B}" dt="2025-08-26T21:24:40.160" v="12" actId="47"/>
        <pc:sldMkLst>
          <pc:docMk/>
          <pc:sldMk cId="3508287059" sldId="257"/>
        </pc:sldMkLst>
      </pc:sldChg>
      <pc:sldChg chg="add ord">
        <pc:chgData name="Yuliia Romanika (Stinson Communications Inc)" userId="3a956c90-6344-4d35-bfe3-17fc620a9617" providerId="ADAL" clId="{019F7E77-DAC3-4392-80A1-B071D588EB1B}" dt="2025-08-26T21:27:08.165" v="35"/>
        <pc:sldMkLst>
          <pc:docMk/>
          <pc:sldMk cId="3618234687" sldId="257"/>
        </pc:sldMkLst>
      </pc:sldChg>
      <pc:sldChg chg="add ord">
        <pc:chgData name="Yuliia Romanika (Stinson Communications Inc)" userId="3a956c90-6344-4d35-bfe3-17fc620a9617" providerId="ADAL" clId="{019F7E77-DAC3-4392-80A1-B071D588EB1B}" dt="2025-08-26T21:26:34.023" v="29"/>
        <pc:sldMkLst>
          <pc:docMk/>
          <pc:sldMk cId="101631589" sldId="258"/>
        </pc:sldMkLst>
      </pc:sldChg>
      <pc:sldChg chg="add del setBg">
        <pc:chgData name="Yuliia Romanika (Stinson Communications Inc)" userId="3a956c90-6344-4d35-bfe3-17fc620a9617" providerId="ADAL" clId="{019F7E77-DAC3-4392-80A1-B071D588EB1B}" dt="2025-08-26T21:23:53.211" v="5" actId="47"/>
        <pc:sldMkLst>
          <pc:docMk/>
          <pc:sldMk cId="3055377244" sldId="258"/>
        </pc:sldMkLst>
      </pc:sldChg>
      <pc:sldChg chg="add ord">
        <pc:chgData name="Yuliia Romanika (Stinson Communications Inc)" userId="3a956c90-6344-4d35-bfe3-17fc620a9617" providerId="ADAL" clId="{019F7E77-DAC3-4392-80A1-B071D588EB1B}" dt="2025-08-26T21:26:34.023" v="29"/>
        <pc:sldMkLst>
          <pc:docMk/>
          <pc:sldMk cId="2185798853" sldId="259"/>
        </pc:sldMkLst>
      </pc:sldChg>
      <pc:sldChg chg="del ord">
        <pc:chgData name="Yuliia Romanika (Stinson Communications Inc)" userId="3a956c90-6344-4d35-bfe3-17fc620a9617" providerId="ADAL" clId="{019F7E77-DAC3-4392-80A1-B071D588EB1B}" dt="2025-08-26T21:33:02.821" v="110" actId="47"/>
        <pc:sldMkLst>
          <pc:docMk/>
          <pc:sldMk cId="2780231660" sldId="260"/>
        </pc:sldMkLst>
      </pc:sldChg>
      <pc:sldChg chg="del">
        <pc:chgData name="Yuliia Romanika (Stinson Communications Inc)" userId="3a956c90-6344-4d35-bfe3-17fc620a9617" providerId="ADAL" clId="{019F7E77-DAC3-4392-80A1-B071D588EB1B}" dt="2025-08-26T21:38:42.092" v="192" actId="47"/>
        <pc:sldMkLst>
          <pc:docMk/>
          <pc:sldMk cId="721088314" sldId="261"/>
        </pc:sldMkLst>
      </pc:sldChg>
      <pc:sldChg chg="add ord">
        <pc:chgData name="Yuliia Romanika (Stinson Communications Inc)" userId="3a956c90-6344-4d35-bfe3-17fc620a9617" providerId="ADAL" clId="{019F7E77-DAC3-4392-80A1-B071D588EB1B}" dt="2025-08-26T21:27:08.165" v="35"/>
        <pc:sldMkLst>
          <pc:docMk/>
          <pc:sldMk cId="1235292576" sldId="262"/>
        </pc:sldMkLst>
      </pc:sldChg>
      <pc:sldChg chg="del ord">
        <pc:chgData name="Yuliia Romanika (Stinson Communications Inc)" userId="3a956c90-6344-4d35-bfe3-17fc620a9617" providerId="ADAL" clId="{019F7E77-DAC3-4392-80A1-B071D588EB1B}" dt="2025-08-26T21:25:19.461" v="15" actId="47"/>
        <pc:sldMkLst>
          <pc:docMk/>
          <pc:sldMk cId="2900016540" sldId="262"/>
        </pc:sldMkLst>
      </pc:sldChg>
      <pc:sldChg chg="add ord">
        <pc:chgData name="Yuliia Romanika (Stinson Communications Inc)" userId="3a956c90-6344-4d35-bfe3-17fc620a9617" providerId="ADAL" clId="{019F7E77-DAC3-4392-80A1-B071D588EB1B}" dt="2025-08-26T21:29:59.650" v="73"/>
        <pc:sldMkLst>
          <pc:docMk/>
          <pc:sldMk cId="1913873673" sldId="263"/>
        </pc:sldMkLst>
      </pc:sldChg>
      <pc:sldChg chg="del">
        <pc:chgData name="Yuliia Romanika (Stinson Communications Inc)" userId="3a956c90-6344-4d35-bfe3-17fc620a9617" providerId="ADAL" clId="{019F7E77-DAC3-4392-80A1-B071D588EB1B}" dt="2025-08-26T21:27:13.837" v="36" actId="47"/>
        <pc:sldMkLst>
          <pc:docMk/>
          <pc:sldMk cId="2654728419" sldId="263"/>
        </pc:sldMkLst>
      </pc:sldChg>
      <pc:sldChg chg="del ord">
        <pc:chgData name="Yuliia Romanika (Stinson Communications Inc)" userId="3a956c90-6344-4d35-bfe3-17fc620a9617" providerId="ADAL" clId="{019F7E77-DAC3-4392-80A1-B071D588EB1B}" dt="2025-08-26T21:37:54.865" v="182" actId="47"/>
        <pc:sldMkLst>
          <pc:docMk/>
          <pc:sldMk cId="685876336" sldId="265"/>
        </pc:sldMkLst>
      </pc:sldChg>
      <pc:sldChg chg="del ord">
        <pc:chgData name="Yuliia Romanika (Stinson Communications Inc)" userId="3a956c90-6344-4d35-bfe3-17fc620a9617" providerId="ADAL" clId="{019F7E77-DAC3-4392-80A1-B071D588EB1B}" dt="2025-08-26T21:35:25.802" v="141" actId="47"/>
        <pc:sldMkLst>
          <pc:docMk/>
          <pc:sldMk cId="268754775" sldId="266"/>
        </pc:sldMkLst>
      </pc:sldChg>
      <pc:sldChg chg="del">
        <pc:chgData name="Yuliia Romanika (Stinson Communications Inc)" userId="3a956c90-6344-4d35-bfe3-17fc620a9617" providerId="ADAL" clId="{019F7E77-DAC3-4392-80A1-B071D588EB1B}" dt="2025-08-26T21:34:35.466" v="132" actId="47"/>
        <pc:sldMkLst>
          <pc:docMk/>
          <pc:sldMk cId="4111697245" sldId="267"/>
        </pc:sldMkLst>
      </pc:sldChg>
      <pc:sldChg chg="del ord">
        <pc:chgData name="Yuliia Romanika (Stinson Communications Inc)" userId="3a956c90-6344-4d35-bfe3-17fc620a9617" providerId="ADAL" clId="{019F7E77-DAC3-4392-80A1-B071D588EB1B}" dt="2025-08-26T21:38:25.264" v="191" actId="47"/>
        <pc:sldMkLst>
          <pc:docMk/>
          <pc:sldMk cId="3813699526" sldId="268"/>
        </pc:sldMkLst>
      </pc:sldChg>
      <pc:sldChg chg="del">
        <pc:chgData name="Yuliia Romanika (Stinson Communications Inc)" userId="3a956c90-6344-4d35-bfe3-17fc620a9617" providerId="ADAL" clId="{019F7E77-DAC3-4392-80A1-B071D588EB1B}" dt="2025-08-26T21:38:58.651" v="199" actId="47"/>
        <pc:sldMkLst>
          <pc:docMk/>
          <pc:sldMk cId="772687758" sldId="269"/>
        </pc:sldMkLst>
      </pc:sldChg>
      <pc:sldChg chg="del ord">
        <pc:chgData name="Yuliia Romanika (Stinson Communications Inc)" userId="3a956c90-6344-4d35-bfe3-17fc620a9617" providerId="ADAL" clId="{019F7E77-DAC3-4392-80A1-B071D588EB1B}" dt="2025-08-26T21:38:55.957" v="198" actId="47"/>
        <pc:sldMkLst>
          <pc:docMk/>
          <pc:sldMk cId="2942854068" sldId="270"/>
        </pc:sldMkLst>
      </pc:sldChg>
      <pc:sldChg chg="del">
        <pc:chgData name="Yuliia Romanika (Stinson Communications Inc)" userId="3a956c90-6344-4d35-bfe3-17fc620a9617" providerId="ADAL" clId="{019F7E77-DAC3-4392-80A1-B071D588EB1B}" dt="2025-08-26T21:35:15.366" v="136" actId="47"/>
        <pc:sldMkLst>
          <pc:docMk/>
          <pc:sldMk cId="2722054225" sldId="271"/>
        </pc:sldMkLst>
      </pc:sldChg>
      <pc:sldChg chg="del ord">
        <pc:chgData name="Yuliia Romanika (Stinson Communications Inc)" userId="3a956c90-6344-4d35-bfe3-17fc620a9617" providerId="ADAL" clId="{019F7E77-DAC3-4392-80A1-B071D588EB1B}" dt="2025-08-26T21:31:19.732" v="94" actId="47"/>
        <pc:sldMkLst>
          <pc:docMk/>
          <pc:sldMk cId="3156279386" sldId="272"/>
        </pc:sldMkLst>
      </pc:sldChg>
      <pc:sldChg chg="add del ord">
        <pc:chgData name="Yuliia Romanika (Stinson Communications Inc)" userId="3a956c90-6344-4d35-bfe3-17fc620a9617" providerId="ADAL" clId="{019F7E77-DAC3-4392-80A1-B071D588EB1B}" dt="2025-08-26T21:29:35.443" v="67" actId="47"/>
        <pc:sldMkLst>
          <pc:docMk/>
          <pc:sldMk cId="734833473" sldId="273"/>
        </pc:sldMkLst>
      </pc:sldChg>
      <pc:sldChg chg="del ord">
        <pc:chgData name="Yuliia Romanika (Stinson Communications Inc)" userId="3a956c90-6344-4d35-bfe3-17fc620a9617" providerId="ADAL" clId="{019F7E77-DAC3-4392-80A1-B071D588EB1B}" dt="2025-08-26T21:25:41.947" v="21" actId="47"/>
        <pc:sldMkLst>
          <pc:docMk/>
          <pc:sldMk cId="2130664933" sldId="273"/>
        </pc:sldMkLst>
      </pc:sldChg>
      <pc:sldChg chg="del ord">
        <pc:chgData name="Yuliia Romanika (Stinson Communications Inc)" userId="3a956c90-6344-4d35-bfe3-17fc620a9617" providerId="ADAL" clId="{019F7E77-DAC3-4392-80A1-B071D588EB1B}" dt="2025-08-26T21:25:30.613" v="18" actId="47"/>
        <pc:sldMkLst>
          <pc:docMk/>
          <pc:sldMk cId="2700020575" sldId="274"/>
        </pc:sldMkLst>
      </pc:sldChg>
      <pc:sldChg chg="del ord">
        <pc:chgData name="Yuliia Romanika (Stinson Communications Inc)" userId="3a956c90-6344-4d35-bfe3-17fc620a9617" providerId="ADAL" clId="{019F7E77-DAC3-4392-80A1-B071D588EB1B}" dt="2025-08-26T21:25:55.513" v="24" actId="47"/>
        <pc:sldMkLst>
          <pc:docMk/>
          <pc:sldMk cId="2978663197" sldId="275"/>
        </pc:sldMkLst>
      </pc:sldChg>
      <pc:sldChg chg="del ord">
        <pc:chgData name="Yuliia Romanika (Stinson Communications Inc)" userId="3a956c90-6344-4d35-bfe3-17fc620a9617" providerId="ADAL" clId="{019F7E77-DAC3-4392-80A1-B071D588EB1B}" dt="2025-08-26T21:30:23.596" v="82" actId="47"/>
        <pc:sldMkLst>
          <pc:docMk/>
          <pc:sldMk cId="1842255733" sldId="276"/>
        </pc:sldMkLst>
      </pc:sldChg>
      <pc:sldChg chg="del">
        <pc:chgData name="Yuliia Romanika (Stinson Communications Inc)" userId="3a956c90-6344-4d35-bfe3-17fc620a9617" providerId="ADAL" clId="{019F7E77-DAC3-4392-80A1-B071D588EB1B}" dt="2025-08-26T21:26:24.545" v="27" actId="47"/>
        <pc:sldMkLst>
          <pc:docMk/>
          <pc:sldMk cId="1932760167" sldId="277"/>
        </pc:sldMkLst>
      </pc:sldChg>
      <pc:sldChg chg="del">
        <pc:chgData name="Yuliia Romanika (Stinson Communications Inc)" userId="3a956c90-6344-4d35-bfe3-17fc620a9617" providerId="ADAL" clId="{019F7E77-DAC3-4392-80A1-B071D588EB1B}" dt="2025-08-26T21:37:05.713" v="171" actId="47"/>
        <pc:sldMkLst>
          <pc:docMk/>
          <pc:sldMk cId="2666067806" sldId="278"/>
        </pc:sldMkLst>
      </pc:sldChg>
      <pc:sldChg chg="del ord">
        <pc:chgData name="Yuliia Romanika (Stinson Communications Inc)" userId="3a956c90-6344-4d35-bfe3-17fc620a9617" providerId="ADAL" clId="{019F7E77-DAC3-4392-80A1-B071D588EB1B}" dt="2025-08-26T21:37:41.769" v="177" actId="47"/>
        <pc:sldMkLst>
          <pc:docMk/>
          <pc:sldMk cId="3384890169" sldId="279"/>
        </pc:sldMkLst>
      </pc:sldChg>
      <pc:sldChg chg="del ord">
        <pc:chgData name="Yuliia Romanika (Stinson Communications Inc)" userId="3a956c90-6344-4d35-bfe3-17fc620a9617" providerId="ADAL" clId="{019F7E77-DAC3-4392-80A1-B071D588EB1B}" dt="2025-08-26T21:27:49.702" v="45" actId="47"/>
        <pc:sldMkLst>
          <pc:docMk/>
          <pc:sldMk cId="3259328780" sldId="280"/>
        </pc:sldMkLst>
      </pc:sldChg>
      <pc:sldChg chg="del">
        <pc:chgData name="Yuliia Romanika (Stinson Communications Inc)" userId="3a956c90-6344-4d35-bfe3-17fc620a9617" providerId="ADAL" clId="{019F7E77-DAC3-4392-80A1-B071D588EB1B}" dt="2025-08-26T21:31:34.205" v="95" actId="47"/>
        <pc:sldMkLst>
          <pc:docMk/>
          <pc:sldMk cId="2255139616" sldId="281"/>
        </pc:sldMkLst>
      </pc:sldChg>
      <pc:sldChg chg="add del">
        <pc:chgData name="Yuliia Romanika (Stinson Communications Inc)" userId="3a956c90-6344-4d35-bfe3-17fc620a9617" providerId="ADAL" clId="{019F7E77-DAC3-4392-80A1-B071D588EB1B}" dt="2025-08-26T21:27:37.120" v="40" actId="47"/>
        <pc:sldMkLst>
          <pc:docMk/>
          <pc:sldMk cId="3681517600" sldId="282"/>
        </pc:sldMkLst>
      </pc:sldChg>
      <pc:sldChg chg="del">
        <pc:chgData name="Yuliia Romanika (Stinson Communications Inc)" userId="3a956c90-6344-4d35-bfe3-17fc620a9617" providerId="ADAL" clId="{019F7E77-DAC3-4392-80A1-B071D588EB1B}" dt="2025-08-26T21:27:18.123" v="37" actId="47"/>
        <pc:sldMkLst>
          <pc:docMk/>
          <pc:sldMk cId="2928609164" sldId="283"/>
        </pc:sldMkLst>
      </pc:sldChg>
      <pc:sldChg chg="del ord">
        <pc:chgData name="Yuliia Romanika (Stinson Communications Inc)" userId="3a956c90-6344-4d35-bfe3-17fc620a9617" providerId="ADAL" clId="{019F7E77-DAC3-4392-80A1-B071D588EB1B}" dt="2025-08-26T21:30:40.966" v="85" actId="47"/>
        <pc:sldMkLst>
          <pc:docMk/>
          <pc:sldMk cId="928914480" sldId="284"/>
        </pc:sldMkLst>
      </pc:sldChg>
      <pc:sldChg chg="add ord">
        <pc:chgData name="Yuliia Romanika (Stinson Communications Inc)" userId="3a956c90-6344-4d35-bfe3-17fc620a9617" providerId="ADAL" clId="{019F7E77-DAC3-4392-80A1-B071D588EB1B}" dt="2025-08-26T21:26:34.023" v="29"/>
        <pc:sldMkLst>
          <pc:docMk/>
          <pc:sldMk cId="623766203" sldId="285"/>
        </pc:sldMkLst>
      </pc:sldChg>
      <pc:sldChg chg="add">
        <pc:chgData name="Yuliia Romanika (Stinson Communications Inc)" userId="3a956c90-6344-4d35-bfe3-17fc620a9617" providerId="ADAL" clId="{019F7E77-DAC3-4392-80A1-B071D588EB1B}" dt="2025-08-26T21:24:04.639" v="6"/>
        <pc:sldMkLst>
          <pc:docMk/>
          <pc:sldMk cId="2378547764" sldId="286"/>
        </pc:sldMkLst>
      </pc:sldChg>
      <pc:sldChg chg="add ord">
        <pc:chgData name="Yuliia Romanika (Stinson Communications Inc)" userId="3a956c90-6344-4d35-bfe3-17fc620a9617" providerId="ADAL" clId="{019F7E77-DAC3-4392-80A1-B071D588EB1B}" dt="2025-08-26T21:26:34.023" v="29"/>
        <pc:sldMkLst>
          <pc:docMk/>
          <pc:sldMk cId="1068863905" sldId="287"/>
        </pc:sldMkLst>
      </pc:sldChg>
      <pc:sldChg chg="add ord">
        <pc:chgData name="Yuliia Romanika (Stinson Communications Inc)" userId="3a956c90-6344-4d35-bfe3-17fc620a9617" providerId="ADAL" clId="{019F7E77-DAC3-4392-80A1-B071D588EB1B}" dt="2025-08-26T21:26:34.023" v="29"/>
        <pc:sldMkLst>
          <pc:docMk/>
          <pc:sldMk cId="830078435" sldId="288"/>
        </pc:sldMkLst>
      </pc:sldChg>
      <pc:sldChg chg="del">
        <pc:chgData name="Yuliia Romanika (Stinson Communications Inc)" userId="3a956c90-6344-4d35-bfe3-17fc620a9617" providerId="ADAL" clId="{019F7E77-DAC3-4392-80A1-B071D588EB1B}" dt="2025-08-26T21:36:39.396" v="165" actId="47"/>
        <pc:sldMkLst>
          <pc:docMk/>
          <pc:sldMk cId="1776414834" sldId="289"/>
        </pc:sldMkLst>
      </pc:sldChg>
      <pc:sldChg chg="del ord">
        <pc:chgData name="Yuliia Romanika (Stinson Communications Inc)" userId="3a956c90-6344-4d35-bfe3-17fc620a9617" providerId="ADAL" clId="{019F7E77-DAC3-4392-80A1-B071D588EB1B}" dt="2025-08-26T21:35:40.432" v="146" actId="47"/>
        <pc:sldMkLst>
          <pc:docMk/>
          <pc:sldMk cId="2698420911" sldId="291"/>
        </pc:sldMkLst>
      </pc:sldChg>
      <pc:sldChg chg="del ord">
        <pc:chgData name="Yuliia Romanika (Stinson Communications Inc)" userId="3a956c90-6344-4d35-bfe3-17fc620a9617" providerId="ADAL" clId="{019F7E77-DAC3-4392-80A1-B071D588EB1B}" dt="2025-08-26T21:35:51.989" v="149" actId="47"/>
        <pc:sldMkLst>
          <pc:docMk/>
          <pc:sldMk cId="1203903311" sldId="292"/>
        </pc:sldMkLst>
      </pc:sldChg>
      <pc:sldChg chg="del ord">
        <pc:chgData name="Yuliia Romanika (Stinson Communications Inc)" userId="3a956c90-6344-4d35-bfe3-17fc620a9617" providerId="ADAL" clId="{019F7E77-DAC3-4392-80A1-B071D588EB1B}" dt="2025-08-26T21:31:10.406" v="91" actId="47"/>
        <pc:sldMkLst>
          <pc:docMk/>
          <pc:sldMk cId="3501860683" sldId="293"/>
        </pc:sldMkLst>
      </pc:sldChg>
      <pc:sldChg chg="add ord">
        <pc:chgData name="Yuliia Romanika (Stinson Communications Inc)" userId="3a956c90-6344-4d35-bfe3-17fc620a9617" providerId="ADAL" clId="{019F7E77-DAC3-4392-80A1-B071D588EB1B}" dt="2025-08-26T21:37:51.666" v="179"/>
        <pc:sldMkLst>
          <pc:docMk/>
          <pc:sldMk cId="1584875832" sldId="294"/>
        </pc:sldMkLst>
      </pc:sldChg>
      <pc:sldChg chg="del ord">
        <pc:chgData name="Yuliia Romanika (Stinson Communications Inc)" userId="3a956c90-6344-4d35-bfe3-17fc620a9617" providerId="ADAL" clId="{019F7E77-DAC3-4392-80A1-B071D588EB1B}" dt="2025-08-26T21:36:03.825" v="152" actId="47"/>
        <pc:sldMkLst>
          <pc:docMk/>
          <pc:sldMk cId="2525266528" sldId="294"/>
        </pc:sldMkLst>
      </pc:sldChg>
      <pc:sldChg chg="del ord">
        <pc:chgData name="Yuliia Romanika (Stinson Communications Inc)" userId="3a956c90-6344-4d35-bfe3-17fc620a9617" providerId="ADAL" clId="{019F7E77-DAC3-4392-80A1-B071D588EB1B}" dt="2025-08-26T21:36:22.177" v="158" actId="47"/>
        <pc:sldMkLst>
          <pc:docMk/>
          <pc:sldMk cId="4198548696" sldId="295"/>
        </pc:sldMkLst>
      </pc:sldChg>
      <pc:sldChg chg="del ord">
        <pc:chgData name="Yuliia Romanika (Stinson Communications Inc)" userId="3a956c90-6344-4d35-bfe3-17fc620a9617" providerId="ADAL" clId="{019F7E77-DAC3-4392-80A1-B071D588EB1B}" dt="2025-08-26T21:36:27.964" v="161" actId="47"/>
        <pc:sldMkLst>
          <pc:docMk/>
          <pc:sldMk cId="1178105812" sldId="296"/>
        </pc:sldMkLst>
      </pc:sldChg>
      <pc:sldChg chg="del ord">
        <pc:chgData name="Yuliia Romanika (Stinson Communications Inc)" userId="3a956c90-6344-4d35-bfe3-17fc620a9617" providerId="ADAL" clId="{019F7E77-DAC3-4392-80A1-B071D588EB1B}" dt="2025-08-26T21:36:34.164" v="164" actId="47"/>
        <pc:sldMkLst>
          <pc:docMk/>
          <pc:sldMk cId="2182625122" sldId="297"/>
        </pc:sldMkLst>
      </pc:sldChg>
      <pc:sldChg chg="del ord">
        <pc:chgData name="Yuliia Romanika (Stinson Communications Inc)" userId="3a956c90-6344-4d35-bfe3-17fc620a9617" providerId="ADAL" clId="{019F7E77-DAC3-4392-80A1-B071D588EB1B}" dt="2025-08-26T21:36:16.854" v="155" actId="47"/>
        <pc:sldMkLst>
          <pc:docMk/>
          <pc:sldMk cId="1619941330" sldId="298"/>
        </pc:sldMkLst>
      </pc:sldChg>
      <pc:sldChg chg="del ord">
        <pc:chgData name="Yuliia Romanika (Stinson Communications Inc)" userId="3a956c90-6344-4d35-bfe3-17fc620a9617" providerId="ADAL" clId="{019F7E77-DAC3-4392-80A1-B071D588EB1B}" dt="2025-08-26T21:37:20.364" v="174" actId="47"/>
        <pc:sldMkLst>
          <pc:docMk/>
          <pc:sldMk cId="2397814057" sldId="299"/>
        </pc:sldMkLst>
      </pc:sldChg>
      <pc:sldChg chg="add ord">
        <pc:chgData name="Yuliia Romanika (Stinson Communications Inc)" userId="3a956c90-6344-4d35-bfe3-17fc620a9617" providerId="ADAL" clId="{019F7E77-DAC3-4392-80A1-B071D588EB1B}" dt="2025-08-26T21:26:00.208" v="26"/>
        <pc:sldMkLst>
          <pc:docMk/>
          <pc:sldMk cId="2925133541" sldId="300"/>
        </pc:sldMkLst>
      </pc:sldChg>
      <pc:sldChg chg="del ord">
        <pc:chgData name="Yuliia Romanika (Stinson Communications Inc)" userId="3a956c90-6344-4d35-bfe3-17fc620a9617" providerId="ADAL" clId="{019F7E77-DAC3-4392-80A1-B071D588EB1B}" dt="2025-08-26T21:28:01.744" v="48" actId="47"/>
        <pc:sldMkLst>
          <pc:docMk/>
          <pc:sldMk cId="2488044083" sldId="301"/>
        </pc:sldMkLst>
      </pc:sldChg>
      <pc:sldChg chg="add ord">
        <pc:chgData name="Yuliia Romanika (Stinson Communications Inc)" userId="3a956c90-6344-4d35-bfe3-17fc620a9617" providerId="ADAL" clId="{019F7E77-DAC3-4392-80A1-B071D588EB1B}" dt="2025-08-26T21:27:08.165" v="35"/>
        <pc:sldMkLst>
          <pc:docMk/>
          <pc:sldMk cId="4143467240" sldId="302"/>
        </pc:sldMkLst>
      </pc:sldChg>
      <pc:sldChg chg="del">
        <pc:chgData name="Yuliia Romanika (Stinson Communications Inc)" userId="3a956c90-6344-4d35-bfe3-17fc620a9617" providerId="ADAL" clId="{019F7E77-DAC3-4392-80A1-B071D588EB1B}" dt="2025-08-26T21:33:46.467" v="119" actId="47"/>
        <pc:sldMkLst>
          <pc:docMk/>
          <pc:sldMk cId="1403294249" sldId="303"/>
        </pc:sldMkLst>
      </pc:sldChg>
      <pc:sldChg chg="add ord">
        <pc:chgData name="Yuliia Romanika (Stinson Communications Inc)" userId="3a956c90-6344-4d35-bfe3-17fc620a9617" providerId="ADAL" clId="{019F7E77-DAC3-4392-80A1-B071D588EB1B}" dt="2025-08-26T21:27:08.165" v="35"/>
        <pc:sldMkLst>
          <pc:docMk/>
          <pc:sldMk cId="2930294388" sldId="304"/>
        </pc:sldMkLst>
      </pc:sldChg>
      <pc:sldChg chg="add ord">
        <pc:chgData name="Yuliia Romanika (Stinson Communications Inc)" userId="3a956c90-6344-4d35-bfe3-17fc620a9617" providerId="ADAL" clId="{019F7E77-DAC3-4392-80A1-B071D588EB1B}" dt="2025-08-26T21:27:08.165" v="35"/>
        <pc:sldMkLst>
          <pc:docMk/>
          <pc:sldMk cId="3207664209" sldId="305"/>
        </pc:sldMkLst>
      </pc:sldChg>
      <pc:sldChg chg="add ord">
        <pc:chgData name="Yuliia Romanika (Stinson Communications Inc)" userId="3a956c90-6344-4d35-bfe3-17fc620a9617" providerId="ADAL" clId="{019F7E77-DAC3-4392-80A1-B071D588EB1B}" dt="2025-08-26T21:27:08.165" v="35"/>
        <pc:sldMkLst>
          <pc:docMk/>
          <pc:sldMk cId="3878610471" sldId="306"/>
        </pc:sldMkLst>
      </pc:sldChg>
      <pc:sldChg chg="add ord">
        <pc:chgData name="Yuliia Romanika (Stinson Communications Inc)" userId="3a956c90-6344-4d35-bfe3-17fc620a9617" providerId="ADAL" clId="{019F7E77-DAC3-4392-80A1-B071D588EB1B}" dt="2025-08-26T21:27:08.165" v="35"/>
        <pc:sldMkLst>
          <pc:docMk/>
          <pc:sldMk cId="4073346246" sldId="307"/>
        </pc:sldMkLst>
      </pc:sldChg>
      <pc:sldChg chg="modSp add mod ord">
        <pc:chgData name="Yuliia Romanika (Stinson Communications Inc)" userId="3a956c90-6344-4d35-bfe3-17fc620a9617" providerId="ADAL" clId="{019F7E77-DAC3-4392-80A1-B071D588EB1B}" dt="2025-08-26T21:29:02.490" v="62" actId="14100"/>
        <pc:sldMkLst>
          <pc:docMk/>
          <pc:sldMk cId="2127700347" sldId="308"/>
        </pc:sldMkLst>
        <pc:spChg chg="mod">
          <ac:chgData name="Yuliia Romanika (Stinson Communications Inc)" userId="3a956c90-6344-4d35-bfe3-17fc620a9617" providerId="ADAL" clId="{019F7E77-DAC3-4392-80A1-B071D588EB1B}" dt="2025-08-26T21:29:02.490" v="62" actId="14100"/>
          <ac:spMkLst>
            <pc:docMk/>
            <pc:sldMk cId="2127700347" sldId="308"/>
            <ac:spMk id="2" creationId="{32D5726B-E51C-74F9-A205-9009C95015D0}"/>
          </ac:spMkLst>
        </pc:spChg>
      </pc:sldChg>
      <pc:sldChg chg="add ord">
        <pc:chgData name="Yuliia Romanika (Stinson Communications Inc)" userId="3a956c90-6344-4d35-bfe3-17fc620a9617" providerId="ADAL" clId="{019F7E77-DAC3-4392-80A1-B071D588EB1B}" dt="2025-08-26T21:27:08.165" v="35"/>
        <pc:sldMkLst>
          <pc:docMk/>
          <pc:sldMk cId="3756814112" sldId="309"/>
        </pc:sldMkLst>
      </pc:sldChg>
      <pc:sldChg chg="del ord">
        <pc:chgData name="Yuliia Romanika (Stinson Communications Inc)" userId="3a956c90-6344-4d35-bfe3-17fc620a9617" providerId="ADAL" clId="{019F7E77-DAC3-4392-80A1-B071D588EB1B}" dt="2025-08-26T21:33:10.076" v="111" actId="47"/>
        <pc:sldMkLst>
          <pc:docMk/>
          <pc:sldMk cId="112857308" sldId="310"/>
        </pc:sldMkLst>
      </pc:sldChg>
      <pc:sldChg chg="del ord">
        <pc:chgData name="Yuliia Romanika (Stinson Communications Inc)" userId="3a956c90-6344-4d35-bfe3-17fc620a9617" providerId="ADAL" clId="{019F7E77-DAC3-4392-80A1-B071D588EB1B}" dt="2025-08-26T21:33:17.519" v="114" actId="47"/>
        <pc:sldMkLst>
          <pc:docMk/>
          <pc:sldMk cId="983711708" sldId="311"/>
        </pc:sldMkLst>
      </pc:sldChg>
      <pc:sldChg chg="del ord">
        <pc:chgData name="Yuliia Romanika (Stinson Communications Inc)" userId="3a956c90-6344-4d35-bfe3-17fc620a9617" providerId="ADAL" clId="{019F7E77-DAC3-4392-80A1-B071D588EB1B}" dt="2025-08-26T21:34:18.755" v="125" actId="47"/>
        <pc:sldMkLst>
          <pc:docMk/>
          <pc:sldMk cId="1436433023" sldId="312"/>
        </pc:sldMkLst>
      </pc:sldChg>
      <pc:sldChg chg="del ord">
        <pc:chgData name="Yuliia Romanika (Stinson Communications Inc)" userId="3a956c90-6344-4d35-bfe3-17fc620a9617" providerId="ADAL" clId="{019F7E77-DAC3-4392-80A1-B071D588EB1B}" dt="2025-08-26T21:34:24.834" v="128" actId="47"/>
        <pc:sldMkLst>
          <pc:docMk/>
          <pc:sldMk cId="988980095" sldId="313"/>
        </pc:sldMkLst>
      </pc:sldChg>
      <pc:sldChg chg="del ord">
        <pc:chgData name="Yuliia Romanika (Stinson Communications Inc)" userId="3a956c90-6344-4d35-bfe3-17fc620a9617" providerId="ADAL" clId="{019F7E77-DAC3-4392-80A1-B071D588EB1B}" dt="2025-08-26T21:34:32.540" v="131" actId="47"/>
        <pc:sldMkLst>
          <pc:docMk/>
          <pc:sldMk cId="1727027327" sldId="314"/>
        </pc:sldMkLst>
      </pc:sldChg>
      <pc:sldChg chg="add ord">
        <pc:chgData name="Yuliia Romanika (Stinson Communications Inc)" userId="3a956c90-6344-4d35-bfe3-17fc620a9617" providerId="ADAL" clId="{019F7E77-DAC3-4392-80A1-B071D588EB1B}" dt="2025-08-26T21:29:49.722" v="70"/>
        <pc:sldMkLst>
          <pc:docMk/>
          <pc:sldMk cId="3678082497" sldId="316"/>
        </pc:sldMkLst>
      </pc:sldChg>
      <pc:sldChg chg="add ord">
        <pc:chgData name="Yuliia Romanika (Stinson Communications Inc)" userId="3a956c90-6344-4d35-bfe3-17fc620a9617" providerId="ADAL" clId="{019F7E77-DAC3-4392-80A1-B071D588EB1B}" dt="2025-08-26T21:29:49.722" v="70"/>
        <pc:sldMkLst>
          <pc:docMk/>
          <pc:sldMk cId="3367785303" sldId="317"/>
        </pc:sldMkLst>
      </pc:sldChg>
      <pc:sldChg chg="add ord">
        <pc:chgData name="Yuliia Romanika (Stinson Communications Inc)" userId="3a956c90-6344-4d35-bfe3-17fc620a9617" providerId="ADAL" clId="{019F7E77-DAC3-4392-80A1-B071D588EB1B}" dt="2025-08-26T21:29:49.722" v="70"/>
        <pc:sldMkLst>
          <pc:docMk/>
          <pc:sldMk cId="2350497284" sldId="318"/>
        </pc:sldMkLst>
      </pc:sldChg>
      <pc:sldChg chg="del ord">
        <pc:chgData name="Yuliia Romanika (Stinson Communications Inc)" userId="3a956c90-6344-4d35-bfe3-17fc620a9617" providerId="ADAL" clId="{019F7E77-DAC3-4392-80A1-B071D588EB1B}" dt="2025-08-26T21:28:12.101" v="51" actId="47"/>
        <pc:sldMkLst>
          <pc:docMk/>
          <pc:sldMk cId="489405758" sldId="319"/>
        </pc:sldMkLst>
      </pc:sldChg>
      <pc:sldChg chg="add ord modAnim">
        <pc:chgData name="Yuliia Romanika (Stinson Communications Inc)" userId="3a956c90-6344-4d35-bfe3-17fc620a9617" providerId="ADAL" clId="{019F7E77-DAC3-4392-80A1-B071D588EB1B}" dt="2025-08-26T21:40:54.401" v="201"/>
        <pc:sldMkLst>
          <pc:docMk/>
          <pc:sldMk cId="1279932741" sldId="320"/>
        </pc:sldMkLst>
      </pc:sldChg>
      <pc:sldChg chg="del ord">
        <pc:chgData name="Yuliia Romanika (Stinson Communications Inc)" userId="3a956c90-6344-4d35-bfe3-17fc620a9617" providerId="ADAL" clId="{019F7E77-DAC3-4392-80A1-B071D588EB1B}" dt="2025-08-26T21:28:25.486" v="54" actId="47"/>
        <pc:sldMkLst>
          <pc:docMk/>
          <pc:sldMk cId="4056360048" sldId="322"/>
        </pc:sldMkLst>
      </pc:sldChg>
      <pc:sldChg chg="del ord">
        <pc:chgData name="Yuliia Romanika (Stinson Communications Inc)" userId="3a956c90-6344-4d35-bfe3-17fc620a9617" providerId="ADAL" clId="{019F7E77-DAC3-4392-80A1-B071D588EB1B}" dt="2025-08-26T21:28:38.020" v="57" actId="47"/>
        <pc:sldMkLst>
          <pc:docMk/>
          <pc:sldMk cId="1010033308" sldId="323"/>
        </pc:sldMkLst>
      </pc:sldChg>
      <pc:sldChg chg="del ord">
        <pc:chgData name="Yuliia Romanika (Stinson Communications Inc)" userId="3a956c90-6344-4d35-bfe3-17fc620a9617" providerId="ADAL" clId="{019F7E77-DAC3-4392-80A1-B071D588EB1B}" dt="2025-08-26T21:29:17.074" v="63" actId="47"/>
        <pc:sldMkLst>
          <pc:docMk/>
          <pc:sldMk cId="3960873807" sldId="324"/>
        </pc:sldMkLst>
      </pc:sldChg>
      <pc:sldChg chg="del ord">
        <pc:chgData name="Yuliia Romanika (Stinson Communications Inc)" userId="3a956c90-6344-4d35-bfe3-17fc620a9617" providerId="ADAL" clId="{019F7E77-DAC3-4392-80A1-B071D588EB1B}" dt="2025-08-26T21:29:32.058" v="66" actId="47"/>
        <pc:sldMkLst>
          <pc:docMk/>
          <pc:sldMk cId="988823335" sldId="325"/>
        </pc:sldMkLst>
      </pc:sldChg>
      <pc:sldChg chg="addSp delSp mod">
        <pc:chgData name="Yuliia Romanika (Stinson Communications Inc)" userId="3a956c90-6344-4d35-bfe3-17fc620a9617" providerId="ADAL" clId="{019F7E77-DAC3-4392-80A1-B071D588EB1B}" dt="2025-08-26T21:23:38.265" v="3" actId="22"/>
        <pc:sldMkLst>
          <pc:docMk/>
          <pc:sldMk cId="1795078537" sldId="1661"/>
        </pc:sldMkLst>
      </pc:sldChg>
      <pc:sldChg chg="del ord">
        <pc:chgData name="Yuliia Romanika (Stinson Communications Inc)" userId="3a956c90-6344-4d35-bfe3-17fc620a9617" providerId="ADAL" clId="{019F7E77-DAC3-4392-80A1-B071D588EB1B}" dt="2025-08-26T21:24:26.372" v="9" actId="47"/>
        <pc:sldMkLst>
          <pc:docMk/>
          <pc:sldMk cId="4178565498" sldId="2051"/>
        </pc:sldMkLst>
      </pc:sldChg>
      <pc:sldChg chg="addSp delSp mod">
        <pc:chgData name="Yuliia Romanika (Stinson Communications Inc)" userId="3a956c90-6344-4d35-bfe3-17fc620a9617" providerId="ADAL" clId="{019F7E77-DAC3-4392-80A1-B071D588EB1B}" dt="2025-08-26T21:23:28.598" v="1" actId="22"/>
        <pc:sldMkLst>
          <pc:docMk/>
          <pc:sldMk cId="1080857811" sldId="2147479540"/>
        </pc:sldMkLst>
      </pc:sldChg>
      <pc:sldChg chg="del">
        <pc:chgData name="Yuliia Romanika (Stinson Communications Inc)" userId="3a956c90-6344-4d35-bfe3-17fc620a9617" providerId="ADAL" clId="{019F7E77-DAC3-4392-80A1-B071D588EB1B}" dt="2025-08-26T21:30:01.188" v="74" actId="47"/>
        <pc:sldMkLst>
          <pc:docMk/>
          <pc:sldMk cId="2928869157" sldId="2147481975"/>
        </pc:sldMkLst>
      </pc:sldChg>
      <pc:sldChg chg="add del ord">
        <pc:chgData name="Yuliia Romanika (Stinson Communications Inc)" userId="3a956c90-6344-4d35-bfe3-17fc620a9617" providerId="ADAL" clId="{019F7E77-DAC3-4392-80A1-B071D588EB1B}" dt="2025-08-26T21:38:54.857" v="197" actId="47"/>
        <pc:sldMkLst>
          <pc:docMk/>
          <pc:sldMk cId="795732481" sldId="2147482496"/>
        </pc:sldMkLst>
      </pc:sldChg>
      <pc:sldChg chg="del ord">
        <pc:chgData name="Yuliia Romanika (Stinson Communications Inc)" userId="3a956c90-6344-4d35-bfe3-17fc620a9617" providerId="ADAL" clId="{019F7E77-DAC3-4392-80A1-B071D588EB1B}" dt="2025-08-26T21:38:01.420" v="185" actId="47"/>
        <pc:sldMkLst>
          <pc:docMk/>
          <pc:sldMk cId="269135049" sldId="2147483554"/>
        </pc:sldMkLst>
      </pc:sldChg>
      <pc:sldChg chg="add ord">
        <pc:chgData name="Yuliia Romanika (Stinson Communications Inc)" userId="3a956c90-6344-4d35-bfe3-17fc620a9617" providerId="ADAL" clId="{019F7E77-DAC3-4392-80A1-B071D588EB1B}" dt="2025-08-26T21:35:06.075" v="135"/>
        <pc:sldMkLst>
          <pc:docMk/>
          <pc:sldMk cId="3667671757" sldId="2147483557"/>
        </pc:sldMkLst>
      </pc:sldChg>
      <pc:sldChg chg="add ord">
        <pc:chgData name="Yuliia Romanika (Stinson Communications Inc)" userId="3a956c90-6344-4d35-bfe3-17fc620a9617" providerId="ADAL" clId="{019F7E77-DAC3-4392-80A1-B071D588EB1B}" dt="2025-08-26T21:35:06.075" v="135"/>
        <pc:sldMkLst>
          <pc:docMk/>
          <pc:sldMk cId="2129072717" sldId="2147483558"/>
        </pc:sldMkLst>
      </pc:sldChg>
      <pc:sldChg chg="add ord">
        <pc:chgData name="Yuliia Romanika (Stinson Communications Inc)" userId="3a956c90-6344-4d35-bfe3-17fc620a9617" providerId="ADAL" clId="{019F7E77-DAC3-4392-80A1-B071D588EB1B}" dt="2025-08-26T21:36:59.735" v="168"/>
        <pc:sldMkLst>
          <pc:docMk/>
          <pc:sldMk cId="2879832384" sldId="2147483559"/>
        </pc:sldMkLst>
      </pc:sldChg>
      <pc:sldChg chg="add ord">
        <pc:chgData name="Yuliia Romanika (Stinson Communications Inc)" userId="3a956c90-6344-4d35-bfe3-17fc620a9617" providerId="ADAL" clId="{019F7E77-DAC3-4392-80A1-B071D588EB1B}" dt="2025-08-26T21:37:51.666" v="179"/>
        <pc:sldMkLst>
          <pc:docMk/>
          <pc:sldMk cId="3531323500" sldId="2147483561"/>
        </pc:sldMkLst>
      </pc:sldChg>
      <pc:sldChg chg="add ord">
        <pc:chgData name="Yuliia Romanika (Stinson Communications Inc)" userId="3a956c90-6344-4d35-bfe3-17fc620a9617" providerId="ADAL" clId="{019F7E77-DAC3-4392-80A1-B071D588EB1B}" dt="2025-08-26T21:27:08.165" v="35"/>
        <pc:sldMkLst>
          <pc:docMk/>
          <pc:sldMk cId="3980779322" sldId="2147483562"/>
        </pc:sldMkLst>
      </pc:sldChg>
      <pc:sldChg chg="add ord">
        <pc:chgData name="Yuliia Romanika (Stinson Communications Inc)" userId="3a956c90-6344-4d35-bfe3-17fc620a9617" providerId="ADAL" clId="{019F7E77-DAC3-4392-80A1-B071D588EB1B}" dt="2025-08-26T21:29:49.722" v="70"/>
        <pc:sldMkLst>
          <pc:docMk/>
          <pc:sldMk cId="746176949" sldId="2147483563"/>
        </pc:sldMkLst>
      </pc:sldChg>
      <pc:sldChg chg="add ord modAnim">
        <pc:chgData name="Yuliia Romanika (Stinson Communications Inc)" userId="3a956c90-6344-4d35-bfe3-17fc620a9617" providerId="ADAL" clId="{019F7E77-DAC3-4392-80A1-B071D588EB1B}" dt="2025-08-26T21:40:25.678" v="200"/>
        <pc:sldMkLst>
          <pc:docMk/>
          <pc:sldMk cId="1806054505" sldId="2147483564"/>
        </pc:sldMkLst>
      </pc:sldChg>
      <pc:sldChg chg="add">
        <pc:chgData name="Yuliia Romanika (Stinson Communications Inc)" userId="3a956c90-6344-4d35-bfe3-17fc620a9617" providerId="ADAL" clId="{019F7E77-DAC3-4392-80A1-B071D588EB1B}" dt="2025-08-26T21:31:54.865" v="96"/>
        <pc:sldMkLst>
          <pc:docMk/>
          <pc:sldMk cId="673385623" sldId="2147483565"/>
        </pc:sldMkLst>
      </pc:sldChg>
      <pc:sldChg chg="add setBg">
        <pc:chgData name="Yuliia Romanika (Stinson Communications Inc)" userId="3a956c90-6344-4d35-bfe3-17fc620a9617" providerId="ADAL" clId="{019F7E77-DAC3-4392-80A1-B071D588EB1B}" dt="2025-08-26T21:31:54.865" v="96"/>
        <pc:sldMkLst>
          <pc:docMk/>
          <pc:sldMk cId="119571110" sldId="2147483566"/>
        </pc:sldMkLst>
      </pc:sldChg>
      <pc:sldChg chg="add ord setBg">
        <pc:chgData name="Yuliia Romanika (Stinson Communications Inc)" userId="3a956c90-6344-4d35-bfe3-17fc620a9617" providerId="ADAL" clId="{019F7E77-DAC3-4392-80A1-B071D588EB1B}" dt="2025-08-26T21:33:12.051" v="113"/>
        <pc:sldMkLst>
          <pc:docMk/>
          <pc:sldMk cId="2915153112" sldId="2147483567"/>
        </pc:sldMkLst>
      </pc:sldChg>
      <pc:sldChg chg="addSp delSp modSp add mod chgLayout">
        <pc:chgData name="Yuliia Romanika (Stinson Communications Inc)" userId="3a956c90-6344-4d35-bfe3-17fc620a9617" providerId="ADAL" clId="{019F7E77-DAC3-4392-80A1-B071D588EB1B}" dt="2025-08-26T21:33:31.435" v="116" actId="6264"/>
        <pc:sldMkLst>
          <pc:docMk/>
          <pc:sldMk cId="2859729909" sldId="2147483568"/>
        </pc:sldMkLst>
        <pc:spChg chg="mod ord">
          <ac:chgData name="Yuliia Romanika (Stinson Communications Inc)" userId="3a956c90-6344-4d35-bfe3-17fc620a9617" providerId="ADAL" clId="{019F7E77-DAC3-4392-80A1-B071D588EB1B}" dt="2025-08-26T21:33:31.435" v="116" actId="6264"/>
          <ac:spMkLst>
            <pc:docMk/>
            <pc:sldMk cId="2859729909" sldId="2147483568"/>
            <ac:spMk id="2" creationId="{5F5289EF-8650-FE85-9D2C-3793C7B61380}"/>
          </ac:spMkLst>
        </pc:spChg>
        <pc:spChg chg="mod ord">
          <ac:chgData name="Yuliia Romanika (Stinson Communications Inc)" userId="3a956c90-6344-4d35-bfe3-17fc620a9617" providerId="ADAL" clId="{019F7E77-DAC3-4392-80A1-B071D588EB1B}" dt="2025-08-26T21:33:31.435" v="116" actId="6264"/>
          <ac:spMkLst>
            <pc:docMk/>
            <pc:sldMk cId="2859729909" sldId="2147483568"/>
            <ac:spMk id="3" creationId="{3D7F127C-F7E6-A92D-1D4C-B0712116E117}"/>
          </ac:spMkLst>
        </pc:spChg>
      </pc:sldChg>
      <pc:sldChg chg="add ord">
        <pc:chgData name="Yuliia Romanika (Stinson Communications Inc)" userId="3a956c90-6344-4d35-bfe3-17fc620a9617" providerId="ADAL" clId="{019F7E77-DAC3-4392-80A1-B071D588EB1B}" dt="2025-08-26T21:33:59.896" v="121"/>
        <pc:sldMkLst>
          <pc:docMk/>
          <pc:sldMk cId="300636986" sldId="2147483569"/>
        </pc:sldMkLst>
      </pc:sldChg>
      <pc:sldChg chg="add ord">
        <pc:chgData name="Yuliia Romanika (Stinson Communications Inc)" userId="3a956c90-6344-4d35-bfe3-17fc620a9617" providerId="ADAL" clId="{019F7E77-DAC3-4392-80A1-B071D588EB1B}" dt="2025-08-26T21:33:59.896" v="121"/>
        <pc:sldMkLst>
          <pc:docMk/>
          <pc:sldMk cId="989661416" sldId="2147483570"/>
        </pc:sldMkLst>
      </pc:sldChg>
      <pc:sldChg chg="add ord">
        <pc:chgData name="Yuliia Romanika (Stinson Communications Inc)" userId="3a956c90-6344-4d35-bfe3-17fc620a9617" providerId="ADAL" clId="{019F7E77-DAC3-4392-80A1-B071D588EB1B}" dt="2025-08-26T21:33:59.896" v="121"/>
        <pc:sldMkLst>
          <pc:docMk/>
          <pc:sldMk cId="2034457575" sldId="2147483571"/>
        </pc:sldMkLst>
      </pc:sldChg>
      <pc:sldChg chg="add ord">
        <pc:chgData name="Yuliia Romanika (Stinson Communications Inc)" userId="3a956c90-6344-4d35-bfe3-17fc620a9617" providerId="ADAL" clId="{019F7E77-DAC3-4392-80A1-B071D588EB1B}" dt="2025-08-26T21:33:59.896" v="121"/>
        <pc:sldMkLst>
          <pc:docMk/>
          <pc:sldMk cId="1943213251" sldId="2147483572"/>
        </pc:sldMkLst>
      </pc:sldChg>
      <pc:sldChg chg="add del ord">
        <pc:chgData name="Yuliia Romanika (Stinson Communications Inc)" userId="3a956c90-6344-4d35-bfe3-17fc620a9617" providerId="ADAL" clId="{019F7E77-DAC3-4392-80A1-B071D588EB1B}" dt="2025-08-26T21:33:59.896" v="121"/>
        <pc:sldMkLst>
          <pc:docMk/>
          <pc:sldMk cId="2028732876" sldId="2147483573"/>
        </pc:sldMkLst>
      </pc:sldChg>
      <pc:sldChg chg="add ord">
        <pc:chgData name="Yuliia Romanika (Stinson Communications Inc)" userId="3a956c90-6344-4d35-bfe3-17fc620a9617" providerId="ADAL" clId="{019F7E77-DAC3-4392-80A1-B071D588EB1B}" dt="2025-08-26T21:35:06.075" v="135"/>
        <pc:sldMkLst>
          <pc:docMk/>
          <pc:sldMk cId="3796522089" sldId="2147483574"/>
        </pc:sldMkLst>
      </pc:sldChg>
      <pc:sldChg chg="add ord">
        <pc:chgData name="Yuliia Romanika (Stinson Communications Inc)" userId="3a956c90-6344-4d35-bfe3-17fc620a9617" providerId="ADAL" clId="{019F7E77-DAC3-4392-80A1-B071D588EB1B}" dt="2025-08-26T21:35:06.075" v="135"/>
        <pc:sldMkLst>
          <pc:docMk/>
          <pc:sldMk cId="722109287" sldId="2147483575"/>
        </pc:sldMkLst>
      </pc:sldChg>
      <pc:sldChg chg="add ord">
        <pc:chgData name="Yuliia Romanika (Stinson Communications Inc)" userId="3a956c90-6344-4d35-bfe3-17fc620a9617" providerId="ADAL" clId="{019F7E77-DAC3-4392-80A1-B071D588EB1B}" dt="2025-08-26T21:35:06.075" v="135"/>
        <pc:sldMkLst>
          <pc:docMk/>
          <pc:sldMk cId="708495152" sldId="2147483576"/>
        </pc:sldMkLst>
      </pc:sldChg>
      <pc:sldChg chg="add ord">
        <pc:chgData name="Yuliia Romanika (Stinson Communications Inc)" userId="3a956c90-6344-4d35-bfe3-17fc620a9617" providerId="ADAL" clId="{019F7E77-DAC3-4392-80A1-B071D588EB1B}" dt="2025-08-26T21:35:06.075" v="135"/>
        <pc:sldMkLst>
          <pc:docMk/>
          <pc:sldMk cId="685482225" sldId="2147483577"/>
        </pc:sldMkLst>
      </pc:sldChg>
      <pc:sldChg chg="add ord">
        <pc:chgData name="Yuliia Romanika (Stinson Communications Inc)" userId="3a956c90-6344-4d35-bfe3-17fc620a9617" providerId="ADAL" clId="{019F7E77-DAC3-4392-80A1-B071D588EB1B}" dt="2025-08-26T21:35:06.075" v="135"/>
        <pc:sldMkLst>
          <pc:docMk/>
          <pc:sldMk cId="3235641073" sldId="2147483578"/>
        </pc:sldMkLst>
      </pc:sldChg>
      <pc:sldChg chg="add ord">
        <pc:chgData name="Yuliia Romanika (Stinson Communications Inc)" userId="3a956c90-6344-4d35-bfe3-17fc620a9617" providerId="ADAL" clId="{019F7E77-DAC3-4392-80A1-B071D588EB1B}" dt="2025-08-26T21:35:06.075" v="135"/>
        <pc:sldMkLst>
          <pc:docMk/>
          <pc:sldMk cId="1228761429" sldId="2147483579"/>
        </pc:sldMkLst>
      </pc:sldChg>
      <pc:sldChg chg="add ord">
        <pc:chgData name="Yuliia Romanika (Stinson Communications Inc)" userId="3a956c90-6344-4d35-bfe3-17fc620a9617" providerId="ADAL" clId="{019F7E77-DAC3-4392-80A1-B071D588EB1B}" dt="2025-08-26T21:35:06.075" v="135"/>
        <pc:sldMkLst>
          <pc:docMk/>
          <pc:sldMk cId="98473664" sldId="2147483580"/>
        </pc:sldMkLst>
      </pc:sldChg>
      <pc:sldChg chg="add ord">
        <pc:chgData name="Yuliia Romanika (Stinson Communications Inc)" userId="3a956c90-6344-4d35-bfe3-17fc620a9617" providerId="ADAL" clId="{019F7E77-DAC3-4392-80A1-B071D588EB1B}" dt="2025-08-26T21:35:06.075" v="135"/>
        <pc:sldMkLst>
          <pc:docMk/>
          <pc:sldMk cId="623962646" sldId="2147483581"/>
        </pc:sldMkLst>
      </pc:sldChg>
      <pc:sldChg chg="add del ord">
        <pc:chgData name="Yuliia Romanika (Stinson Communications Inc)" userId="3a956c90-6344-4d35-bfe3-17fc620a9617" providerId="ADAL" clId="{019F7E77-DAC3-4392-80A1-B071D588EB1B}" dt="2025-08-26T21:37:04.443" v="170" actId="47"/>
        <pc:sldMkLst>
          <pc:docMk/>
          <pc:sldMk cId="1523057583" sldId="2147483582"/>
        </pc:sldMkLst>
      </pc:sldChg>
      <pc:sldChg chg="add ord">
        <pc:chgData name="Yuliia Romanika (Stinson Communications Inc)" userId="3a956c90-6344-4d35-bfe3-17fc620a9617" providerId="ADAL" clId="{019F7E77-DAC3-4392-80A1-B071D588EB1B}" dt="2025-08-26T21:36:59.735" v="168"/>
        <pc:sldMkLst>
          <pc:docMk/>
          <pc:sldMk cId="487263220" sldId="2147483583"/>
        </pc:sldMkLst>
      </pc:sldChg>
      <pc:sldChg chg="add ord">
        <pc:chgData name="Yuliia Romanika (Stinson Communications Inc)" userId="3a956c90-6344-4d35-bfe3-17fc620a9617" providerId="ADAL" clId="{019F7E77-DAC3-4392-80A1-B071D588EB1B}" dt="2025-08-26T21:37:51.666" v="179"/>
        <pc:sldMkLst>
          <pc:docMk/>
          <pc:sldMk cId="1245658149" sldId="2147483584"/>
        </pc:sldMkLst>
      </pc:sldChg>
      <pc:sldChg chg="add ord">
        <pc:chgData name="Yuliia Romanika (Stinson Communications Inc)" userId="3a956c90-6344-4d35-bfe3-17fc620a9617" providerId="ADAL" clId="{019F7E77-DAC3-4392-80A1-B071D588EB1B}" dt="2025-08-26T21:37:51.666" v="179"/>
        <pc:sldMkLst>
          <pc:docMk/>
          <pc:sldMk cId="3603982615" sldId="2147483585"/>
        </pc:sldMkLst>
      </pc:sldChg>
      <pc:sldChg chg="add ord">
        <pc:chgData name="Yuliia Romanika (Stinson Communications Inc)" userId="3a956c90-6344-4d35-bfe3-17fc620a9617" providerId="ADAL" clId="{019F7E77-DAC3-4392-80A1-B071D588EB1B}" dt="2025-08-26T21:38:50.112" v="195"/>
        <pc:sldMkLst>
          <pc:docMk/>
          <pc:sldMk cId="2426064611" sldId="2147483586"/>
        </pc:sldMkLst>
      </pc:sldChg>
      <pc:sldChg chg="del ord">
        <pc:chgData name="Yuliia Romanika (Stinson Communications Inc)" userId="3a956c90-6344-4d35-bfe3-17fc620a9617" providerId="ADAL" clId="{019F7E77-DAC3-4392-80A1-B071D588EB1B}" dt="2025-08-26T21:30:55.144" v="88" actId="47"/>
        <pc:sldMkLst>
          <pc:docMk/>
          <pc:sldMk cId="2444228563" sldId="2147483647"/>
        </pc:sldMkLst>
      </pc:sldChg>
      <pc:sldMasterChg chg="delSldLayout">
        <pc:chgData name="Yuliia Romanika (Stinson Communications Inc)" userId="3a956c90-6344-4d35-bfe3-17fc620a9617" providerId="ADAL" clId="{019F7E77-DAC3-4392-80A1-B071D588EB1B}" dt="2025-08-26T21:36:03.825" v="152" actId="47"/>
        <pc:sldMasterMkLst>
          <pc:docMk/>
          <pc:sldMasterMk cId="3418689686" sldId="2147485447"/>
        </pc:sldMasterMkLst>
        <pc:sldLayoutChg chg="del">
          <pc:chgData name="Yuliia Romanika (Stinson Communications Inc)" userId="3a956c90-6344-4d35-bfe3-17fc620a9617" providerId="ADAL" clId="{019F7E77-DAC3-4392-80A1-B071D588EB1B}" dt="2025-08-26T21:36:03.825" v="152" actId="47"/>
          <pc:sldLayoutMkLst>
            <pc:docMk/>
            <pc:sldMasterMk cId="3418689686" sldId="2147485447"/>
            <pc:sldLayoutMk cId="2676141189" sldId="2147485916"/>
          </pc:sldLayoutMkLst>
        </pc:sldLayoutChg>
      </pc:sldMasterChg>
    </pc:docChg>
  </pc:docChgLst>
  <pc:docChgLst>
    <pc:chgData name="Dawn Novak" userId="S::dawn@microsoft.com::f21410e5-4db1-4410-9e2d-70d9e972c81b" providerId="AD" clId="Web-{A4E3B4DB-3877-5D7D-A8DC-7CB2AF4BEAE9}"/>
    <pc:docChg chg="addSld modSld modSection">
      <pc:chgData name="Dawn Novak" userId="S::dawn@microsoft.com::f21410e5-4db1-4410-9e2d-70d9e972c81b" providerId="AD" clId="Web-{A4E3B4DB-3877-5D7D-A8DC-7CB2AF4BEAE9}" dt="2025-08-29T22:01:36.020" v="130" actId="20577"/>
      <pc:docMkLst>
        <pc:docMk/>
      </pc:docMkLst>
      <pc:sldChg chg="modSp new mod modShow">
        <pc:chgData name="Dawn Novak" userId="S::dawn@microsoft.com::f21410e5-4db1-4410-9e2d-70d9e972c81b" providerId="AD" clId="Web-{A4E3B4DB-3877-5D7D-A8DC-7CB2AF4BEAE9}" dt="2025-08-29T22:01:36.020" v="130" actId="20577"/>
        <pc:sldMkLst>
          <pc:docMk/>
          <pc:sldMk cId="3300291801" sldId="2147483587"/>
        </pc:sldMkLst>
        <pc:spChg chg="mod">
          <ac:chgData name="Dawn Novak" userId="S::dawn@microsoft.com::f21410e5-4db1-4410-9e2d-70d9e972c81b" providerId="AD" clId="Web-{A4E3B4DB-3877-5D7D-A8DC-7CB2AF4BEAE9}" dt="2025-08-29T22:01:36.020" v="130" actId="20577"/>
          <ac:spMkLst>
            <pc:docMk/>
            <pc:sldMk cId="3300291801" sldId="2147483587"/>
            <ac:spMk id="2" creationId="{D5636292-E0F2-2F95-C918-39B59468615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11/7/25 1:31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11/7/25 1:31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11/7/25 1:31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cs typeface="Segoe U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BA353-E6D4-4D02-8626-A6FF534C73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61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BA353-E6D4-4D02-8626-A6FF534C73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32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6A965-3560-8CCD-B7AB-0BC6EF444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BB91FA-AD7B-5B6F-085D-9ACE41DD7A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E03FBB-F708-6972-B0A6-A2DFFFADC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E8962-8230-53C3-7A18-7C70718E49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576D78-3375-4E05-A780-65CD166E538F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8571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>
              <a:lnSpc>
                <a:spcPct val="116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B96D0B-495C-470F-84DF-4A6F8176A3D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11/7/25 1:31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193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629B7-6C32-F42A-7EFD-94EB9721F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E00C51-9BEA-1971-270B-9F5B688491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4A8C6C-6158-F400-B34F-43E806D375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None/>
            </a:pPr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DFB6EA8-92D7-8C3F-AC29-A13C81184AF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397B0-43C1-4EF0-5512-71F119A2808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79885B-AD6B-1B86-AA5B-94E4FB902A4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11/7/25 1:31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CDE53-5728-4918-9D3D-63529122F1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6420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87273-FDCA-B7C7-0E62-4216F3D1A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F5A982-3A54-C462-9F3E-EA376374C1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F3FA2A-0CE4-F736-E6C7-EC5017B02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6000"/>
              </a:lnSpc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527B2-311D-DC8F-4BD2-577D8F031F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0CFC5A-CFBB-47E9-932F-71C5BAA759DE}" type="slidenum">
              <a:rPr kumimoji="0" lang="en-GB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715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EDC48-DCFF-469D-5E2D-0EF7902A3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E55361-B5AD-9AD2-A9FA-43FF1A6E5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527776-1710-43ED-323F-08710A9F7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6000"/>
              </a:lnSpc>
              <a:spcAft>
                <a:spcPts val="800"/>
              </a:spcAft>
            </a:pPr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2ED4B48-C255-BDAB-CD80-30DBCC7756A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53918-693B-96BC-CD9F-C12DEDD8D8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6810BA-DB4C-2BE9-3CE9-91855B93537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11/7/25 1:31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0A4BF-4C4E-88DC-8AA1-F0A42E7B67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565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C2C1B-3F93-BA04-4489-63672E669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F09953-9FC3-0B37-338C-EAC7676C4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AA9D0-3E7F-8390-8C0D-29FAE8DFD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B5FEFFF-2707-2BAB-0733-1946287BF4C4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70877-9ADD-6C6B-DDE2-1DE55E1EF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9FAFB1-063C-C584-15D1-26FD1FEB6E5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B724E-D13F-4CF4-8051-301DB28F7B5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11/7/25 1:31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EDEAC-9CE5-3AA4-8A82-8570AE7DC3F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208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62952-5354-5349-B5C5-3FE735A87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F3F3BD-E4A6-C547-D854-D2909CE35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7F9F48-0BE1-AC2A-105C-6D1BABBF14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rgbClr val="232330"/>
              </a:solidFill>
              <a:cs typeface="Segoe UI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2979EFA-5266-DAA0-C840-943726B2AAC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83D7C-E285-87FF-C0C5-4369B02003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761485E-FD50-25C2-32F1-1CD2448FCB2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11/7/25 1:31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36A83-422D-1E35-51E6-37C7775414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028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A36DA-2364-F21C-F4D3-B07F6584C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DD567B-A4C7-BB11-987B-80951DDB8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F98CB8-C33F-CFF6-4710-7386A2CE4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F7F67-53BB-3D77-572E-03AAA174D6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BA353-E6D4-4D02-8626-A6FF534C737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47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C0525-5765-8C1C-8D0E-8F9E5DAAF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5E18E5-2274-E87B-16D1-3069185F2F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F8D15D-BFAB-E13D-7D04-C430D95EB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66DE5-83E1-BE12-8218-B6C49BC953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233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14039-8B7B-C91A-94C0-E1370F22C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BF7AA8-F866-0B91-047C-831543C80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1C317E-99DB-8220-189B-DD8D5FCA35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endParaRPr lang="en-US" sz="1800" dirty="0">
              <a:effectLst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6F19A-7FC5-CD7F-95E8-79851F3CE7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715AC0-17C1-466E-8AC1-113BF458A599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77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30A5D-F8EB-B3FD-89BF-61B86C135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F8AB88-F25F-23A1-781F-10F8A0BF2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A2ECE8-8C18-45D4-CE9B-D34B8109D0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50" dirty="0">
              <a:cs typeface="Segoe U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5D030-922B-9978-0C0D-981A4689CB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B33B71-7C77-4380-8EAE-A5FBB639D24F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4255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1147A-F97D-ED32-09CA-4AE185582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817C5A-E1A4-F6CD-B90A-76B678B92B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05B48E-E1C7-D8BA-2A93-874EC5E949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cs typeface="Segoe UI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51262CD-69EF-244F-9C17-1BB03B49883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1FE59-C28A-22B3-041D-DEDDC339B2F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63EF478-4D50-C42F-D276-B5F1CD98F0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11/7/25 1:31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CBD343-0ED1-6A3E-9CA9-3D1C2B3621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497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25357B-8F40-42E9-BE27-6FDDE825A717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9247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50" dirty="0">
              <a:cs typeface="Segoe U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0F6226-4365-4F46-BF03-A6E2974B7491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0799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50" dirty="0">
              <a:solidFill>
                <a:srgbClr val="333333"/>
              </a:solidFill>
              <a:cs typeface="Segoe U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0F6226-4365-4F46-BF03-A6E2974B7491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6674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1050" dirty="0">
              <a:solidFill>
                <a:srgbClr val="333333"/>
              </a:solidFill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11/7/25 1:31 PM</a:t>
            </a:fld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077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1050" dirty="0"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11/7/25 1:31 PM</a:t>
            </a:fld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3482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50" dirty="0">
              <a:cs typeface="Segoe U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0F6226-4365-4F46-BF03-A6E2974B7491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17115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8E41D-7EE5-F3BB-2B72-828E2512D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898C25-DFD7-B24E-3A1C-ABB2C90B0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8282F8-683F-822F-68D1-9182C19BC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rgbClr val="232330"/>
              </a:solidFill>
              <a:cs typeface="Segoe UI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6312019-AD62-3AB8-9043-683DF93753A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87A9E-F816-04D2-5BF5-15BF66136D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6468C20-6EB9-8516-7117-562F23DE5F0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11/7/25 1:31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92930-033E-3653-FBF3-D037B0F2CB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770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950DC-42CF-7EF5-99DF-899510BAE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202CD2-EE6D-9C03-76B2-8C54E0A2D3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6C0D44-A285-913E-0AD8-848C0C0AF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rgbClr val="232330"/>
              </a:solidFill>
              <a:cs typeface="Segoe UI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0964552-E54B-ED22-59DC-5556EF95483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7D1CA-968C-6976-E922-B3987FF289A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403B06-5CAF-6EC3-DDEB-7271FA8B197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11/7/25 1:31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4D6083-EAFB-EE9D-C78B-A50056DD9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48374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A3BE4-5080-6E00-2A23-3A0FDE25C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BE333C-0F00-4840-6FCF-694B552975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41B779-1991-C0EC-1207-52F2E4F87B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850" dirty="0">
              <a:cs typeface="Segoe U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79A7E-F2E1-B808-BE41-CD01FB8C5F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BA353-E6D4-4D02-8626-A6FF534C737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1765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850" dirty="0">
              <a:cs typeface="Segoe U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501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589E3-3072-B5C3-DC3F-3EB96F12D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AB4C72-3C30-8370-EFD0-53C2E69A94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346A71-EA66-A61D-6F79-154E15A49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850" dirty="0">
              <a:cs typeface="Segoe U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A5D5A-6178-BF76-95F9-467CD4B64F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145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C18CD-77AD-8069-F661-BF46A67B7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642571-7762-0941-94DD-2CA06BE6A4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0F9D1C-8619-05E1-9890-F1E16900C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50" dirty="0">
              <a:solidFill>
                <a:srgbClr val="424242"/>
              </a:solidFill>
              <a:cs typeface="Segoe UI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147D996-5BDB-39B4-0F61-48C2552CC00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719F0-987E-42E0-5FCD-9F4DD49E9D1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16260E-E00C-E327-22B1-8F1E413EBEB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11/7/25 1:31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3B250-E2CC-0B77-EB98-A526719CDF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33737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450"/>
              </a:spcBef>
              <a:spcAft>
                <a:spcPts val="750"/>
              </a:spcAft>
            </a:pPr>
            <a:endParaRPr lang="en-US" sz="1100" dirty="0">
              <a:solidFill>
                <a:srgbClr val="424242"/>
              </a:solidFill>
              <a:latin typeface="Segoe UI"/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11/7/25 1:31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1829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54648-144D-D3E4-4D87-7F09C678D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2FC650-68FF-A5F4-07AA-E846F4FFD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C4EE8A-E8E7-AC70-549E-E28564EB4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450"/>
              </a:spcBef>
              <a:spcAft>
                <a:spcPts val="750"/>
              </a:spcAft>
            </a:pPr>
            <a:endParaRPr lang="en-US" sz="1100" dirty="0">
              <a:solidFill>
                <a:srgbClr val="424242"/>
              </a:solidFill>
              <a:latin typeface="Segoe UI"/>
              <a:cs typeface="Segoe UI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09699FA-0AB9-19DC-1A95-B54342D3EF3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AA59B-85C4-EC2B-B6F1-675245BCD56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3AC797A-74C0-2AC2-8328-D96270548BB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11/7/25 1:31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E1C8E-3567-4BC1-0670-4DB6ED17EB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28209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50" dirty="0">
              <a:solidFill>
                <a:srgbClr val="424242"/>
              </a:solidFill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11/7/25 1:31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71615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4753B-B7B5-6D70-E8B3-CDA4F3514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8D1DAB-A2F2-58E2-2240-28F2DCCA21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9E6B8D-5769-691F-DA6B-6A0EE20A8A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A3B8A20-DBB7-3DAA-8201-7A52E317E17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000E0-7596-E298-2091-5545465E79B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5D74501-4DFB-87A5-41C2-B2A89269960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11/7/25 1:31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DC3AE-6BD1-70C4-5399-91E8A9BE2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7809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9A07A-C380-E43D-3ABD-E3EC8CDD2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3C4240-C4AE-F58A-2DED-05EB5308A4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F8ED98-F8BA-72F8-7689-9205CB03ED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50" b="0" i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E2767-F74D-E0E2-49F0-3B5552C16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CBA353-E6D4-4D02-8626-A6FF534C737B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996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8756C-007B-41C4-BB74-FFD555AAF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CD773C-A84C-A121-B236-9C4B648C7D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6F8EB8-004E-3847-B955-AE3E58FC0D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450"/>
              </a:spcBef>
              <a:spcAft>
                <a:spcPts val="750"/>
              </a:spcAft>
            </a:pPr>
            <a:endParaRPr lang="en-US" sz="900" dirty="0">
              <a:solidFill>
                <a:srgbClr val="424242"/>
              </a:solidFill>
              <a:cs typeface="Segoe U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BEEFB-27FF-4001-DAC8-DDBEA9E69B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DBA25-EEB1-46C0-8126-D5B74A701FA7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202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119CC-48D8-3427-BC25-A9A91626E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47F34D-2802-774E-7C76-FF399837EF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9C8181-7630-82FB-8B4A-8240A3F70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endParaRPr lang="en-US" sz="900" dirty="0">
              <a:cs typeface="Segoe U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B30BF-103D-2C52-ECD5-19E17B2ABF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10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0000"/>
              </a:lnSpc>
              <a:spcAft>
                <a:spcPts val="600"/>
              </a:spcAft>
            </a:pPr>
            <a:endParaRPr lang="en-US" sz="1200" dirty="0">
              <a:ea typeface="Yu Mincho"/>
              <a:cs typeface="Segoe U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F61DCC-CD76-4760-8C8A-4DB5ACF040E7}" type="slidenum">
              <a:rPr kumimoji="0" 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2929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D7455-117B-B3CB-90C2-92D63673B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4E9E7D-9836-8F46-1BC3-3E9E8034F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FC2F9B-5B1A-C878-BD2A-128A5168F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A101E-C164-FE66-7C71-EB290F9DB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16359-E56F-4E62-9199-F5AE4D8D13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4018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D00E3-B8FB-1EB5-64AE-6DC249DEE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4647A2-5C3B-564C-C23F-2E12CAC8CA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FDFC50-AB3E-B20E-A4B2-8368B34F3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srgbClr val="232330"/>
              </a:solidFill>
              <a:effectLst/>
              <a:latin typeface="Segoe UI" panose="020B0502040204020203" pitchFamily="34" charset="0"/>
              <a:ea typeface="Segoe UI" panose="020B0502040204020203" pitchFamily="34" charset="0"/>
              <a:cs typeface="Segoe UI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5CF6071-8A7C-9E1C-3220-9A6BCF2E595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A7D1C-BC8D-BC6F-C9BD-F97998433F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917205-4877-7C3B-BABE-9B5C0BEC665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11/7/25 1:31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DD8F7-C7EB-66B0-123D-435C8B5E4F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96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jpe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4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e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e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771B9C-7F80-112D-55FE-96A7F1D573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009" y="1693"/>
            <a:ext cx="12185982" cy="6854614"/>
          </a:xfrm>
          <a:prstGeom prst="rect">
            <a:avLst/>
          </a:prstGeom>
        </p:spPr>
      </p:pic>
      <p:pic>
        <p:nvPicPr>
          <p:cNvPr id="4" name="Picture 3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C268DB5E-29D3-B5B6-0FEE-60C561F465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625" y="2277110"/>
            <a:ext cx="4569872" cy="20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2912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lue background&#10;&#10;AI-generated content may be incorrect.">
            <a:extLst>
              <a:ext uri="{FF2B5EF4-FFF2-40B4-BE49-F238E27FC236}">
                <a16:creationId xmlns:a16="http://schemas.microsoft.com/office/drawing/2014/main" id="{A58218D5-82C5-1FE5-97A9-85357DBC6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36" r="336" b="-1"/>
          <a:stretch>
            <a:fillRect/>
          </a:stretch>
        </p:blipFill>
        <p:spPr>
          <a:xfrm>
            <a:off x="3009" y="0"/>
            <a:ext cx="1218598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99CEE7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9718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771B9C-7F80-112D-55FE-96A7F1D573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009" y="1693"/>
            <a:ext cx="12185982" cy="6854614"/>
          </a:xfrm>
          <a:prstGeom prst="rect">
            <a:avLst/>
          </a:prstGeom>
        </p:spPr>
      </p:pic>
      <p:pic>
        <p:nvPicPr>
          <p:cNvPr id="4" name="Picture 3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C268DB5E-29D3-B5B6-0FEE-60C561F465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625" y="2277110"/>
            <a:ext cx="4569872" cy="20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67066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59642E-DAE4-3CDB-B869-A1EB3385AC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009" y="1693"/>
            <a:ext cx="12185982" cy="68546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E4987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399"/>
            <a:ext cx="4480560" cy="548640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0B239259-0303-68D8-B73B-ADBE8E17A7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15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05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1 - Light with title"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DD82-FC40-C843-193F-F757422AB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4931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1 - Light with title left"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DD82-FC40-C843-193F-F757422AB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875002"/>
            <a:ext cx="4123944" cy="1106424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44240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1 - Light blank"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6740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731420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3364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38077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7233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6441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194558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5471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3944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34193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55529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8608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0461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62328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581779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69364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640706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63550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03821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44423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801627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855577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1572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615350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785109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53915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95507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63467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49558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2364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190976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963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38508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6959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509205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17891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214573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663869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598781-713D-A153-D7DE-A0B8C9FEA4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E4987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21389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02365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ED2F1E-B11D-7B75-2BE7-2C2CAA4F0E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009" y="1693"/>
            <a:ext cx="12185982" cy="6854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E4987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6239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01634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54280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623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75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809453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4787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1 - Light"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422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59642E-DAE4-3CDB-B869-A1EB3385AC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E4987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399"/>
            <a:ext cx="4480560" cy="548640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0B239259-0303-68D8-B73B-ADBE8E17A7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598781-713D-A153-D7DE-A0B8C9FEA4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E4987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5603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ED2F1E-B11D-7B75-2BE7-2C2CAA4F0E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E4987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462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60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561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2762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15506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693" y="497541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9438946C-117E-D444-B499-2F521D38B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875682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457200"/>
            <a:ext cx="11052046" cy="492443"/>
          </a:xfr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gradFill>
                  <a:gsLst>
                    <a:gs pos="2874">
                      <a:schemeClr val="accent1"/>
                    </a:gs>
                    <a:gs pos="71000">
                      <a:schemeClr val="accent4"/>
                    </a:gs>
                    <a:gs pos="100000">
                      <a:schemeClr val="accent2"/>
                    </a:gs>
                  </a:gsLst>
                  <a:lin ang="0" scaled="1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134AA3C-2F0D-D667-86A9-3A48F0A226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500" y="292100"/>
            <a:ext cx="11052046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7074944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51093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2820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D8EDC1-17CE-7C51-EB8E-731438A3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94E0E-C6FE-4806-923C-54839B56F9FC}" type="datetimeFigureOut">
              <a:rPr lang="en-US" smtClean="0"/>
              <a:t>11/7/25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801612-83F1-5F55-DB84-9F356A19D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4F165-C793-BB13-9A88-973B296B2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20F1D-A8C6-43DA-A336-63E03F2E75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770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1 - Light with title left"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DD82-FC40-C843-193F-F757422AB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875002"/>
            <a:ext cx="4123944" cy="1106424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584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1 - Light with title"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DD82-FC40-C843-193F-F757422AB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59039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1 - Light blank"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59818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wavy lines&#10;&#10;AI-generated content may be incorrect.">
            <a:extLst>
              <a:ext uri="{FF2B5EF4-FFF2-40B4-BE49-F238E27FC236}">
                <a16:creationId xmlns:a16="http://schemas.microsoft.com/office/drawing/2014/main" id="{5A3601AE-AB71-CBBB-A063-7D04567CF9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09" y="0"/>
            <a:ext cx="12185982" cy="6858000"/>
          </a:xfrm>
          <a:prstGeom prst="rect">
            <a:avLst/>
          </a:prstGeom>
        </p:spPr>
      </p:pic>
      <p:pic>
        <p:nvPicPr>
          <p:cNvPr id="5" name="Picture 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DCC024BE-A8E1-654D-37B3-45529121E4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6622" y="2277110"/>
            <a:ext cx="4575943" cy="202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curved lines&#10;&#10;AI-generated content may be incorrect.">
            <a:extLst>
              <a:ext uri="{FF2B5EF4-FFF2-40B4-BE49-F238E27FC236}">
                <a16:creationId xmlns:a16="http://schemas.microsoft.com/office/drawing/2014/main" id="{17A298F2-F3DE-A80A-D247-C21DC8FF20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09" y="0"/>
            <a:ext cx="12185982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EB5EB062-3EB9-AE51-7945-D4F3E1AA0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99CEE7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399"/>
            <a:ext cx="4480560" cy="548640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blue and white background&#10;&#10;AI-generated content may be incorrect.">
            <a:extLst>
              <a:ext uri="{FF2B5EF4-FFF2-40B4-BE49-F238E27FC236}">
                <a16:creationId xmlns:a16="http://schemas.microsoft.com/office/drawing/2014/main" id="{EF6AFBF2-2B12-DE48-4593-D9EC9D1F4E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69" r="369"/>
          <a:stretch>
            <a:fillRect/>
          </a:stretch>
        </p:blipFill>
        <p:spPr>
          <a:xfrm>
            <a:off x="3009" y="0"/>
            <a:ext cx="1218598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99CEE7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image" Target="../media/image2.sv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84.xml"/><Relationship Id="rId39" Type="http://schemas.openxmlformats.org/officeDocument/2006/relationships/slideLayout" Target="../slideLayouts/slideLayout97.xml"/><Relationship Id="rId21" Type="http://schemas.openxmlformats.org/officeDocument/2006/relationships/slideLayout" Target="../slideLayouts/slideLayout79.xml"/><Relationship Id="rId34" Type="http://schemas.openxmlformats.org/officeDocument/2006/relationships/slideLayout" Target="../slideLayouts/slideLayout92.xml"/><Relationship Id="rId42" Type="http://schemas.openxmlformats.org/officeDocument/2006/relationships/slideLayout" Target="../slideLayouts/slideLayout100.xml"/><Relationship Id="rId47" Type="http://schemas.openxmlformats.org/officeDocument/2006/relationships/slideLayout" Target="../slideLayouts/slideLayout105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82.xml"/><Relationship Id="rId32" Type="http://schemas.openxmlformats.org/officeDocument/2006/relationships/slideLayout" Target="../slideLayouts/slideLayout90.xml"/><Relationship Id="rId37" Type="http://schemas.openxmlformats.org/officeDocument/2006/relationships/slideLayout" Target="../slideLayouts/slideLayout95.xml"/><Relationship Id="rId40" Type="http://schemas.openxmlformats.org/officeDocument/2006/relationships/slideLayout" Target="../slideLayouts/slideLayout98.xml"/><Relationship Id="rId45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6.xml"/><Relationship Id="rId36" Type="http://schemas.openxmlformats.org/officeDocument/2006/relationships/slideLayout" Target="../slideLayouts/slideLayout94.xml"/><Relationship Id="rId49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31" Type="http://schemas.openxmlformats.org/officeDocument/2006/relationships/slideLayout" Target="../slideLayouts/slideLayout89.xml"/><Relationship Id="rId44" Type="http://schemas.openxmlformats.org/officeDocument/2006/relationships/slideLayout" Target="../slideLayouts/slideLayout102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Relationship Id="rId27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88.xml"/><Relationship Id="rId35" Type="http://schemas.openxmlformats.org/officeDocument/2006/relationships/slideLayout" Target="../slideLayouts/slideLayout93.xml"/><Relationship Id="rId43" Type="http://schemas.openxmlformats.org/officeDocument/2006/relationships/slideLayout" Target="../slideLayouts/slideLayout101.xml"/><Relationship Id="rId48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66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83.xml"/><Relationship Id="rId33" Type="http://schemas.openxmlformats.org/officeDocument/2006/relationships/slideLayout" Target="../slideLayouts/slideLayout91.xml"/><Relationship Id="rId38" Type="http://schemas.openxmlformats.org/officeDocument/2006/relationships/slideLayout" Target="../slideLayouts/slideLayout96.xml"/><Relationship Id="rId46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78.xml"/><Relationship Id="rId41" Type="http://schemas.openxmlformats.org/officeDocument/2006/relationships/slideLayout" Target="../slideLayouts/slideLayout99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26" Type="http://schemas.openxmlformats.org/officeDocument/2006/relationships/slideLayout" Target="../slideLayouts/slideLayout133.xml"/><Relationship Id="rId39" Type="http://schemas.openxmlformats.org/officeDocument/2006/relationships/slideLayout" Target="../slideLayouts/slideLayout146.xml"/><Relationship Id="rId21" Type="http://schemas.openxmlformats.org/officeDocument/2006/relationships/slideLayout" Target="../slideLayouts/slideLayout128.xml"/><Relationship Id="rId34" Type="http://schemas.openxmlformats.org/officeDocument/2006/relationships/slideLayout" Target="../slideLayouts/slideLayout141.xml"/><Relationship Id="rId42" Type="http://schemas.openxmlformats.org/officeDocument/2006/relationships/slideLayout" Target="../slideLayouts/slideLayout149.xml"/><Relationship Id="rId47" Type="http://schemas.openxmlformats.org/officeDocument/2006/relationships/slideLayout" Target="../slideLayouts/slideLayout154.xml"/><Relationship Id="rId50" Type="http://schemas.openxmlformats.org/officeDocument/2006/relationships/slideLayout" Target="../slideLayouts/slideLayout157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9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18.xml"/><Relationship Id="rId24" Type="http://schemas.openxmlformats.org/officeDocument/2006/relationships/slideLayout" Target="../slideLayouts/slideLayout131.xml"/><Relationship Id="rId32" Type="http://schemas.openxmlformats.org/officeDocument/2006/relationships/slideLayout" Target="../slideLayouts/slideLayout139.xml"/><Relationship Id="rId37" Type="http://schemas.openxmlformats.org/officeDocument/2006/relationships/slideLayout" Target="../slideLayouts/slideLayout144.xml"/><Relationship Id="rId40" Type="http://schemas.openxmlformats.org/officeDocument/2006/relationships/slideLayout" Target="../slideLayouts/slideLayout147.xml"/><Relationship Id="rId45" Type="http://schemas.openxmlformats.org/officeDocument/2006/relationships/slideLayout" Target="../slideLayouts/slideLayout152.xml"/><Relationship Id="rId53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31" Type="http://schemas.openxmlformats.org/officeDocument/2006/relationships/slideLayout" Target="../slideLayouts/slideLayout138.xml"/><Relationship Id="rId44" Type="http://schemas.openxmlformats.org/officeDocument/2006/relationships/slideLayout" Target="../slideLayouts/slideLayout151.xml"/><Relationship Id="rId52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9.xml"/><Relationship Id="rId27" Type="http://schemas.openxmlformats.org/officeDocument/2006/relationships/slideLayout" Target="../slideLayouts/slideLayout134.xml"/><Relationship Id="rId30" Type="http://schemas.openxmlformats.org/officeDocument/2006/relationships/slideLayout" Target="../slideLayouts/slideLayout137.xml"/><Relationship Id="rId35" Type="http://schemas.openxmlformats.org/officeDocument/2006/relationships/slideLayout" Target="../slideLayouts/slideLayout142.xml"/><Relationship Id="rId43" Type="http://schemas.openxmlformats.org/officeDocument/2006/relationships/slideLayout" Target="../slideLayouts/slideLayout150.xml"/><Relationship Id="rId48" Type="http://schemas.openxmlformats.org/officeDocument/2006/relationships/slideLayout" Target="../slideLayouts/slideLayout155.xml"/><Relationship Id="rId56" Type="http://schemas.openxmlformats.org/officeDocument/2006/relationships/image" Target="../media/image2.svg"/><Relationship Id="rId8" Type="http://schemas.openxmlformats.org/officeDocument/2006/relationships/slideLayout" Target="../slideLayouts/slideLayout115.xml"/><Relationship Id="rId51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5" Type="http://schemas.openxmlformats.org/officeDocument/2006/relationships/slideLayout" Target="../slideLayouts/slideLayout132.xml"/><Relationship Id="rId33" Type="http://schemas.openxmlformats.org/officeDocument/2006/relationships/slideLayout" Target="../slideLayouts/slideLayout140.xml"/><Relationship Id="rId38" Type="http://schemas.openxmlformats.org/officeDocument/2006/relationships/slideLayout" Target="../slideLayouts/slideLayout145.xml"/><Relationship Id="rId46" Type="http://schemas.openxmlformats.org/officeDocument/2006/relationships/slideLayout" Target="../slideLayouts/slideLayout153.xml"/><Relationship Id="rId20" Type="http://schemas.openxmlformats.org/officeDocument/2006/relationships/slideLayout" Target="../slideLayouts/slideLayout127.xml"/><Relationship Id="rId41" Type="http://schemas.openxmlformats.org/officeDocument/2006/relationships/slideLayout" Target="../slideLayouts/slideLayout148.xml"/><Relationship Id="rId54" Type="http://schemas.openxmlformats.org/officeDocument/2006/relationships/theme" Target="../theme/theme3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0.xml"/><Relationship Id="rId28" Type="http://schemas.openxmlformats.org/officeDocument/2006/relationships/slideLayout" Target="../slideLayouts/slideLayout135.xml"/><Relationship Id="rId36" Type="http://schemas.openxmlformats.org/officeDocument/2006/relationships/slideLayout" Target="../slideLayouts/slideLayout143.xml"/><Relationship Id="rId49" Type="http://schemas.openxmlformats.org/officeDocument/2006/relationships/slideLayout" Target="../slideLayouts/slideLayout1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7" r:id="rId1"/>
    <p:sldLayoutId id="2147485450" r:id="rId2"/>
    <p:sldLayoutId id="2147485451" r:id="rId3"/>
    <p:sldLayoutId id="2147485452" r:id="rId4"/>
    <p:sldLayoutId id="2147485453" r:id="rId5"/>
    <p:sldLayoutId id="2147485454" r:id="rId6"/>
    <p:sldLayoutId id="2147485455" r:id="rId7"/>
    <p:sldLayoutId id="2147485456" r:id="rId8"/>
    <p:sldLayoutId id="2147485457" r:id="rId9"/>
    <p:sldLayoutId id="2147485458" r:id="rId10"/>
    <p:sldLayoutId id="2147485459" r:id="rId11"/>
    <p:sldLayoutId id="2147485460" r:id="rId12"/>
    <p:sldLayoutId id="2147485461" r:id="rId13"/>
    <p:sldLayoutId id="2147485462" r:id="rId14"/>
    <p:sldLayoutId id="2147485463" r:id="rId15"/>
    <p:sldLayoutId id="2147485464" r:id="rId16"/>
    <p:sldLayoutId id="2147485465" r:id="rId17"/>
    <p:sldLayoutId id="2147485466" r:id="rId18"/>
    <p:sldLayoutId id="2147485467" r:id="rId19"/>
    <p:sldLayoutId id="2147485468" r:id="rId20"/>
    <p:sldLayoutId id="2147485469" r:id="rId21"/>
    <p:sldLayoutId id="2147485470" r:id="rId22"/>
    <p:sldLayoutId id="2147485471" r:id="rId23"/>
    <p:sldLayoutId id="2147485472" r:id="rId24"/>
    <p:sldLayoutId id="2147485473" r:id="rId25"/>
    <p:sldLayoutId id="2147485474" r:id="rId26"/>
    <p:sldLayoutId id="2147485475" r:id="rId27"/>
    <p:sldLayoutId id="2147485476" r:id="rId28"/>
    <p:sldLayoutId id="2147485477" r:id="rId29"/>
    <p:sldLayoutId id="2147485478" r:id="rId30"/>
    <p:sldLayoutId id="2147485479" r:id="rId31"/>
    <p:sldLayoutId id="2147485480" r:id="rId32"/>
    <p:sldLayoutId id="2147485481" r:id="rId33"/>
    <p:sldLayoutId id="2147485482" r:id="rId34"/>
    <p:sldLayoutId id="2147485483" r:id="rId35"/>
    <p:sldLayoutId id="2147485484" r:id="rId36"/>
    <p:sldLayoutId id="2147485485" r:id="rId37"/>
    <p:sldLayoutId id="2147485486" r:id="rId38"/>
    <p:sldLayoutId id="2147485487" r:id="rId39"/>
    <p:sldLayoutId id="2147485488" r:id="rId40"/>
    <p:sldLayoutId id="2147485489" r:id="rId41"/>
    <p:sldLayoutId id="2147485490" r:id="rId42"/>
    <p:sldLayoutId id="2147485491" r:id="rId43"/>
    <p:sldLayoutId id="2147485492" r:id="rId44"/>
    <p:sldLayoutId id="2147485493" r:id="rId45"/>
    <p:sldLayoutId id="2147485494" r:id="rId46"/>
    <p:sldLayoutId id="2147485495" r:id="rId47"/>
    <p:sldLayoutId id="2147485496" r:id="rId48"/>
    <p:sldLayoutId id="2147485603" r:id="rId49"/>
    <p:sldLayoutId id="2147485608" r:id="rId50"/>
    <p:sldLayoutId id="2147485914" r:id="rId51"/>
    <p:sldLayoutId id="2147485915" r:id="rId52"/>
    <p:sldLayoutId id="2147490544" r:id="rId53"/>
    <p:sldLayoutId id="2147490545" r:id="rId54"/>
    <p:sldLayoutId id="2147490546" r:id="rId55"/>
    <p:sldLayoutId id="2147490547" r:id="rId56"/>
    <p:sldLayoutId id="2147490548" r:id="rId57"/>
    <p:sldLayoutId id="2147490549" r:id="rId5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8" r:id="rId46"/>
    <p:sldLayoutId id="2147485599" r:id="rId47"/>
    <p:sldLayoutId id="2147485600" r:id="rId48"/>
    <p:sldLayoutId id="2147485602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8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0551" r:id="rId1"/>
    <p:sldLayoutId id="2147490552" r:id="rId2"/>
    <p:sldLayoutId id="2147490553" r:id="rId3"/>
    <p:sldLayoutId id="2147490554" r:id="rId4"/>
    <p:sldLayoutId id="2147490555" r:id="rId5"/>
    <p:sldLayoutId id="2147490556" r:id="rId6"/>
    <p:sldLayoutId id="2147490557" r:id="rId7"/>
    <p:sldLayoutId id="2147490558" r:id="rId8"/>
    <p:sldLayoutId id="2147490559" r:id="rId9"/>
    <p:sldLayoutId id="2147490560" r:id="rId10"/>
    <p:sldLayoutId id="2147490561" r:id="rId11"/>
    <p:sldLayoutId id="2147490562" r:id="rId12"/>
    <p:sldLayoutId id="2147490563" r:id="rId13"/>
    <p:sldLayoutId id="2147490564" r:id="rId14"/>
    <p:sldLayoutId id="2147490565" r:id="rId15"/>
    <p:sldLayoutId id="2147490566" r:id="rId16"/>
    <p:sldLayoutId id="2147490567" r:id="rId17"/>
    <p:sldLayoutId id="2147490568" r:id="rId18"/>
    <p:sldLayoutId id="2147490569" r:id="rId19"/>
    <p:sldLayoutId id="2147490570" r:id="rId20"/>
    <p:sldLayoutId id="2147490571" r:id="rId21"/>
    <p:sldLayoutId id="2147490572" r:id="rId22"/>
    <p:sldLayoutId id="2147490573" r:id="rId23"/>
    <p:sldLayoutId id="2147490574" r:id="rId24"/>
    <p:sldLayoutId id="2147490575" r:id="rId25"/>
    <p:sldLayoutId id="2147490576" r:id="rId26"/>
    <p:sldLayoutId id="2147490577" r:id="rId27"/>
    <p:sldLayoutId id="2147490578" r:id="rId28"/>
    <p:sldLayoutId id="2147490579" r:id="rId29"/>
    <p:sldLayoutId id="2147490580" r:id="rId30"/>
    <p:sldLayoutId id="2147490581" r:id="rId31"/>
    <p:sldLayoutId id="2147490582" r:id="rId32"/>
    <p:sldLayoutId id="2147490583" r:id="rId33"/>
    <p:sldLayoutId id="2147490584" r:id="rId34"/>
    <p:sldLayoutId id="2147490585" r:id="rId35"/>
    <p:sldLayoutId id="2147490586" r:id="rId36"/>
    <p:sldLayoutId id="2147490587" r:id="rId37"/>
    <p:sldLayoutId id="2147490588" r:id="rId38"/>
    <p:sldLayoutId id="2147490589" r:id="rId39"/>
    <p:sldLayoutId id="2147490590" r:id="rId40"/>
    <p:sldLayoutId id="2147490591" r:id="rId41"/>
    <p:sldLayoutId id="2147490592" r:id="rId42"/>
    <p:sldLayoutId id="2147490593" r:id="rId43"/>
    <p:sldLayoutId id="2147490594" r:id="rId44"/>
    <p:sldLayoutId id="2147490595" r:id="rId45"/>
    <p:sldLayoutId id="2147490596" r:id="rId46"/>
    <p:sldLayoutId id="2147490597" r:id="rId47"/>
    <p:sldLayoutId id="2147490598" r:id="rId48"/>
    <p:sldLayoutId id="2147490599" r:id="rId49"/>
    <p:sldLayoutId id="2147490600" r:id="rId50"/>
    <p:sldLayoutId id="2147490601" r:id="rId51"/>
    <p:sldLayoutId id="2147490602" r:id="rId52"/>
    <p:sldLayoutId id="2147490603" r:id="rId5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Copilot/OversharingBlueprintLear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3.xml"/><Relationship Id="rId7" Type="http://schemas.openxmlformats.org/officeDocument/2006/relationships/image" Target="../media/image6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6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57.xml"/><Relationship Id="rId9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7.xml"/><Relationship Id="rId1" Type="http://schemas.openxmlformats.org/officeDocument/2006/relationships/tags" Target="../tags/tag4.xml"/><Relationship Id="rId6" Type="http://schemas.openxmlformats.org/officeDocument/2006/relationships/image" Target="../media/image39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7.xml"/><Relationship Id="rId6" Type="http://schemas.openxmlformats.org/officeDocument/2006/relationships/hyperlink" Target="https://aka.ms/s4aiassessment" TargetMode="External"/><Relationship Id="rId5" Type="http://schemas.openxmlformats.org/officeDocument/2006/relationships/hyperlink" Target="https://aka.ms/s4aiasessment" TargetMode="External"/><Relationship Id="rId4" Type="http://schemas.openxmlformats.org/officeDocument/2006/relationships/image" Target="../media/image7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damcdnprodep.azureedge.net/gdc/gdcqTplAT/original?culture=en-us&amp;country=u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CE0119-F82F-75EF-0AAE-422A9B4634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457200"/>
            <a:ext cx="11017250" cy="554038"/>
          </a:xfrm>
        </p:spPr>
        <p:txBody>
          <a:bodyPr/>
          <a:lstStyle/>
          <a:p>
            <a:r>
              <a:rPr lang="en-US">
                <a:noFill/>
              </a:rPr>
              <a:t>Microsoft AI Tour</a:t>
            </a:r>
          </a:p>
        </p:txBody>
      </p:sp>
    </p:spTree>
    <p:extLst>
      <p:ext uri="{BB962C8B-B14F-4D97-AF65-F5344CB8AC3E}">
        <p14:creationId xmlns:p14="http://schemas.microsoft.com/office/powerpoint/2010/main" val="108085781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195EE-B703-87ED-BD4C-239C1ECCF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94317-9723-DB48-509D-AC5DF74D5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 Oversharing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8300EC-74E1-E006-F75E-3B8AFDE7A79F}"/>
              </a:ext>
            </a:extLst>
          </p:cNvPr>
          <p:cNvSpPr txBox="1">
            <a:spLocks/>
          </p:cNvSpPr>
          <p:nvPr/>
        </p:nvSpPr>
        <p:spPr>
          <a:xfrm>
            <a:off x="585216" y="3643249"/>
            <a:ext cx="5794069" cy="74587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defTabSz="932742">
              <a:lnSpc>
                <a:spcPct val="90000"/>
              </a:lnSpc>
              <a:spcBef>
                <a:spcPct val="0"/>
              </a:spcBef>
              <a:buNone/>
              <a:defRPr lang="en-US" sz="4000" b="0" cap="none" spc="-50" baseline="0" dirty="0">
                <a:ln w="3175">
                  <a:noFill/>
                </a:ln>
                <a:solidFill>
                  <a:srgbClr val="0E4987"/>
                </a:solidFill>
                <a:effectLst/>
                <a:latin typeface="+mj-lt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/>
              <a:t>with Purview DSPM for AI and </a:t>
            </a:r>
            <a:br>
              <a:rPr lang="en-US" sz="2400" dirty="0"/>
            </a:br>
            <a:r>
              <a:rPr lang="en-US" sz="2400" dirty="0"/>
              <a:t>SharePoint Advanced Management</a:t>
            </a:r>
          </a:p>
        </p:txBody>
      </p:sp>
    </p:spTree>
    <p:extLst>
      <p:ext uri="{BB962C8B-B14F-4D97-AF65-F5344CB8AC3E}">
        <p14:creationId xmlns:p14="http://schemas.microsoft.com/office/powerpoint/2010/main" val="361823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D81E9-D2C3-E5B3-450D-F5F8F7C1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4">
            <a:extLst>
              <a:ext uri="{FF2B5EF4-FFF2-40B4-BE49-F238E27FC236}">
                <a16:creationId xmlns:a16="http://schemas.microsoft.com/office/drawing/2014/main" id="{7CA83536-A7A5-A4C1-DC5D-1BDD200AA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4201" y="749146"/>
            <a:ext cx="11025188" cy="5613553"/>
          </a:xfrm>
          <a:prstGeom prst="roundRect">
            <a:avLst>
              <a:gd name="adj" fmla="val 5817"/>
            </a:avLst>
          </a:prstGeom>
          <a:ln w="25400" cap="rnd">
            <a:gradFill flip="none" rotWithShape="1">
              <a:gsLst>
                <a:gs pos="0">
                  <a:srgbClr val="F65567"/>
                </a:gs>
                <a:gs pos="32000">
                  <a:srgbClr val="7656AD"/>
                </a:gs>
                <a:gs pos="100000">
                  <a:srgbClr val="318581"/>
                </a:gs>
                <a:gs pos="68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 dirty="0">
              <a:solidFill>
                <a:srgbClr val="8661C5"/>
              </a:solidFill>
              <a:latin typeface="Segoe UI Semibold"/>
            </a:endParaRPr>
          </a:p>
        </p:txBody>
      </p:sp>
      <p:sp useBgFill="1">
        <p:nvSpPr>
          <p:cNvPr id="51" name="Title 50">
            <a:extLst>
              <a:ext uri="{FF2B5EF4-FFF2-40B4-BE49-F238E27FC236}">
                <a16:creationId xmlns:a16="http://schemas.microsoft.com/office/drawing/2014/main" id="{D1A4CC15-FFAC-6F35-C05E-76949575A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64984" y="422757"/>
            <a:ext cx="7663624" cy="586482"/>
          </a:xfrm>
          <a:prstGeom prst="roundRect">
            <a:avLst>
              <a:gd name="adj" fmla="val 0"/>
            </a:avLst>
          </a:prstGeom>
          <a:solidFill>
            <a:srgbClr val="F5F5F4"/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491033" fontAlgn="base">
              <a:spcBef>
                <a:spcPct val="0"/>
              </a:spcBef>
              <a:spcAft>
                <a:spcPct val="0"/>
              </a:spcAft>
              <a:defRPr sz="2200" b="1">
                <a:gradFill>
                  <a:gsLst>
                    <a:gs pos="13761">
                      <a:srgbClr val="FFFFFF"/>
                    </a:gs>
                    <a:gs pos="34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0" marR="0" lvl="1" indent="0" defTabSz="630263" fontAlgn="base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Pct val="90000"/>
              <a:buFontTx/>
              <a:buNone/>
              <a:tabLst>
                <a:tab pos="1371655" algn="l"/>
              </a:tabLst>
              <a:defRPr sz="2800" b="1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1" indent="0" algn="l" defTabSz="630263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Pct val="90000"/>
              <a:buFontTx/>
              <a:buNone/>
              <a:tabLst>
                <a:tab pos="1371655" algn="l"/>
              </a:tabLst>
              <a:defRPr/>
            </a:pPr>
            <a:r>
              <a:rPr kumimoji="0" lang="en-US" sz="2800" b="1" i="0" u="none" strike="noStrike" kern="1200" cap="none" spc="0" normalizeH="0" baseline="0" noProof="0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itchFamily="34" charset="0"/>
              </a:rPr>
              <a:t>Tools to secure and govern your Copilot use</a:t>
            </a:r>
          </a:p>
        </p:txBody>
      </p:sp>
      <p:sp>
        <p:nvSpPr>
          <p:cNvPr id="14" name="Rectangle: Rounded Corners 50">
            <a:extLst>
              <a:ext uri="{FF2B5EF4-FFF2-40B4-BE49-F238E27FC236}">
                <a16:creationId xmlns:a16="http://schemas.microsoft.com/office/drawing/2014/main" id="{C6706F49-4E42-4500-08E6-E1E5ADB5F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19737" y="1313824"/>
            <a:ext cx="3396119" cy="4765718"/>
          </a:xfrm>
          <a:prstGeom prst="roundRect">
            <a:avLst>
              <a:gd name="adj" fmla="val 8008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br>
              <a:rPr lang="en-US" sz="1400">
                <a:solidFill>
                  <a:srgbClr val="8661C5"/>
                </a:solidFill>
                <a:latin typeface="Segoe UI Semibold"/>
              </a:rPr>
            </a:br>
            <a:br>
              <a:rPr lang="en-US" sz="1400">
                <a:solidFill>
                  <a:srgbClr val="8661C5"/>
                </a:solidFill>
                <a:latin typeface="Segoe UI Semibold"/>
              </a:rPr>
            </a:b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F63C410-7FDA-D6D8-8913-A3F42BDEB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83456" y="1579792"/>
            <a:ext cx="868680" cy="868680"/>
          </a:xfrm>
          <a:prstGeom prst="ellipse">
            <a:avLst/>
          </a:prstGeom>
          <a:gradFill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</a:gradFill>
          <a:effectLst/>
        </p:spPr>
        <p:txBody>
          <a:bodyPr wrap="square" lIns="91440" tIns="18288" rIns="91440" bIns="36576" rtlCol="0" anchor="ctr" anchorCtr="0">
            <a:noAutofit/>
          </a:bodyPr>
          <a:lstStyle/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endParaRPr lang="en-IN" sz="1400" b="1">
              <a:ln w="3175">
                <a:noFill/>
              </a:ln>
              <a:gradFill>
                <a:gsLst>
                  <a:gs pos="92661">
                    <a:srgbClr val="FFFFFF"/>
                  </a:gs>
                  <a:gs pos="7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49" name="Graphic 81" descr="Icon of an app window with a closed padlock">
            <a:extLst>
              <a:ext uri="{FF2B5EF4-FFF2-40B4-BE49-F238E27FC236}">
                <a16:creationId xmlns:a16="http://schemas.microsoft.com/office/drawing/2014/main" id="{71E45351-B6BF-6509-A602-910246F7A718}"/>
              </a:ext>
            </a:extLst>
          </p:cNvPr>
          <p:cNvSpPr/>
          <p:nvPr/>
        </p:nvSpPr>
        <p:spPr>
          <a:xfrm>
            <a:off x="2354304" y="1850640"/>
            <a:ext cx="326984" cy="326984"/>
          </a:xfrm>
          <a:custGeom>
            <a:avLst/>
            <a:gdLst>
              <a:gd name="connsiteX0" fmla="*/ 228003 w 309156"/>
              <a:gd name="connsiteY0" fmla="*/ 0 h 309156"/>
              <a:gd name="connsiteX1" fmla="*/ 278241 w 309156"/>
              <a:gd name="connsiteY1" fmla="*/ 50238 h 309156"/>
              <a:gd name="connsiteX2" fmla="*/ 278241 w 309156"/>
              <a:gd name="connsiteY2" fmla="*/ 132172 h 309156"/>
              <a:gd name="connsiteX3" fmla="*/ 255054 w 309156"/>
              <a:gd name="connsiteY3" fmla="*/ 118174 h 309156"/>
              <a:gd name="connsiteX4" fmla="*/ 255054 w 309156"/>
              <a:gd name="connsiteY4" fmla="*/ 85018 h 309156"/>
              <a:gd name="connsiteX5" fmla="*/ 23187 w 309156"/>
              <a:gd name="connsiteY5" fmla="*/ 85018 h 309156"/>
              <a:gd name="connsiteX6" fmla="*/ 23187 w 309156"/>
              <a:gd name="connsiteY6" fmla="*/ 228003 h 309156"/>
              <a:gd name="connsiteX7" fmla="*/ 50238 w 309156"/>
              <a:gd name="connsiteY7" fmla="*/ 255054 h 309156"/>
              <a:gd name="connsiteX8" fmla="*/ 154578 w 309156"/>
              <a:gd name="connsiteY8" fmla="*/ 255054 h 309156"/>
              <a:gd name="connsiteX9" fmla="*/ 154578 w 309156"/>
              <a:gd name="connsiteY9" fmla="*/ 278241 h 309156"/>
              <a:gd name="connsiteX10" fmla="*/ 50238 w 309156"/>
              <a:gd name="connsiteY10" fmla="*/ 278241 h 309156"/>
              <a:gd name="connsiteX11" fmla="*/ 0 w 309156"/>
              <a:gd name="connsiteY11" fmla="*/ 228003 h 309156"/>
              <a:gd name="connsiteX12" fmla="*/ 0 w 309156"/>
              <a:gd name="connsiteY12" fmla="*/ 50238 h 309156"/>
              <a:gd name="connsiteX13" fmla="*/ 50238 w 309156"/>
              <a:gd name="connsiteY13" fmla="*/ 0 h 309156"/>
              <a:gd name="connsiteX14" fmla="*/ 228003 w 309156"/>
              <a:gd name="connsiteY14" fmla="*/ 0 h 309156"/>
              <a:gd name="connsiteX15" fmla="*/ 228003 w 309156"/>
              <a:gd name="connsiteY15" fmla="*/ 23187 h 309156"/>
              <a:gd name="connsiteX16" fmla="*/ 50238 w 309156"/>
              <a:gd name="connsiteY16" fmla="*/ 23187 h 309156"/>
              <a:gd name="connsiteX17" fmla="*/ 23187 w 309156"/>
              <a:gd name="connsiteY17" fmla="*/ 50238 h 309156"/>
              <a:gd name="connsiteX18" fmla="*/ 23187 w 309156"/>
              <a:gd name="connsiteY18" fmla="*/ 61831 h 309156"/>
              <a:gd name="connsiteX19" fmla="*/ 255054 w 309156"/>
              <a:gd name="connsiteY19" fmla="*/ 61831 h 309156"/>
              <a:gd name="connsiteX20" fmla="*/ 255054 w 309156"/>
              <a:gd name="connsiteY20" fmla="*/ 50238 h 309156"/>
              <a:gd name="connsiteX21" fmla="*/ 228003 w 309156"/>
              <a:gd name="connsiteY21" fmla="*/ 23187 h 309156"/>
              <a:gd name="connsiteX22" fmla="*/ 200952 w 309156"/>
              <a:gd name="connsiteY22" fmla="*/ 185494 h 309156"/>
              <a:gd name="connsiteX23" fmla="*/ 193223 w 309156"/>
              <a:gd name="connsiteY23" fmla="*/ 185494 h 309156"/>
              <a:gd name="connsiteX24" fmla="*/ 170036 w 309156"/>
              <a:gd name="connsiteY24" fmla="*/ 208681 h 309156"/>
              <a:gd name="connsiteX25" fmla="*/ 170036 w 309156"/>
              <a:gd name="connsiteY25" fmla="*/ 285970 h 309156"/>
              <a:gd name="connsiteX26" fmla="*/ 193223 w 309156"/>
              <a:gd name="connsiteY26" fmla="*/ 309157 h 309156"/>
              <a:gd name="connsiteX27" fmla="*/ 285970 w 309156"/>
              <a:gd name="connsiteY27" fmla="*/ 309157 h 309156"/>
              <a:gd name="connsiteX28" fmla="*/ 309157 w 309156"/>
              <a:gd name="connsiteY28" fmla="*/ 285970 h 309156"/>
              <a:gd name="connsiteX29" fmla="*/ 309157 w 309156"/>
              <a:gd name="connsiteY29" fmla="*/ 208681 h 309156"/>
              <a:gd name="connsiteX30" fmla="*/ 285970 w 309156"/>
              <a:gd name="connsiteY30" fmla="*/ 185494 h 309156"/>
              <a:gd name="connsiteX31" fmla="*/ 278241 w 309156"/>
              <a:gd name="connsiteY31" fmla="*/ 185494 h 309156"/>
              <a:gd name="connsiteX32" fmla="*/ 278241 w 309156"/>
              <a:gd name="connsiteY32" fmla="*/ 170036 h 309156"/>
              <a:gd name="connsiteX33" fmla="*/ 239596 w 309156"/>
              <a:gd name="connsiteY33" fmla="*/ 131392 h 309156"/>
              <a:gd name="connsiteX34" fmla="*/ 200952 w 309156"/>
              <a:gd name="connsiteY34" fmla="*/ 170036 h 309156"/>
              <a:gd name="connsiteX35" fmla="*/ 200952 w 309156"/>
              <a:gd name="connsiteY35" fmla="*/ 185494 h 309156"/>
              <a:gd name="connsiteX36" fmla="*/ 224139 w 309156"/>
              <a:gd name="connsiteY36" fmla="*/ 170036 h 309156"/>
              <a:gd name="connsiteX37" fmla="*/ 239596 w 309156"/>
              <a:gd name="connsiteY37" fmla="*/ 154578 h 309156"/>
              <a:gd name="connsiteX38" fmla="*/ 255054 w 309156"/>
              <a:gd name="connsiteY38" fmla="*/ 170036 h 309156"/>
              <a:gd name="connsiteX39" fmla="*/ 255054 w 309156"/>
              <a:gd name="connsiteY39" fmla="*/ 185494 h 309156"/>
              <a:gd name="connsiteX40" fmla="*/ 224139 w 309156"/>
              <a:gd name="connsiteY40" fmla="*/ 185494 h 309156"/>
              <a:gd name="connsiteX41" fmla="*/ 224139 w 309156"/>
              <a:gd name="connsiteY41" fmla="*/ 170036 h 309156"/>
              <a:gd name="connsiteX42" fmla="*/ 255054 w 309156"/>
              <a:gd name="connsiteY42" fmla="*/ 247325 h 309156"/>
              <a:gd name="connsiteX43" fmla="*/ 239596 w 309156"/>
              <a:gd name="connsiteY43" fmla="*/ 262783 h 309156"/>
              <a:gd name="connsiteX44" fmla="*/ 224139 w 309156"/>
              <a:gd name="connsiteY44" fmla="*/ 247325 h 309156"/>
              <a:gd name="connsiteX45" fmla="*/ 239596 w 309156"/>
              <a:gd name="connsiteY45" fmla="*/ 231868 h 309156"/>
              <a:gd name="connsiteX46" fmla="*/ 255054 w 309156"/>
              <a:gd name="connsiteY46" fmla="*/ 247325 h 309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09156" h="309156">
                <a:moveTo>
                  <a:pt x="228003" y="0"/>
                </a:moveTo>
                <a:cubicBezTo>
                  <a:pt x="255748" y="0"/>
                  <a:pt x="278241" y="22492"/>
                  <a:pt x="278241" y="50238"/>
                </a:cubicBezTo>
                <a:lnTo>
                  <a:pt x="278241" y="132172"/>
                </a:lnTo>
                <a:cubicBezTo>
                  <a:pt x="271905" y="125708"/>
                  <a:pt x="263961" y="120825"/>
                  <a:pt x="255054" y="118174"/>
                </a:cubicBezTo>
                <a:lnTo>
                  <a:pt x="255054" y="85018"/>
                </a:lnTo>
                <a:lnTo>
                  <a:pt x="23187" y="85018"/>
                </a:lnTo>
                <a:lnTo>
                  <a:pt x="23187" y="228003"/>
                </a:lnTo>
                <a:cubicBezTo>
                  <a:pt x="23187" y="242943"/>
                  <a:pt x="35298" y="255054"/>
                  <a:pt x="50238" y="255054"/>
                </a:cubicBezTo>
                <a:lnTo>
                  <a:pt x="154578" y="255054"/>
                </a:lnTo>
                <a:lnTo>
                  <a:pt x="154578" y="278241"/>
                </a:lnTo>
                <a:lnTo>
                  <a:pt x="50238" y="278241"/>
                </a:lnTo>
                <a:cubicBezTo>
                  <a:pt x="22492" y="278241"/>
                  <a:pt x="0" y="255748"/>
                  <a:pt x="0" y="228003"/>
                </a:cubicBezTo>
                <a:lnTo>
                  <a:pt x="0" y="50238"/>
                </a:lnTo>
                <a:cubicBezTo>
                  <a:pt x="0" y="22492"/>
                  <a:pt x="22492" y="0"/>
                  <a:pt x="50238" y="0"/>
                </a:cubicBezTo>
                <a:lnTo>
                  <a:pt x="228003" y="0"/>
                </a:lnTo>
                <a:close/>
                <a:moveTo>
                  <a:pt x="228003" y="23187"/>
                </a:moveTo>
                <a:lnTo>
                  <a:pt x="50238" y="23187"/>
                </a:lnTo>
                <a:cubicBezTo>
                  <a:pt x="35298" y="23187"/>
                  <a:pt x="23187" y="35298"/>
                  <a:pt x="23187" y="50238"/>
                </a:cubicBezTo>
                <a:lnTo>
                  <a:pt x="23187" y="61831"/>
                </a:lnTo>
                <a:lnTo>
                  <a:pt x="255054" y="61831"/>
                </a:lnTo>
                <a:lnTo>
                  <a:pt x="255054" y="50238"/>
                </a:lnTo>
                <a:cubicBezTo>
                  <a:pt x="255054" y="35298"/>
                  <a:pt x="242943" y="23187"/>
                  <a:pt x="228003" y="23187"/>
                </a:cubicBezTo>
                <a:close/>
                <a:moveTo>
                  <a:pt x="200952" y="185494"/>
                </a:moveTo>
                <a:lnTo>
                  <a:pt x="193223" y="185494"/>
                </a:lnTo>
                <a:cubicBezTo>
                  <a:pt x="180418" y="185494"/>
                  <a:pt x="170036" y="195875"/>
                  <a:pt x="170036" y="208681"/>
                </a:cubicBezTo>
                <a:lnTo>
                  <a:pt x="170036" y="285970"/>
                </a:lnTo>
                <a:cubicBezTo>
                  <a:pt x="170036" y="298775"/>
                  <a:pt x="180418" y="309157"/>
                  <a:pt x="193223" y="309157"/>
                </a:cubicBezTo>
                <a:lnTo>
                  <a:pt x="285970" y="309157"/>
                </a:lnTo>
                <a:cubicBezTo>
                  <a:pt x="298775" y="309157"/>
                  <a:pt x="309157" y="298775"/>
                  <a:pt x="309157" y="285970"/>
                </a:cubicBezTo>
                <a:lnTo>
                  <a:pt x="309157" y="208681"/>
                </a:lnTo>
                <a:cubicBezTo>
                  <a:pt x="309157" y="195875"/>
                  <a:pt x="298775" y="185494"/>
                  <a:pt x="285970" y="185494"/>
                </a:cubicBezTo>
                <a:lnTo>
                  <a:pt x="278241" y="185494"/>
                </a:lnTo>
                <a:lnTo>
                  <a:pt x="278241" y="170036"/>
                </a:lnTo>
                <a:cubicBezTo>
                  <a:pt x="278241" y="148694"/>
                  <a:pt x="260939" y="131392"/>
                  <a:pt x="239596" y="131392"/>
                </a:cubicBezTo>
                <a:cubicBezTo>
                  <a:pt x="218254" y="131392"/>
                  <a:pt x="200952" y="148694"/>
                  <a:pt x="200952" y="170036"/>
                </a:cubicBezTo>
                <a:lnTo>
                  <a:pt x="200952" y="185494"/>
                </a:lnTo>
                <a:close/>
                <a:moveTo>
                  <a:pt x="224139" y="170036"/>
                </a:moveTo>
                <a:cubicBezTo>
                  <a:pt x="224139" y="161499"/>
                  <a:pt x="231059" y="154578"/>
                  <a:pt x="239596" y="154578"/>
                </a:cubicBezTo>
                <a:cubicBezTo>
                  <a:pt x="248134" y="154578"/>
                  <a:pt x="255054" y="161499"/>
                  <a:pt x="255054" y="170036"/>
                </a:cubicBezTo>
                <a:lnTo>
                  <a:pt x="255054" y="185494"/>
                </a:lnTo>
                <a:lnTo>
                  <a:pt x="224139" y="185494"/>
                </a:lnTo>
                <a:lnTo>
                  <a:pt x="224139" y="170036"/>
                </a:lnTo>
                <a:close/>
                <a:moveTo>
                  <a:pt x="255054" y="247325"/>
                </a:moveTo>
                <a:cubicBezTo>
                  <a:pt x="255054" y="255863"/>
                  <a:pt x="248134" y="262783"/>
                  <a:pt x="239596" y="262783"/>
                </a:cubicBezTo>
                <a:cubicBezTo>
                  <a:pt x="231059" y="262783"/>
                  <a:pt x="224139" y="255863"/>
                  <a:pt x="224139" y="247325"/>
                </a:cubicBezTo>
                <a:cubicBezTo>
                  <a:pt x="224139" y="238788"/>
                  <a:pt x="231059" y="231868"/>
                  <a:pt x="239596" y="231868"/>
                </a:cubicBezTo>
                <a:cubicBezTo>
                  <a:pt x="248134" y="231868"/>
                  <a:pt x="255054" y="238788"/>
                  <a:pt x="255054" y="247325"/>
                </a:cubicBezTo>
                <a:close/>
              </a:path>
            </a:pathLst>
          </a:custGeom>
          <a:solidFill>
            <a:schemeClr val="bg1"/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428869-50A4-93D7-3D0F-1518BDA09679}"/>
              </a:ext>
            </a:extLst>
          </p:cNvPr>
          <p:cNvSpPr txBox="1"/>
          <p:nvPr/>
        </p:nvSpPr>
        <p:spPr>
          <a:xfrm>
            <a:off x="1110570" y="2562203"/>
            <a:ext cx="2814452" cy="67710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3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1371655" algn="l"/>
              </a:tabLst>
              <a:defRPr kumimoji="0" sz="7200" b="0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0">
                      <a:srgbClr val="C03BC4"/>
                    </a:gs>
                    <a:gs pos="99000">
                      <a:srgbClr val="0078D4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+mj-lt"/>
                <a:cs typeface="Segoe UI Semibold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1" indent="0" algn="ctr" defTabSz="630263" fontAlgn="base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Pct val="90000"/>
              <a:buFontTx/>
              <a:buNone/>
              <a:tabLst>
                <a:tab pos="1371655" algn="l"/>
              </a:tabLst>
              <a:defRPr/>
            </a:pPr>
            <a:r>
              <a:rPr lang="en-US" sz="2200" b="1" dirty="0">
                <a:ln w="3175">
                  <a:noFill/>
                </a:ln>
                <a:gradFill flip="none" rotWithShape="1">
                  <a:gsLst>
                    <a:gs pos="100000">
                      <a:srgbClr val="318581"/>
                    </a:gs>
                    <a:gs pos="21000">
                      <a:srgbClr val="0A6BBA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Address oversharing concerns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125FE2-A8D3-10F8-A4BF-1E689CF14CA3}"/>
              </a:ext>
            </a:extLst>
          </p:cNvPr>
          <p:cNvSpPr txBox="1">
            <a:spLocks/>
          </p:cNvSpPr>
          <p:nvPr/>
        </p:nvSpPr>
        <p:spPr>
          <a:xfrm>
            <a:off x="992345" y="3452715"/>
            <a:ext cx="3050902" cy="204158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2200"/>
              </a:spcAft>
              <a:buNone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Gain</a:t>
            </a:r>
            <a:r>
              <a:rPr kumimoji="0" 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visibility</a:t>
            </a:r>
            <a:r>
              <a:rPr kumimoji="0" 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 into </a:t>
            </a:r>
            <a:br>
              <a:rPr kumimoji="0" 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</a:br>
            <a:r>
              <a:rPr kumimoji="0" 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overshared content</a:t>
            </a:r>
          </a:p>
          <a:p>
            <a:pPr marL="0" indent="0" algn="ctr">
              <a:spcBef>
                <a:spcPts val="0"/>
              </a:spcBef>
              <a:spcAft>
                <a:spcPts val="2200"/>
              </a:spcAft>
              <a:buNone/>
              <a:defRPr/>
            </a:pPr>
            <a:r>
              <a:rPr lang="en-US" sz="1600" kern="0" noProof="0" dirty="0">
                <a:solidFill>
                  <a:prstClr val="black"/>
                </a:solidFill>
                <a:latin typeface="Segoe UI"/>
              </a:rPr>
              <a:t>Remediate excessive </a:t>
            </a:r>
            <a:r>
              <a:rPr lang="uk-UA" sz="1600" kern="0" noProof="0" dirty="0">
                <a:solidFill>
                  <a:prstClr val="black"/>
                </a:solidFill>
                <a:latin typeface="Segoe UI"/>
              </a:rPr>
              <a:t>   </a:t>
            </a:r>
            <a:r>
              <a:rPr lang="en-US" sz="1600" kern="0" noProof="0" dirty="0">
                <a:solidFill>
                  <a:prstClr val="black"/>
                </a:solidFill>
                <a:latin typeface="Segoe UI"/>
              </a:rPr>
              <a:t>permissions</a:t>
            </a:r>
          </a:p>
          <a:p>
            <a:pPr marL="0" indent="0" algn="ctr">
              <a:spcBef>
                <a:spcPts val="0"/>
              </a:spcBef>
              <a:spcAft>
                <a:spcPts val="2200"/>
              </a:spcAft>
              <a:buNone/>
              <a:defRPr/>
            </a:pPr>
            <a:r>
              <a:rPr kumimoji="0" lang="en-US" sz="1600" b="0" i="0" u="none" strike="noStrike" kern="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Prevent Copilot + Agents </a:t>
            </a:r>
            <a:br>
              <a:rPr kumimoji="0" lang="en-US" sz="1600" b="0" i="0" u="none" strike="noStrike" kern="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</a:br>
            <a:r>
              <a:rPr kumimoji="0" lang="en-US" sz="1600" b="0" i="0" u="none" strike="noStrike" kern="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from processing sensitive files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5" name="Rectangle: Rounded Corners 50">
            <a:extLst>
              <a:ext uri="{FF2B5EF4-FFF2-40B4-BE49-F238E27FC236}">
                <a16:creationId xmlns:a16="http://schemas.microsoft.com/office/drawing/2014/main" id="{D9BB6F8F-1373-06F4-2A98-9859FFCAF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398736" y="1313824"/>
            <a:ext cx="3396119" cy="4765718"/>
          </a:xfrm>
          <a:prstGeom prst="roundRect">
            <a:avLst>
              <a:gd name="adj" fmla="val 8008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br>
              <a:rPr lang="en-US" sz="1400">
                <a:solidFill>
                  <a:srgbClr val="8661C5"/>
                </a:solidFill>
                <a:latin typeface="Segoe UI Semibold"/>
              </a:rPr>
            </a:br>
            <a:br>
              <a:rPr lang="en-US" sz="1400">
                <a:solidFill>
                  <a:srgbClr val="8661C5"/>
                </a:solidFill>
                <a:latin typeface="Segoe UI Semibold"/>
              </a:rPr>
            </a:b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2FA4800-5623-3230-8810-5575CCEB9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62455" y="1579792"/>
            <a:ext cx="868680" cy="868680"/>
          </a:xfrm>
          <a:prstGeom prst="ellipse">
            <a:avLst/>
          </a:prstGeom>
          <a:solidFill>
            <a:srgbClr val="222120">
              <a:alpha val="20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IN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50" name="Graphic 80" descr="Icon of a key">
            <a:extLst>
              <a:ext uri="{FF2B5EF4-FFF2-40B4-BE49-F238E27FC236}">
                <a16:creationId xmlns:a16="http://schemas.microsoft.com/office/drawing/2014/main" id="{6F8F0E67-A5F1-58BA-DD88-F8E4D5B38EAA}"/>
              </a:ext>
            </a:extLst>
          </p:cNvPr>
          <p:cNvSpPr/>
          <p:nvPr/>
        </p:nvSpPr>
        <p:spPr>
          <a:xfrm>
            <a:off x="5913855" y="1832102"/>
            <a:ext cx="365880" cy="364060"/>
          </a:xfrm>
          <a:custGeom>
            <a:avLst/>
            <a:gdLst>
              <a:gd name="connsiteX0" fmla="*/ 251964 w 310702"/>
              <a:gd name="connsiteY0" fmla="*/ 76517 h 309156"/>
              <a:gd name="connsiteX1" fmla="*/ 232642 w 310702"/>
              <a:gd name="connsiteY1" fmla="*/ 95839 h 309156"/>
              <a:gd name="connsiteX2" fmla="*/ 213319 w 310702"/>
              <a:gd name="connsiteY2" fmla="*/ 76517 h 309156"/>
              <a:gd name="connsiteX3" fmla="*/ 232642 w 310702"/>
              <a:gd name="connsiteY3" fmla="*/ 57194 h 309156"/>
              <a:gd name="connsiteX4" fmla="*/ 251964 w 310702"/>
              <a:gd name="connsiteY4" fmla="*/ 76517 h 309156"/>
              <a:gd name="connsiteX5" fmla="*/ 209453 w 310702"/>
              <a:gd name="connsiteY5" fmla="*/ 0 h 309156"/>
              <a:gd name="connsiteX6" fmla="*/ 108205 w 310702"/>
              <a:gd name="connsiteY6" fmla="*/ 101249 h 309156"/>
              <a:gd name="connsiteX7" fmla="*/ 109912 w 310702"/>
              <a:gd name="connsiteY7" fmla="*/ 118315 h 309156"/>
              <a:gd name="connsiteX8" fmla="*/ 108842 w 310702"/>
              <a:gd name="connsiteY8" fmla="*/ 122088 h 309156"/>
              <a:gd name="connsiteX9" fmla="*/ 12451 w 310702"/>
              <a:gd name="connsiteY9" fmla="*/ 218479 h 309156"/>
              <a:gd name="connsiteX10" fmla="*/ 0 w 310702"/>
              <a:gd name="connsiteY10" fmla="*/ 248537 h 309156"/>
              <a:gd name="connsiteX11" fmla="*/ 0 w 310702"/>
              <a:gd name="connsiteY11" fmla="*/ 282105 h 309156"/>
              <a:gd name="connsiteX12" fmla="*/ 27051 w 310702"/>
              <a:gd name="connsiteY12" fmla="*/ 309157 h 309156"/>
              <a:gd name="connsiteX13" fmla="*/ 65696 w 310702"/>
              <a:gd name="connsiteY13" fmla="*/ 309157 h 309156"/>
              <a:gd name="connsiteX14" fmla="*/ 92747 w 310702"/>
              <a:gd name="connsiteY14" fmla="*/ 282105 h 309156"/>
              <a:gd name="connsiteX15" fmla="*/ 92747 w 310702"/>
              <a:gd name="connsiteY15" fmla="*/ 262783 h 309156"/>
              <a:gd name="connsiteX16" fmla="*/ 119798 w 310702"/>
              <a:gd name="connsiteY16" fmla="*/ 262783 h 309156"/>
              <a:gd name="connsiteX17" fmla="*/ 139120 w 310702"/>
              <a:gd name="connsiteY17" fmla="*/ 243461 h 309156"/>
              <a:gd name="connsiteX18" fmla="*/ 139120 w 310702"/>
              <a:gd name="connsiteY18" fmla="*/ 216410 h 309156"/>
              <a:gd name="connsiteX19" fmla="*/ 166171 w 310702"/>
              <a:gd name="connsiteY19" fmla="*/ 216410 h 309156"/>
              <a:gd name="connsiteX20" fmla="*/ 185481 w 310702"/>
              <a:gd name="connsiteY20" fmla="*/ 197802 h 309156"/>
              <a:gd name="connsiteX21" fmla="*/ 209453 w 310702"/>
              <a:gd name="connsiteY21" fmla="*/ 200952 h 309156"/>
              <a:gd name="connsiteX22" fmla="*/ 310702 w 310702"/>
              <a:gd name="connsiteY22" fmla="*/ 99703 h 309156"/>
              <a:gd name="connsiteX23" fmla="*/ 209453 w 310702"/>
              <a:gd name="connsiteY23" fmla="*/ 0 h 309156"/>
              <a:gd name="connsiteX24" fmla="*/ 131391 w 310702"/>
              <a:gd name="connsiteY24" fmla="*/ 101249 h 309156"/>
              <a:gd name="connsiteX25" fmla="*/ 209453 w 310702"/>
              <a:gd name="connsiteY25" fmla="*/ 23187 h 309156"/>
              <a:gd name="connsiteX26" fmla="*/ 287515 w 310702"/>
              <a:gd name="connsiteY26" fmla="*/ 99703 h 309156"/>
              <a:gd name="connsiteX27" fmla="*/ 209453 w 310702"/>
              <a:gd name="connsiteY27" fmla="*/ 177765 h 309156"/>
              <a:gd name="connsiteX28" fmla="*/ 178468 w 310702"/>
              <a:gd name="connsiteY28" fmla="*/ 170973 h 309156"/>
              <a:gd name="connsiteX29" fmla="*/ 167519 w 310702"/>
              <a:gd name="connsiteY29" fmla="*/ 171951 h 309156"/>
              <a:gd name="connsiteX30" fmla="*/ 162307 w 310702"/>
              <a:gd name="connsiteY30" fmla="*/ 181630 h 309156"/>
              <a:gd name="connsiteX31" fmla="*/ 162307 w 310702"/>
              <a:gd name="connsiteY31" fmla="*/ 193223 h 309156"/>
              <a:gd name="connsiteX32" fmla="*/ 135256 w 310702"/>
              <a:gd name="connsiteY32" fmla="*/ 193223 h 309156"/>
              <a:gd name="connsiteX33" fmla="*/ 115934 w 310702"/>
              <a:gd name="connsiteY33" fmla="*/ 212545 h 309156"/>
              <a:gd name="connsiteX34" fmla="*/ 115934 w 310702"/>
              <a:gd name="connsiteY34" fmla="*/ 239596 h 309156"/>
              <a:gd name="connsiteX35" fmla="*/ 88883 w 310702"/>
              <a:gd name="connsiteY35" fmla="*/ 239596 h 309156"/>
              <a:gd name="connsiteX36" fmla="*/ 69560 w 310702"/>
              <a:gd name="connsiteY36" fmla="*/ 258919 h 309156"/>
              <a:gd name="connsiteX37" fmla="*/ 69560 w 310702"/>
              <a:gd name="connsiteY37" fmla="*/ 282105 h 309156"/>
              <a:gd name="connsiteX38" fmla="*/ 65696 w 310702"/>
              <a:gd name="connsiteY38" fmla="*/ 285970 h 309156"/>
              <a:gd name="connsiteX39" fmla="*/ 27051 w 310702"/>
              <a:gd name="connsiteY39" fmla="*/ 285970 h 309156"/>
              <a:gd name="connsiteX40" fmla="*/ 23187 w 310702"/>
              <a:gd name="connsiteY40" fmla="*/ 282105 h 309156"/>
              <a:gd name="connsiteX41" fmla="*/ 23187 w 310702"/>
              <a:gd name="connsiteY41" fmla="*/ 248537 h 309156"/>
              <a:gd name="connsiteX42" fmla="*/ 28846 w 310702"/>
              <a:gd name="connsiteY42" fmla="*/ 234874 h 309156"/>
              <a:gd name="connsiteX43" fmla="*/ 125238 w 310702"/>
              <a:gd name="connsiteY43" fmla="*/ 138484 h 309156"/>
              <a:gd name="connsiteX44" fmla="*/ 132750 w 310702"/>
              <a:gd name="connsiteY44" fmla="*/ 114308 h 309156"/>
              <a:gd name="connsiteX45" fmla="*/ 131391 w 310702"/>
              <a:gd name="connsiteY45" fmla="*/ 101249 h 309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0702" h="309156">
                <a:moveTo>
                  <a:pt x="251964" y="76517"/>
                </a:moveTo>
                <a:cubicBezTo>
                  <a:pt x="251964" y="87188"/>
                  <a:pt x="243312" y="95839"/>
                  <a:pt x="232642" y="95839"/>
                </a:cubicBezTo>
                <a:cubicBezTo>
                  <a:pt x="221970" y="95839"/>
                  <a:pt x="213319" y="87188"/>
                  <a:pt x="213319" y="76517"/>
                </a:cubicBezTo>
                <a:cubicBezTo>
                  <a:pt x="213319" y="65845"/>
                  <a:pt x="221970" y="57194"/>
                  <a:pt x="232642" y="57194"/>
                </a:cubicBezTo>
                <a:cubicBezTo>
                  <a:pt x="243312" y="57194"/>
                  <a:pt x="251964" y="65845"/>
                  <a:pt x="251964" y="76517"/>
                </a:cubicBezTo>
                <a:close/>
                <a:moveTo>
                  <a:pt x="209453" y="0"/>
                </a:moveTo>
                <a:cubicBezTo>
                  <a:pt x="153586" y="0"/>
                  <a:pt x="108205" y="45381"/>
                  <a:pt x="108205" y="101249"/>
                </a:cubicBezTo>
                <a:cubicBezTo>
                  <a:pt x="108205" y="107234"/>
                  <a:pt x="108980" y="113002"/>
                  <a:pt x="109912" y="118315"/>
                </a:cubicBezTo>
                <a:cubicBezTo>
                  <a:pt x="110188" y="119883"/>
                  <a:pt x="109684" y="121246"/>
                  <a:pt x="108842" y="122088"/>
                </a:cubicBezTo>
                <a:lnTo>
                  <a:pt x="12451" y="218479"/>
                </a:lnTo>
                <a:cubicBezTo>
                  <a:pt x="4479" y="226451"/>
                  <a:pt x="0" y="237264"/>
                  <a:pt x="0" y="248537"/>
                </a:cubicBezTo>
                <a:lnTo>
                  <a:pt x="0" y="282105"/>
                </a:lnTo>
                <a:cubicBezTo>
                  <a:pt x="0" y="297045"/>
                  <a:pt x="12111" y="309157"/>
                  <a:pt x="27051" y="309157"/>
                </a:cubicBezTo>
                <a:lnTo>
                  <a:pt x="65696" y="309157"/>
                </a:lnTo>
                <a:cubicBezTo>
                  <a:pt x="80636" y="309157"/>
                  <a:pt x="92747" y="297045"/>
                  <a:pt x="92747" y="282105"/>
                </a:cubicBezTo>
                <a:lnTo>
                  <a:pt x="92747" y="262783"/>
                </a:lnTo>
                <a:lnTo>
                  <a:pt x="119798" y="262783"/>
                </a:lnTo>
                <a:cubicBezTo>
                  <a:pt x="130470" y="262783"/>
                  <a:pt x="139120" y="254133"/>
                  <a:pt x="139120" y="243461"/>
                </a:cubicBezTo>
                <a:lnTo>
                  <a:pt x="139120" y="216410"/>
                </a:lnTo>
                <a:lnTo>
                  <a:pt x="166171" y="216410"/>
                </a:lnTo>
                <a:cubicBezTo>
                  <a:pt x="176604" y="216410"/>
                  <a:pt x="185106" y="208143"/>
                  <a:pt x="185481" y="197802"/>
                </a:cubicBezTo>
                <a:cubicBezTo>
                  <a:pt x="193159" y="199777"/>
                  <a:pt x="201256" y="200952"/>
                  <a:pt x="209453" y="200952"/>
                </a:cubicBezTo>
                <a:cubicBezTo>
                  <a:pt x="265321" y="200952"/>
                  <a:pt x="310702" y="155571"/>
                  <a:pt x="310702" y="99703"/>
                </a:cubicBezTo>
                <a:cubicBezTo>
                  <a:pt x="310702" y="43573"/>
                  <a:pt x="265057" y="0"/>
                  <a:pt x="209453" y="0"/>
                </a:cubicBezTo>
                <a:close/>
                <a:moveTo>
                  <a:pt x="131391" y="101249"/>
                </a:moveTo>
                <a:cubicBezTo>
                  <a:pt x="131391" y="58187"/>
                  <a:pt x="166391" y="23187"/>
                  <a:pt x="209453" y="23187"/>
                </a:cubicBezTo>
                <a:cubicBezTo>
                  <a:pt x="252780" y="23187"/>
                  <a:pt x="287515" y="56903"/>
                  <a:pt x="287515" y="99703"/>
                </a:cubicBezTo>
                <a:cubicBezTo>
                  <a:pt x="287515" y="142765"/>
                  <a:pt x="252516" y="177765"/>
                  <a:pt x="209453" y="177765"/>
                </a:cubicBezTo>
                <a:cubicBezTo>
                  <a:pt x="198953" y="177765"/>
                  <a:pt x="188143" y="175120"/>
                  <a:pt x="178468" y="170973"/>
                </a:cubicBezTo>
                <a:cubicBezTo>
                  <a:pt x="174885" y="169438"/>
                  <a:pt x="170772" y="169806"/>
                  <a:pt x="167519" y="171951"/>
                </a:cubicBezTo>
                <a:cubicBezTo>
                  <a:pt x="164265" y="174097"/>
                  <a:pt x="162307" y="177733"/>
                  <a:pt x="162307" y="181630"/>
                </a:cubicBezTo>
                <a:lnTo>
                  <a:pt x="162307" y="193223"/>
                </a:lnTo>
                <a:lnTo>
                  <a:pt x="135256" y="193223"/>
                </a:lnTo>
                <a:cubicBezTo>
                  <a:pt x="124585" y="193223"/>
                  <a:pt x="115934" y="201873"/>
                  <a:pt x="115934" y="212545"/>
                </a:cubicBezTo>
                <a:lnTo>
                  <a:pt x="115934" y="239596"/>
                </a:lnTo>
                <a:lnTo>
                  <a:pt x="88883" y="239596"/>
                </a:lnTo>
                <a:cubicBezTo>
                  <a:pt x="78211" y="239596"/>
                  <a:pt x="69560" y="248247"/>
                  <a:pt x="69560" y="258919"/>
                </a:cubicBezTo>
                <a:lnTo>
                  <a:pt x="69560" y="282105"/>
                </a:lnTo>
                <a:cubicBezTo>
                  <a:pt x="69560" y="284240"/>
                  <a:pt x="67830" y="285970"/>
                  <a:pt x="65696" y="285970"/>
                </a:cubicBezTo>
                <a:lnTo>
                  <a:pt x="27051" y="285970"/>
                </a:lnTo>
                <a:cubicBezTo>
                  <a:pt x="24917" y="285970"/>
                  <a:pt x="23187" y="284240"/>
                  <a:pt x="23187" y="282105"/>
                </a:cubicBezTo>
                <a:lnTo>
                  <a:pt x="23187" y="248537"/>
                </a:lnTo>
                <a:cubicBezTo>
                  <a:pt x="23187" y="243413"/>
                  <a:pt x="25222" y="238499"/>
                  <a:pt x="28846" y="234874"/>
                </a:cubicBezTo>
                <a:lnTo>
                  <a:pt x="125238" y="138484"/>
                </a:lnTo>
                <a:cubicBezTo>
                  <a:pt x="131705" y="132016"/>
                  <a:pt x="134262" y="122921"/>
                  <a:pt x="132750" y="114308"/>
                </a:cubicBezTo>
                <a:cubicBezTo>
                  <a:pt x="131920" y="109578"/>
                  <a:pt x="131391" y="105305"/>
                  <a:pt x="131391" y="101249"/>
                </a:cubicBezTo>
                <a:close/>
              </a:path>
            </a:pathLst>
          </a:custGeom>
          <a:solidFill>
            <a:schemeClr val="bg1"/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740B2E-D25B-B964-3B3D-95AF07704599}"/>
              </a:ext>
            </a:extLst>
          </p:cNvPr>
          <p:cNvSpPr txBox="1"/>
          <p:nvPr/>
        </p:nvSpPr>
        <p:spPr>
          <a:xfrm>
            <a:off x="4679014" y="2562203"/>
            <a:ext cx="2835563" cy="67710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3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1371655" algn="l"/>
              </a:tabLst>
              <a:defRPr kumimoji="0" sz="7200" b="0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0">
                      <a:srgbClr val="C03BC4"/>
                    </a:gs>
                    <a:gs pos="99000">
                      <a:srgbClr val="0078D4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+mj-lt"/>
                <a:cs typeface="Segoe UI Semibold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algn="ctr" defTabSz="630263" fontAlgn="base">
              <a:spcBef>
                <a:spcPts val="1800"/>
              </a:spcBef>
              <a:spcAft>
                <a:spcPct val="0"/>
              </a:spcAft>
              <a:buSzPct val="90000"/>
              <a:tabLst>
                <a:tab pos="1371655" algn="l"/>
              </a:tabLst>
              <a:defRPr/>
            </a:pPr>
            <a:r>
              <a:rPr lang="en-US" sz="2200" b="1" dirty="0">
                <a:ln w="3175">
                  <a:noFill/>
                </a:ln>
                <a:solidFill>
                  <a:srgbClr val="222120">
                    <a:alpha val="40000"/>
                  </a:srgbClr>
                </a:solidFill>
                <a:latin typeface="Segoe UI Semibold" panose="020B0502040204020203" pitchFamily="34" charset="0"/>
                <a:cs typeface="Segoe UI" pitchFamily="34" charset="0"/>
              </a:rPr>
              <a:t>Protect against data loss and insider risks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B8044A40-967D-8958-5B34-C9B1A6DB625D}"/>
              </a:ext>
            </a:extLst>
          </p:cNvPr>
          <p:cNvSpPr txBox="1">
            <a:spLocks/>
          </p:cNvSpPr>
          <p:nvPr/>
        </p:nvSpPr>
        <p:spPr>
          <a:xfrm>
            <a:off x="4630852" y="3452715"/>
            <a:ext cx="2931886" cy="204158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2200"/>
              </a:spcAft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40000"/>
                  </a:srgbClr>
                </a:solidFill>
                <a:effectLst/>
                <a:uLnTx/>
                <a:uFillTx/>
                <a:latin typeface="Segoe UI" panose="020B0502040204020203" pitchFamily="34" charset="0"/>
              </a:rPr>
              <a:t>Get alerts and reports of risky behavior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000000">
                    <a:alpha val="40000"/>
                  </a:srgbClr>
                </a:solidFill>
                <a:effectLst/>
                <a:uLnTx/>
                <a:uFillTx/>
                <a:latin typeface="Segoe UI" panose="020B0502040204020203" pitchFamily="34" charset="0"/>
              </a:rPr>
              <a:t> and AI use</a:t>
            </a:r>
          </a:p>
          <a:p>
            <a:pPr marL="0" indent="0" algn="ctr">
              <a:spcBef>
                <a:spcPts val="0"/>
              </a:spcBef>
              <a:spcAft>
                <a:spcPts val="2200"/>
              </a:spcAft>
              <a:buNone/>
              <a:defRPr/>
            </a:pPr>
            <a:r>
              <a:rPr lang="en-US" sz="1600" dirty="0">
                <a:solidFill>
                  <a:srgbClr val="000000">
                    <a:alpha val="40000"/>
                  </a:srgbClr>
                </a:solidFill>
                <a:latin typeface="Segoe UI" panose="020B0502040204020203" pitchFamily="34" charset="0"/>
              </a:rPr>
              <a:t>P</a:t>
            </a:r>
            <a:r>
              <a:rPr lang="en-US" sz="1600" noProof="0" dirty="0" err="1">
                <a:solidFill>
                  <a:srgbClr val="000000">
                    <a:alpha val="40000"/>
                  </a:srgbClr>
                </a:solidFill>
                <a:latin typeface="Segoe UI" panose="020B0502040204020203" pitchFamily="34" charset="0"/>
              </a:rPr>
              <a:t>rotect</a:t>
            </a:r>
            <a:r>
              <a:rPr lang="en-US" sz="1600" noProof="0" dirty="0">
                <a:solidFill>
                  <a:srgbClr val="000000">
                    <a:alpha val="40000"/>
                  </a:srgbClr>
                </a:solidFill>
                <a:latin typeface="Segoe UI" panose="020B0502040204020203" pitchFamily="34" charset="0"/>
              </a:rPr>
              <a:t> sensitive files </a:t>
            </a:r>
            <a:br>
              <a:rPr lang="en-US" sz="1600" noProof="0" dirty="0">
                <a:solidFill>
                  <a:srgbClr val="000000">
                    <a:alpha val="40000"/>
                  </a:srgbClr>
                </a:solidFill>
                <a:latin typeface="Segoe UI" panose="020B0502040204020203" pitchFamily="34" charset="0"/>
              </a:rPr>
            </a:br>
            <a:r>
              <a:rPr lang="en-US" sz="1600" noProof="0" dirty="0">
                <a:solidFill>
                  <a:srgbClr val="000000">
                    <a:alpha val="40000"/>
                  </a:srgbClr>
                </a:solidFill>
                <a:latin typeface="Segoe UI" panose="020B0502040204020203" pitchFamily="34" charset="0"/>
              </a:rPr>
              <a:t>and interactions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40000"/>
                </a:srgbClr>
              </a:solidFill>
              <a:effectLst/>
              <a:uLnTx/>
              <a:uFillTx/>
              <a:latin typeface="Segoe UI" panose="020B0502040204020203" pitchFamily="34" charset="0"/>
            </a:endParaRPr>
          </a:p>
          <a:p>
            <a:pPr marL="0" indent="0" algn="ctr">
              <a:spcBef>
                <a:spcPts val="0"/>
              </a:spcBef>
              <a:spcAft>
                <a:spcPts val="2200"/>
              </a:spcAft>
              <a:buNone/>
              <a:defRPr/>
            </a:pPr>
            <a:r>
              <a:rPr lang="en-US" sz="1600" noProof="0" dirty="0">
                <a:solidFill>
                  <a:srgbClr val="000000">
                    <a:alpha val="40000"/>
                  </a:srgbClr>
                </a:solidFill>
                <a:latin typeface="Segoe UI" panose="020B0502040204020203" pitchFamily="34" charset="0"/>
              </a:rPr>
              <a:t>Dynamically apply security policies </a:t>
            </a:r>
            <a:r>
              <a:rPr lang="en-US" sz="1600" dirty="0">
                <a:solidFill>
                  <a:srgbClr val="000000">
                    <a:alpha val="40000"/>
                  </a:srgbClr>
                </a:solidFill>
                <a:latin typeface="Segoe UI" panose="020B0502040204020203" pitchFamily="34" charset="0"/>
              </a:rPr>
              <a:t>based on</a:t>
            </a:r>
            <a:r>
              <a:rPr lang="en-US" sz="1600" noProof="0" dirty="0">
                <a:solidFill>
                  <a:srgbClr val="000000">
                    <a:alpha val="40000"/>
                  </a:srgbClr>
                </a:solidFill>
                <a:latin typeface="Segoe UI" panose="020B0502040204020203" pitchFamily="34" charset="0"/>
              </a:rPr>
              <a:t> risky actions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alpha val="40000"/>
                </a:srgbClr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9" name="Rectangle: Rounded Corners 1">
            <a:extLst>
              <a:ext uri="{FF2B5EF4-FFF2-40B4-BE49-F238E27FC236}">
                <a16:creationId xmlns:a16="http://schemas.microsoft.com/office/drawing/2014/main" id="{17600014-E8ED-58FF-E575-CF83D0CB1DC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818146" y="5723322"/>
            <a:ext cx="6976709" cy="477323"/>
          </a:xfrm>
          <a:prstGeom prst="round2SameRect">
            <a:avLst>
              <a:gd name="adj1" fmla="val 0"/>
              <a:gd name="adj2" fmla="val 50000"/>
            </a:avLst>
          </a:prstGeom>
          <a:gradFill flip="none" rotWithShape="1">
            <a:gsLst>
              <a:gs pos="0">
                <a:srgbClr val="0A6BBA"/>
              </a:gs>
              <a:gs pos="99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0" tIns="109728" rIns="0" bIns="9144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gradFill>
                  <a:gsLst>
                    <a:gs pos="13761">
                      <a:srgbClr val="FFFFFF"/>
                    </a:gs>
                    <a:gs pos="34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Secure</a:t>
            </a:r>
          </a:p>
        </p:txBody>
      </p:sp>
      <p:sp>
        <p:nvSpPr>
          <p:cNvPr id="16" name="Rectangle: Rounded Corners 50">
            <a:extLst>
              <a:ext uri="{FF2B5EF4-FFF2-40B4-BE49-F238E27FC236}">
                <a16:creationId xmlns:a16="http://schemas.microsoft.com/office/drawing/2014/main" id="{55C9C786-2FDB-7EEB-05D7-C34F43B73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977735" y="1313824"/>
            <a:ext cx="3396119" cy="4765718"/>
          </a:xfrm>
          <a:prstGeom prst="roundRect">
            <a:avLst>
              <a:gd name="adj" fmla="val 8008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br>
              <a:rPr lang="en-US" sz="1400">
                <a:solidFill>
                  <a:srgbClr val="8661C5"/>
                </a:solidFill>
                <a:latin typeface="Segoe UI Semibold"/>
              </a:rPr>
            </a:br>
            <a:br>
              <a:rPr lang="en-US" sz="1400">
                <a:solidFill>
                  <a:srgbClr val="8661C5"/>
                </a:solidFill>
                <a:latin typeface="Segoe UI Semibold"/>
              </a:rPr>
            </a:b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F3150AC-AB1E-9CC3-A9BC-F750BC236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80940" y="1619278"/>
            <a:ext cx="789709" cy="789709"/>
          </a:xfrm>
          <a:prstGeom prst="ellipse">
            <a:avLst/>
          </a:prstGeom>
          <a:solidFill>
            <a:srgbClr val="222120">
              <a:alpha val="20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IN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10" name="Graphic 3" descr="Magnifying glass with solid fill">
            <a:extLst>
              <a:ext uri="{FF2B5EF4-FFF2-40B4-BE49-F238E27FC236}">
                <a16:creationId xmlns:a16="http://schemas.microsoft.com/office/drawing/2014/main" id="{574030E8-7720-38CB-7588-588D9DAEDE56}"/>
              </a:ext>
            </a:extLst>
          </p:cNvPr>
          <p:cNvSpPr/>
          <p:nvPr/>
        </p:nvSpPr>
        <p:spPr>
          <a:xfrm>
            <a:off x="9508061" y="1849656"/>
            <a:ext cx="335464" cy="335729"/>
          </a:xfrm>
          <a:custGeom>
            <a:avLst/>
            <a:gdLst>
              <a:gd name="connsiteX0" fmla="*/ 326805 w 335464"/>
              <a:gd name="connsiteY0" fmla="*/ 284733 h 335729"/>
              <a:gd name="connsiteX1" fmla="*/ 273683 w 335464"/>
              <a:gd name="connsiteY1" fmla="*/ 231611 h 335729"/>
              <a:gd name="connsiteX2" fmla="*/ 247335 w 335464"/>
              <a:gd name="connsiteY2" fmla="*/ 223536 h 335729"/>
              <a:gd name="connsiteX3" fmla="*/ 228636 w 335464"/>
              <a:gd name="connsiteY3" fmla="*/ 204837 h 335729"/>
              <a:gd name="connsiteX4" fmla="*/ 254984 w 335464"/>
              <a:gd name="connsiteY4" fmla="*/ 127492 h 335729"/>
              <a:gd name="connsiteX5" fmla="*/ 127492 w 335464"/>
              <a:gd name="connsiteY5" fmla="*/ 0 h 335729"/>
              <a:gd name="connsiteX6" fmla="*/ 0 w 335464"/>
              <a:gd name="connsiteY6" fmla="*/ 127492 h 335729"/>
              <a:gd name="connsiteX7" fmla="*/ 127492 w 335464"/>
              <a:gd name="connsiteY7" fmla="*/ 254984 h 335729"/>
              <a:gd name="connsiteX8" fmla="*/ 204837 w 335464"/>
              <a:gd name="connsiteY8" fmla="*/ 228636 h 335729"/>
              <a:gd name="connsiteX9" fmla="*/ 223536 w 335464"/>
              <a:gd name="connsiteY9" fmla="*/ 247335 h 335729"/>
              <a:gd name="connsiteX10" fmla="*/ 231611 w 335464"/>
              <a:gd name="connsiteY10" fmla="*/ 273683 h 335729"/>
              <a:gd name="connsiteX11" fmla="*/ 284733 w 335464"/>
              <a:gd name="connsiteY11" fmla="*/ 326805 h 335729"/>
              <a:gd name="connsiteX12" fmla="*/ 305981 w 335464"/>
              <a:gd name="connsiteY12" fmla="*/ 335729 h 335729"/>
              <a:gd name="connsiteX13" fmla="*/ 327230 w 335464"/>
              <a:gd name="connsiteY13" fmla="*/ 326805 h 335729"/>
              <a:gd name="connsiteX14" fmla="*/ 326805 w 335464"/>
              <a:gd name="connsiteY14" fmla="*/ 284733 h 335729"/>
              <a:gd name="connsiteX15" fmla="*/ 127067 w 335464"/>
              <a:gd name="connsiteY15" fmla="*/ 229061 h 335729"/>
              <a:gd name="connsiteX16" fmla="*/ 25073 w 335464"/>
              <a:gd name="connsiteY16" fmla="*/ 127067 h 335729"/>
              <a:gd name="connsiteX17" fmla="*/ 127067 w 335464"/>
              <a:gd name="connsiteY17" fmla="*/ 25073 h 335729"/>
              <a:gd name="connsiteX18" fmla="*/ 229061 w 335464"/>
              <a:gd name="connsiteY18" fmla="*/ 127067 h 335729"/>
              <a:gd name="connsiteX19" fmla="*/ 127067 w 335464"/>
              <a:gd name="connsiteY19" fmla="*/ 229061 h 33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5464" h="335729">
                <a:moveTo>
                  <a:pt x="326805" y="284733"/>
                </a:moveTo>
                <a:lnTo>
                  <a:pt x="273683" y="231611"/>
                </a:lnTo>
                <a:cubicBezTo>
                  <a:pt x="266459" y="224386"/>
                  <a:pt x="256684" y="221836"/>
                  <a:pt x="247335" y="223536"/>
                </a:cubicBezTo>
                <a:lnTo>
                  <a:pt x="228636" y="204837"/>
                </a:lnTo>
                <a:cubicBezTo>
                  <a:pt x="245210" y="183589"/>
                  <a:pt x="254984" y="156390"/>
                  <a:pt x="254984" y="127492"/>
                </a:cubicBezTo>
                <a:cubicBezTo>
                  <a:pt x="254984" y="57371"/>
                  <a:pt x="197613" y="0"/>
                  <a:pt x="127492" y="0"/>
                </a:cubicBezTo>
                <a:cubicBezTo>
                  <a:pt x="57371" y="0"/>
                  <a:pt x="0" y="57371"/>
                  <a:pt x="0" y="127492"/>
                </a:cubicBezTo>
                <a:cubicBezTo>
                  <a:pt x="0" y="197613"/>
                  <a:pt x="57371" y="254984"/>
                  <a:pt x="127492" y="254984"/>
                </a:cubicBezTo>
                <a:cubicBezTo>
                  <a:pt x="156390" y="254984"/>
                  <a:pt x="183164" y="245210"/>
                  <a:pt x="204837" y="228636"/>
                </a:cubicBezTo>
                <a:lnTo>
                  <a:pt x="223536" y="247335"/>
                </a:lnTo>
                <a:cubicBezTo>
                  <a:pt x="221836" y="256684"/>
                  <a:pt x="224386" y="266459"/>
                  <a:pt x="231611" y="273683"/>
                </a:cubicBezTo>
                <a:lnTo>
                  <a:pt x="284733" y="326805"/>
                </a:lnTo>
                <a:cubicBezTo>
                  <a:pt x="290682" y="332755"/>
                  <a:pt x="298332" y="335729"/>
                  <a:pt x="305981" y="335729"/>
                </a:cubicBezTo>
                <a:cubicBezTo>
                  <a:pt x="313631" y="335729"/>
                  <a:pt x="321280" y="332755"/>
                  <a:pt x="327230" y="326805"/>
                </a:cubicBezTo>
                <a:cubicBezTo>
                  <a:pt x="338279" y="314906"/>
                  <a:pt x="338279" y="296207"/>
                  <a:pt x="326805" y="284733"/>
                </a:cubicBezTo>
                <a:close/>
                <a:moveTo>
                  <a:pt x="127067" y="229061"/>
                </a:moveTo>
                <a:cubicBezTo>
                  <a:pt x="70971" y="229061"/>
                  <a:pt x="25073" y="183164"/>
                  <a:pt x="25073" y="127067"/>
                </a:cubicBezTo>
                <a:cubicBezTo>
                  <a:pt x="25073" y="70971"/>
                  <a:pt x="70971" y="25073"/>
                  <a:pt x="127067" y="25073"/>
                </a:cubicBezTo>
                <a:cubicBezTo>
                  <a:pt x="183164" y="25073"/>
                  <a:pt x="229061" y="70971"/>
                  <a:pt x="229061" y="127067"/>
                </a:cubicBezTo>
                <a:cubicBezTo>
                  <a:pt x="229061" y="183164"/>
                  <a:pt x="183164" y="229061"/>
                  <a:pt x="127067" y="22906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46957" tIns="25718" rIns="146957" bIns="27432" rtlCol="0" anchor="ctr">
            <a:noAutofit/>
          </a:bodyPr>
          <a:lstStyle/>
          <a:p>
            <a:pPr algn="ctr" defTabSz="2275850" fontAlgn="base">
              <a:spcBef>
                <a:spcPts val="1800"/>
              </a:spcBef>
              <a:spcAft>
                <a:spcPts val="1800"/>
              </a:spcAft>
              <a:tabLst>
                <a:tab pos="3701239" algn="l"/>
              </a:tabLst>
            </a:pPr>
            <a:endParaRPr lang="en-US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AA7473-E6FF-A8DA-5319-FE733DAE9250}"/>
              </a:ext>
            </a:extLst>
          </p:cNvPr>
          <p:cNvSpPr txBox="1"/>
          <p:nvPr/>
        </p:nvSpPr>
        <p:spPr>
          <a:xfrm>
            <a:off x="8127316" y="2562203"/>
            <a:ext cx="3096954" cy="67710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3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1371655" algn="l"/>
              </a:tabLst>
              <a:defRPr kumimoji="0" sz="7200" b="0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0">
                      <a:srgbClr val="C03BC4"/>
                    </a:gs>
                    <a:gs pos="99000">
                      <a:srgbClr val="0078D4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+mj-lt"/>
                <a:cs typeface="Segoe UI Semibold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algn="ctr" defTabSz="630263" fontAlgn="base">
              <a:spcBef>
                <a:spcPts val="1800"/>
              </a:spcBef>
              <a:spcAft>
                <a:spcPct val="0"/>
              </a:spcAft>
              <a:buSzPct val="90000"/>
              <a:tabLst>
                <a:tab pos="1371655" algn="l"/>
              </a:tabLst>
              <a:defRPr/>
            </a:pPr>
            <a:r>
              <a:rPr lang="en-US" sz="2200" b="1" dirty="0">
                <a:ln w="3175">
                  <a:noFill/>
                </a:ln>
                <a:solidFill>
                  <a:srgbClr val="222120">
                    <a:alpha val="40000"/>
                  </a:srgbClr>
                </a:solidFill>
                <a:latin typeface="Segoe UI Semibold" panose="020B0502040204020203" pitchFamily="34" charset="0"/>
                <a:cs typeface="Segoe UI" pitchFamily="34" charset="0"/>
              </a:rPr>
              <a:t>Govern AI use to meet regulations &amp; policies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B038AE-8AD5-C77C-90B6-549048411656}"/>
              </a:ext>
            </a:extLst>
          </p:cNvPr>
          <p:cNvSpPr txBox="1">
            <a:spLocks/>
          </p:cNvSpPr>
          <p:nvPr/>
        </p:nvSpPr>
        <p:spPr>
          <a:xfrm>
            <a:off x="8361289" y="3452715"/>
            <a:ext cx="2629010" cy="204158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2200"/>
              </a:spcAft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40000"/>
                  </a:srgbClr>
                </a:solidFill>
                <a:effectLst/>
                <a:uLnTx/>
                <a:uFillTx/>
                <a:latin typeface="Segoe UI" panose="020B0502040204020203" pitchFamily="34" charset="0"/>
              </a:rPr>
              <a:t>Inspect </a:t>
            </a:r>
            <a:r>
              <a:rPr lang="en-US" sz="1600" dirty="0">
                <a:solidFill>
                  <a:srgbClr val="000000">
                    <a:alpha val="40000"/>
                  </a:srgbClr>
                </a:solidFill>
                <a:latin typeface="Segoe UI" panose="020B0502040204020203" pitchFamily="34" charset="0"/>
              </a:rPr>
              <a:t>interaction 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000000">
                    <a:alpha val="40000"/>
                  </a:srgbClr>
                </a:solidFill>
                <a:effectLst/>
                <a:uLnTx/>
                <a:uFillTx/>
                <a:latin typeface="Segoe UI" panose="020B0502040204020203" pitchFamily="34" charset="0"/>
              </a:rPr>
              <a:t>content and audit logs </a:t>
            </a:r>
          </a:p>
          <a:p>
            <a:pPr marL="0" indent="0" algn="ctr">
              <a:spcBef>
                <a:spcPts val="0"/>
              </a:spcBef>
              <a:spcAft>
                <a:spcPts val="2200"/>
              </a:spcAft>
              <a:buNone/>
              <a:defRPr/>
            </a:pPr>
            <a:r>
              <a:rPr lang="en-US" sz="1600" dirty="0">
                <a:solidFill>
                  <a:srgbClr val="000000">
                    <a:alpha val="40000"/>
                  </a:srgbClr>
                </a:solidFill>
                <a:latin typeface="Segoe UI" panose="020B0502040204020203" pitchFamily="34" charset="0"/>
              </a:rPr>
              <a:t>Investigate for compliance and ethical violations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40000"/>
                </a:srgbClr>
              </a:solidFill>
              <a:effectLst/>
              <a:uLnTx/>
              <a:uFillTx/>
              <a:latin typeface="Segoe UI" panose="020B0502040204020203" pitchFamily="34" charset="0"/>
            </a:endParaRPr>
          </a:p>
          <a:p>
            <a:pPr marL="0" indent="0" algn="ctr">
              <a:spcBef>
                <a:spcPts val="0"/>
              </a:spcBef>
              <a:spcAft>
                <a:spcPts val="2200"/>
              </a:spcAft>
              <a:buNone/>
              <a:defRPr/>
            </a:pPr>
            <a:r>
              <a:rPr lang="en-US" sz="1600" dirty="0">
                <a:solidFill>
                  <a:srgbClr val="000000">
                    <a:alpha val="40000"/>
                  </a:srgbClr>
                </a:solidFill>
                <a:latin typeface="Segoe UI" panose="020B0502040204020203" pitchFamily="34" charset="0"/>
              </a:rPr>
              <a:t>Enforce</a:t>
            </a:r>
            <a:r>
              <a:rPr lang="en-US" sz="1600" noProof="0" dirty="0">
                <a:solidFill>
                  <a:srgbClr val="000000">
                    <a:alpha val="40000"/>
                  </a:srgbClr>
                </a:solidFill>
                <a:latin typeface="Segoe UI" panose="020B0502040204020203" pitchFamily="34" charset="0"/>
              </a:rPr>
              <a:t> lifecycle policies </a:t>
            </a:r>
            <a:br>
              <a:rPr lang="en-US" sz="1600" noProof="0" dirty="0">
                <a:solidFill>
                  <a:srgbClr val="000000">
                    <a:alpha val="40000"/>
                  </a:srgbClr>
                </a:solidFill>
                <a:latin typeface="Segoe UI" panose="020B0502040204020203" pitchFamily="34" charset="0"/>
              </a:rPr>
            </a:br>
            <a:r>
              <a:rPr lang="en-US" sz="1600" noProof="0" dirty="0">
                <a:solidFill>
                  <a:srgbClr val="000000">
                    <a:alpha val="40000"/>
                  </a:srgbClr>
                </a:solidFill>
                <a:latin typeface="Segoe UI" panose="020B0502040204020203" pitchFamily="34" charset="0"/>
              </a:rPr>
              <a:t>and legal holds </a:t>
            </a:r>
          </a:p>
        </p:txBody>
      </p:sp>
      <p:sp>
        <p:nvSpPr>
          <p:cNvPr id="4" name="Rectangle: Rounded Corners 2">
            <a:extLst>
              <a:ext uri="{FF2B5EF4-FFF2-40B4-BE49-F238E27FC236}">
                <a16:creationId xmlns:a16="http://schemas.microsoft.com/office/drawing/2014/main" id="{5A6B78BC-ABD9-98C9-C54F-1718666011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977735" y="5723321"/>
            <a:ext cx="3394528" cy="477323"/>
          </a:xfrm>
          <a:prstGeom prst="round2SameRect">
            <a:avLst>
              <a:gd name="adj1" fmla="val 0"/>
              <a:gd name="adj2" fmla="val 50000"/>
            </a:avLst>
          </a:prstGeom>
          <a:gradFill flip="none" rotWithShape="1">
            <a:gsLst>
              <a:gs pos="80000">
                <a:srgbClr val="7656AD"/>
              </a:gs>
              <a:gs pos="0">
                <a:srgbClr val="F65567"/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  <a:effectLst/>
        </p:spPr>
        <p:txBody>
          <a:bodyPr wrap="none" lIns="91440" tIns="109728" rIns="91440" bIns="91440" rtlCol="0" anchor="ctr" anchorCtr="0">
            <a:noAutofit/>
          </a:bodyPr>
          <a:lstStyle/>
          <a:p>
            <a:pPr algn="ctr" defTabSz="932486" fontAlgn="base">
              <a:spcBef>
                <a:spcPts val="600"/>
              </a:spcBef>
              <a:spcAft>
                <a:spcPct val="0"/>
              </a:spcAft>
              <a:tabLst>
                <a:tab pos="1487158" algn="l"/>
              </a:tabLst>
            </a:pPr>
            <a:r>
              <a:rPr lang="en-US" sz="1800" b="1" dirty="0">
                <a:gradFill>
                  <a:gsLst>
                    <a:gs pos="70629">
                      <a:srgbClr val="FFFFFF"/>
                    </a:gs>
                    <a:gs pos="48951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Govern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2D47961-F165-3D49-3400-ACCC8AD4C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588" y="4092358"/>
            <a:ext cx="2826416" cy="0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3527F6-0A36-72DB-33EA-33106B8D5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588" y="4865048"/>
            <a:ext cx="2826416" cy="0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B47E80-F6DE-1C40-4752-AC4778F8C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83587" y="4092358"/>
            <a:ext cx="2826416" cy="0"/>
          </a:xfrm>
          <a:prstGeom prst="straightConnector1">
            <a:avLst/>
          </a:prstGeom>
          <a:ln w="9525" cap="rnd">
            <a:solidFill>
              <a:schemeClr val="tx1">
                <a:alpha val="2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7BFEF5-C2ED-7AC4-69D4-5F3FCE6F7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83587" y="4865048"/>
            <a:ext cx="2826416" cy="0"/>
          </a:xfrm>
          <a:prstGeom prst="straightConnector1">
            <a:avLst/>
          </a:prstGeom>
          <a:ln w="9525" cap="rnd">
            <a:solidFill>
              <a:schemeClr val="tx1">
                <a:alpha val="2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7FA505-E27E-C094-20BC-6B7E34B50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62586" y="4092358"/>
            <a:ext cx="2826416" cy="0"/>
          </a:xfrm>
          <a:prstGeom prst="straightConnector1">
            <a:avLst/>
          </a:prstGeom>
          <a:ln w="9525" cap="rnd">
            <a:solidFill>
              <a:schemeClr val="tx1">
                <a:alpha val="2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BEE512-7E5F-1ABF-5814-DCF40C849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62586" y="4865048"/>
            <a:ext cx="2826416" cy="0"/>
          </a:xfrm>
          <a:prstGeom prst="straightConnector1">
            <a:avLst/>
          </a:prstGeom>
          <a:ln w="9525" cap="rnd">
            <a:solidFill>
              <a:schemeClr val="tx1">
                <a:alpha val="2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77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1.48148E-6 L -4.16667E-7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0 L -4.16667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3.33333E-6 L -4.16667E-7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1.48148E-6 L 0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1.48148E-6 L 0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3.33333E-6 L 0 0.03541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3.33333E-6 L 2.08333E-7 0.03541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-4.81481E-6 L 2.08333E-7 0.03542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7.40741E-7 L -4.16667E-7 0.03542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-4.81481E-6 L -4.16667E-7 0.03542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7.40741E-7 L 0 0.03542 " pathEditMode="relative" rAng="0" ptsTypes="AA">
                                      <p:cBhvr>
                                        <p:cTn id="5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4.81481E-6 L 0 0.03542 " pathEditMode="relative" rAng="0" ptsTypes="AA">
                                      <p:cBhvr>
                                        <p:cTn id="64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7.40741E-7 L 0 0.03542 " pathEditMode="relative" rAng="0" ptsTypes="AA">
                                      <p:cBhvr>
                                        <p:cTn id="6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-7.40741E-7 L -4.16667E-7 0.03542 " pathEditMode="relative" rAng="0" ptsTypes="AA">
                                      <p:cBhvr>
                                        <p:cTn id="74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-7.40741E-7 L 2.08333E-7 0.03542 " pathEditMode="relative" rAng="0" ptsTypes="AA">
                                      <p:cBhvr>
                                        <p:cTn id="79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7.40741E-7 L 2.08333E-7 0.03542 " pathEditMode="relative" rAng="0" ptsTypes="AA">
                                      <p:cBhvr>
                                        <p:cTn id="84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1.48148E-6 L 2.08333E-7 0.03542 " pathEditMode="relative" rAng="0" ptsTypes="AA">
                                      <p:cBhvr>
                                        <p:cTn id="89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-2.96296E-6 L 2.08333E-7 0.03542 " pathEditMode="relative" rAng="0" ptsTypes="AA">
                                      <p:cBhvr>
                                        <p:cTn id="9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-3.7037E-7 L -4.16667E-7 0.00023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3.7037E-7 L 0 0.00023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-3.7037E-7 L 2.08333E-7 0.00023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-2.96296E-6 L 5E-6 0.03542 " pathEditMode="relative" rAng="0" ptsTypes="AA">
                                      <p:cBhvr>
                                        <p:cTn id="114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16667E-7 -2.96296E-6 L 4.16667E-7 0.03542 " pathEditMode="relative" rAng="0" ptsTypes="AA">
                                      <p:cBhvr>
                                        <p:cTn id="11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46" grpId="0" animBg="1"/>
      <p:bldP spid="46" grpId="1" animBg="1"/>
      <p:bldP spid="49" grpId="0" animBg="1"/>
      <p:bldP spid="49" grpId="1" animBg="1"/>
      <p:bldP spid="39" grpId="0"/>
      <p:bldP spid="39" grpId="1"/>
      <p:bldP spid="5" grpId="0"/>
      <p:bldP spid="5" grpId="1"/>
      <p:bldP spid="15" grpId="0" animBg="1"/>
      <p:bldP spid="15" grpId="1" animBg="1"/>
      <p:bldP spid="47" grpId="0" animBg="1"/>
      <p:bldP spid="47" grpId="1" animBg="1"/>
      <p:bldP spid="50" grpId="0" animBg="1"/>
      <p:bldP spid="50" grpId="1" animBg="1"/>
      <p:bldP spid="40" grpId="0"/>
      <p:bldP spid="40" grpId="1"/>
      <p:bldP spid="43" grpId="0"/>
      <p:bldP spid="43" grpId="1"/>
      <p:bldP spid="9" grpId="0" animBg="1"/>
      <p:bldP spid="9" grpId="1" animBg="1"/>
      <p:bldP spid="16" grpId="0" animBg="1"/>
      <p:bldP spid="16" grpId="1" animBg="1"/>
      <p:bldP spid="48" grpId="0" animBg="1"/>
      <p:bldP spid="48" grpId="1" animBg="1"/>
      <p:bldP spid="10" grpId="0" animBg="1"/>
      <p:bldP spid="10" grpId="1" animBg="1"/>
      <p:bldP spid="41" grpId="0"/>
      <p:bldP spid="41" grpId="1"/>
      <p:bldP spid="8" grpId="0"/>
      <p:bldP spid="8" grpId="1"/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7AB4D-2400-21C6-6CDD-D73F94B02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88579-0E55-0390-6BFE-3FBAFCA3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03500"/>
            <a:ext cx="11018520" cy="553998"/>
          </a:xfrm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en-US" sz="2800" dirty="0"/>
              <a:t>Prepare data for Copilot + Agents by ensuring correct access to files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2F834B-9162-BD5E-8582-B25BDC6BF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1532686"/>
            <a:ext cx="11017983" cy="2189147"/>
          </a:xfrm>
          <a:prstGeom prst="roundRect">
            <a:avLst>
              <a:gd name="adj" fmla="val 11851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 dirty="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3" name="Rectangle: Rounded Corners 7">
            <a:extLst>
              <a:ext uri="{FF2B5EF4-FFF2-40B4-BE49-F238E27FC236}">
                <a16:creationId xmlns:a16="http://schemas.microsoft.com/office/drawing/2014/main" id="{DE22DF91-7E22-2ECA-88AD-41039D0E362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838979" y="1316530"/>
            <a:ext cx="2516550" cy="432312"/>
          </a:xfrm>
          <a:prstGeom prst="roundRect">
            <a:avLst>
              <a:gd name="adj" fmla="val 42392"/>
            </a:avLst>
          </a:prstGeom>
          <a:gradFill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</a:gradFill>
        </p:spPr>
        <p:txBody>
          <a:bodyPr wrap="square" lIns="91440" tIns="0" rIns="91440" bIns="45720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r>
              <a:rPr lang="en-US" sz="1800" b="1" dirty="0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UI" pitchFamily="34" charset="0"/>
              </a:rPr>
              <a:t>What is oversharing?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1F7D24-ABD9-D015-69BA-7CD4214D1F23}"/>
              </a:ext>
            </a:extLst>
          </p:cNvPr>
          <p:cNvSpPr txBox="1"/>
          <p:nvPr/>
        </p:nvSpPr>
        <p:spPr>
          <a:xfrm>
            <a:off x="1836446" y="2633450"/>
            <a:ext cx="29073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Copilot + Agents only access data that an individual user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is authorized to access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4A0B9A-23B4-70F1-472C-C9C430182FBD}"/>
              </a:ext>
            </a:extLst>
          </p:cNvPr>
          <p:cNvSpPr txBox="1">
            <a:spLocks/>
          </p:cNvSpPr>
          <p:nvPr/>
        </p:nvSpPr>
        <p:spPr>
          <a:xfrm>
            <a:off x="6987734" y="2633450"/>
            <a:ext cx="386961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Oversharing happens when an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employee has access to information beyond what is necessary to do their job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577792-2ADA-2912-74FF-EB54CEA72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4093086"/>
            <a:ext cx="11017983" cy="2189146"/>
          </a:xfrm>
          <a:prstGeom prst="roundRect">
            <a:avLst>
              <a:gd name="adj" fmla="val 11851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 dirty="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5" name="Rectangle: Rounded Corners 7">
            <a:extLst>
              <a:ext uri="{FF2B5EF4-FFF2-40B4-BE49-F238E27FC236}">
                <a16:creationId xmlns:a16="http://schemas.microsoft.com/office/drawing/2014/main" id="{2A8852BB-A431-4E11-5D55-B80AFFB7E5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572235" y="3896213"/>
            <a:ext cx="3050040" cy="432312"/>
          </a:xfrm>
          <a:prstGeom prst="roundRect">
            <a:avLst>
              <a:gd name="adj" fmla="val 42392"/>
            </a:avLst>
          </a:prstGeom>
          <a:gradFill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</a:gradFill>
        </p:spPr>
        <p:txBody>
          <a:bodyPr wrap="square" lIns="91440" tIns="0" rIns="91440" bIns="45720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r>
              <a:rPr lang="en-US" sz="1800" b="1" dirty="0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UI" pitchFamily="34" charset="0"/>
              </a:rPr>
              <a:t>What causes oversharing?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C1C05F-E9E7-1BFA-48B0-8EC913A4B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2937676" y="1804189"/>
            <a:ext cx="704840" cy="704840"/>
          </a:xfrm>
          <a:prstGeom prst="ellipse">
            <a:avLst/>
          </a:prstGeom>
          <a:gradFill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</a:gradFill>
        </p:spPr>
        <p:txBody>
          <a:bodyPr wrap="square" lIns="91440" tIns="18288" rIns="91440" bIns="36576" rtlCol="0" anchor="ctr" anchorCtr="0">
            <a:normAutofit/>
          </a:bodyPr>
          <a:lstStyle/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endParaRPr lang="en-US" sz="1400" b="1">
              <a:ln w="3175">
                <a:noFill/>
              </a:ln>
              <a:gradFill>
                <a:gsLst>
                  <a:gs pos="92661">
                    <a:srgbClr val="FFFFFF"/>
                  </a:gs>
                  <a:gs pos="7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45AACC9-CDDB-4240-F1D2-F14AB073E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70122" y="1768681"/>
            <a:ext cx="704840" cy="704840"/>
          </a:xfrm>
          <a:prstGeom prst="ellipse">
            <a:avLst/>
          </a:prstGeom>
          <a:gradFill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</a:gradFill>
        </p:spPr>
        <p:txBody>
          <a:bodyPr wrap="square" lIns="91440" tIns="18288" rIns="91440" bIns="36576" rtlCol="0" anchor="ctr" anchorCtr="0">
            <a:normAutofit/>
          </a:bodyPr>
          <a:lstStyle/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endParaRPr lang="en-US" sz="1400" b="1">
              <a:ln w="3175">
                <a:noFill/>
              </a:ln>
              <a:gradFill>
                <a:gsLst>
                  <a:gs pos="92661">
                    <a:srgbClr val="FFFFFF"/>
                  </a:gs>
                  <a:gs pos="7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5CA908-CAD9-B20B-36DF-06506BB09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997115" y="4474181"/>
            <a:ext cx="704840" cy="704840"/>
          </a:xfrm>
          <a:prstGeom prst="ellipse">
            <a:avLst/>
          </a:prstGeom>
          <a:gradFill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</a:gradFill>
        </p:spPr>
        <p:txBody>
          <a:bodyPr wrap="square" lIns="91440" tIns="18288" rIns="91440" bIns="36576" rtlCol="0" anchor="ctr" anchorCtr="0">
            <a:normAutofit/>
          </a:bodyPr>
          <a:lstStyle/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endParaRPr lang="en-US" sz="1400" b="1">
              <a:ln w="3175">
                <a:noFill/>
              </a:ln>
              <a:gradFill>
                <a:gsLst>
                  <a:gs pos="92661">
                    <a:srgbClr val="FFFFFF"/>
                  </a:gs>
                  <a:gs pos="7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5E2484-38DF-BC93-553A-8E9F3BF7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744834" y="4474181"/>
            <a:ext cx="704840" cy="704840"/>
          </a:xfrm>
          <a:prstGeom prst="ellipse">
            <a:avLst/>
          </a:prstGeom>
          <a:gradFill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</a:gradFill>
        </p:spPr>
        <p:txBody>
          <a:bodyPr wrap="square" lIns="91440" tIns="18288" rIns="91440" bIns="36576" rtlCol="0" anchor="ctr" anchorCtr="0">
            <a:normAutofit/>
          </a:bodyPr>
          <a:lstStyle/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endParaRPr lang="en-US" sz="1400" b="1">
              <a:ln w="3175">
                <a:noFill/>
              </a:ln>
              <a:gradFill>
                <a:gsLst>
                  <a:gs pos="92661">
                    <a:srgbClr val="FFFFFF"/>
                  </a:gs>
                  <a:gs pos="7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C7FFA28-C5E2-59DA-DCD3-85CEF6AD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9510683" y="4474181"/>
            <a:ext cx="704840" cy="704840"/>
          </a:xfrm>
          <a:prstGeom prst="ellipse">
            <a:avLst/>
          </a:prstGeom>
          <a:gradFill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</a:gradFill>
        </p:spPr>
        <p:txBody>
          <a:bodyPr wrap="square" lIns="91440" tIns="18288" rIns="91440" bIns="36576" rtlCol="0" anchor="ctr" anchorCtr="0">
            <a:normAutofit/>
          </a:bodyPr>
          <a:lstStyle/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endParaRPr lang="en-US" sz="1400" b="1">
              <a:ln w="3175">
                <a:noFill/>
              </a:ln>
              <a:gradFill>
                <a:gsLst>
                  <a:gs pos="92661">
                    <a:srgbClr val="FFFFFF"/>
                  </a:gs>
                  <a:gs pos="7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20" name="Graphic 35">
            <a:extLst>
              <a:ext uri="{FF2B5EF4-FFF2-40B4-BE49-F238E27FC236}">
                <a16:creationId xmlns:a16="http://schemas.microsoft.com/office/drawing/2014/main" id="{8F135183-EABA-470C-9868-BA8E0F8E2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098804" y="1966269"/>
            <a:ext cx="382584" cy="380680"/>
          </a:xfrm>
          <a:custGeom>
            <a:avLst/>
            <a:gdLst>
              <a:gd name="connsiteX0" fmla="*/ 250839 w 309315"/>
              <a:gd name="connsiteY0" fmla="*/ 76175 h 307776"/>
              <a:gd name="connsiteX1" fmla="*/ 231603 w 309315"/>
              <a:gd name="connsiteY1" fmla="*/ 95411 h 307776"/>
              <a:gd name="connsiteX2" fmla="*/ 212367 w 309315"/>
              <a:gd name="connsiteY2" fmla="*/ 76175 h 307776"/>
              <a:gd name="connsiteX3" fmla="*/ 231603 w 309315"/>
              <a:gd name="connsiteY3" fmla="*/ 56939 h 307776"/>
              <a:gd name="connsiteX4" fmla="*/ 250839 w 309315"/>
              <a:gd name="connsiteY4" fmla="*/ 76175 h 307776"/>
              <a:gd name="connsiteX5" fmla="*/ 208518 w 309315"/>
              <a:gd name="connsiteY5" fmla="*/ 0 h 307776"/>
              <a:gd name="connsiteX6" fmla="*/ 107722 w 309315"/>
              <a:gd name="connsiteY6" fmla="*/ 100797 h 307776"/>
              <a:gd name="connsiteX7" fmla="*/ 109422 w 309315"/>
              <a:gd name="connsiteY7" fmla="*/ 117786 h 307776"/>
              <a:gd name="connsiteX8" fmla="*/ 108356 w 309315"/>
              <a:gd name="connsiteY8" fmla="*/ 121543 h 307776"/>
              <a:gd name="connsiteX9" fmla="*/ 12395 w 309315"/>
              <a:gd name="connsiteY9" fmla="*/ 217504 h 307776"/>
              <a:gd name="connsiteX10" fmla="*/ 0 w 309315"/>
              <a:gd name="connsiteY10" fmla="*/ 247428 h 307776"/>
              <a:gd name="connsiteX11" fmla="*/ 0 w 309315"/>
              <a:gd name="connsiteY11" fmla="*/ 280846 h 307776"/>
              <a:gd name="connsiteX12" fmla="*/ 26930 w 309315"/>
              <a:gd name="connsiteY12" fmla="*/ 307777 h 307776"/>
              <a:gd name="connsiteX13" fmla="*/ 65403 w 309315"/>
              <a:gd name="connsiteY13" fmla="*/ 307777 h 307776"/>
              <a:gd name="connsiteX14" fmla="*/ 92333 w 309315"/>
              <a:gd name="connsiteY14" fmla="*/ 280846 h 307776"/>
              <a:gd name="connsiteX15" fmla="*/ 92333 w 309315"/>
              <a:gd name="connsiteY15" fmla="*/ 261610 h 307776"/>
              <a:gd name="connsiteX16" fmla="*/ 119263 w 309315"/>
              <a:gd name="connsiteY16" fmla="*/ 261610 h 307776"/>
              <a:gd name="connsiteX17" fmla="*/ 138499 w 309315"/>
              <a:gd name="connsiteY17" fmla="*/ 242374 h 307776"/>
              <a:gd name="connsiteX18" fmla="*/ 138499 w 309315"/>
              <a:gd name="connsiteY18" fmla="*/ 215444 h 307776"/>
              <a:gd name="connsiteX19" fmla="*/ 165430 w 309315"/>
              <a:gd name="connsiteY19" fmla="*/ 215444 h 307776"/>
              <a:gd name="connsiteX20" fmla="*/ 184653 w 309315"/>
              <a:gd name="connsiteY20" fmla="*/ 196919 h 307776"/>
              <a:gd name="connsiteX21" fmla="*/ 208518 w 309315"/>
              <a:gd name="connsiteY21" fmla="*/ 200055 h 307776"/>
              <a:gd name="connsiteX22" fmla="*/ 309315 w 309315"/>
              <a:gd name="connsiteY22" fmla="*/ 99258 h 307776"/>
              <a:gd name="connsiteX23" fmla="*/ 208518 w 309315"/>
              <a:gd name="connsiteY23" fmla="*/ 0 h 307776"/>
              <a:gd name="connsiteX24" fmla="*/ 130805 w 309315"/>
              <a:gd name="connsiteY24" fmla="*/ 100797 h 307776"/>
              <a:gd name="connsiteX25" fmla="*/ 208518 w 309315"/>
              <a:gd name="connsiteY25" fmla="*/ 23083 h 307776"/>
              <a:gd name="connsiteX26" fmla="*/ 286232 w 309315"/>
              <a:gd name="connsiteY26" fmla="*/ 99258 h 307776"/>
              <a:gd name="connsiteX27" fmla="*/ 208518 w 309315"/>
              <a:gd name="connsiteY27" fmla="*/ 176972 h 307776"/>
              <a:gd name="connsiteX28" fmla="*/ 177671 w 309315"/>
              <a:gd name="connsiteY28" fmla="*/ 170210 h 307776"/>
              <a:gd name="connsiteX29" fmla="*/ 166772 w 309315"/>
              <a:gd name="connsiteY29" fmla="*/ 171184 h 307776"/>
              <a:gd name="connsiteX30" fmla="*/ 161582 w 309315"/>
              <a:gd name="connsiteY30" fmla="*/ 180819 h 307776"/>
              <a:gd name="connsiteX31" fmla="*/ 161582 w 309315"/>
              <a:gd name="connsiteY31" fmla="*/ 192360 h 307776"/>
              <a:gd name="connsiteX32" fmla="*/ 134652 w 309315"/>
              <a:gd name="connsiteY32" fmla="*/ 192360 h 307776"/>
              <a:gd name="connsiteX33" fmla="*/ 115416 w 309315"/>
              <a:gd name="connsiteY33" fmla="*/ 211596 h 307776"/>
              <a:gd name="connsiteX34" fmla="*/ 115416 w 309315"/>
              <a:gd name="connsiteY34" fmla="*/ 238527 h 307776"/>
              <a:gd name="connsiteX35" fmla="*/ 88486 w 309315"/>
              <a:gd name="connsiteY35" fmla="*/ 238527 h 307776"/>
              <a:gd name="connsiteX36" fmla="*/ 69250 w 309315"/>
              <a:gd name="connsiteY36" fmla="*/ 257763 h 307776"/>
              <a:gd name="connsiteX37" fmla="*/ 69250 w 309315"/>
              <a:gd name="connsiteY37" fmla="*/ 280846 h 307776"/>
              <a:gd name="connsiteX38" fmla="*/ 65403 w 309315"/>
              <a:gd name="connsiteY38" fmla="*/ 284693 h 307776"/>
              <a:gd name="connsiteX39" fmla="*/ 26930 w 309315"/>
              <a:gd name="connsiteY39" fmla="*/ 284693 h 307776"/>
              <a:gd name="connsiteX40" fmla="*/ 23083 w 309315"/>
              <a:gd name="connsiteY40" fmla="*/ 280846 h 307776"/>
              <a:gd name="connsiteX41" fmla="*/ 23083 w 309315"/>
              <a:gd name="connsiteY41" fmla="*/ 247428 h 307776"/>
              <a:gd name="connsiteX42" fmla="*/ 28717 w 309315"/>
              <a:gd name="connsiteY42" fmla="*/ 233826 h 307776"/>
              <a:gd name="connsiteX43" fmla="*/ 124678 w 309315"/>
              <a:gd name="connsiteY43" fmla="*/ 137865 h 307776"/>
              <a:gd name="connsiteX44" fmla="*/ 132157 w 309315"/>
              <a:gd name="connsiteY44" fmla="*/ 113797 h 307776"/>
              <a:gd name="connsiteX45" fmla="*/ 130805 w 309315"/>
              <a:gd name="connsiteY45" fmla="*/ 100797 h 307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09315" h="307776">
                <a:moveTo>
                  <a:pt x="250839" y="76175"/>
                </a:moveTo>
                <a:cubicBezTo>
                  <a:pt x="250839" y="86799"/>
                  <a:pt x="242226" y="95411"/>
                  <a:pt x="231603" y="95411"/>
                </a:cubicBezTo>
                <a:cubicBezTo>
                  <a:pt x="220979" y="95411"/>
                  <a:pt x="212367" y="86799"/>
                  <a:pt x="212367" y="76175"/>
                </a:cubicBezTo>
                <a:cubicBezTo>
                  <a:pt x="212367" y="65551"/>
                  <a:pt x="220979" y="56939"/>
                  <a:pt x="231603" y="56939"/>
                </a:cubicBezTo>
                <a:cubicBezTo>
                  <a:pt x="242226" y="56939"/>
                  <a:pt x="250839" y="65551"/>
                  <a:pt x="250839" y="76175"/>
                </a:cubicBezTo>
                <a:close/>
                <a:moveTo>
                  <a:pt x="208518" y="0"/>
                </a:moveTo>
                <a:cubicBezTo>
                  <a:pt x="152900" y="0"/>
                  <a:pt x="107722" y="45178"/>
                  <a:pt x="107722" y="100797"/>
                </a:cubicBezTo>
                <a:cubicBezTo>
                  <a:pt x="107722" y="106756"/>
                  <a:pt x="108494" y="112498"/>
                  <a:pt x="109422" y="117786"/>
                </a:cubicBezTo>
                <a:cubicBezTo>
                  <a:pt x="109696" y="119348"/>
                  <a:pt x="109195" y="120704"/>
                  <a:pt x="108356" y="121543"/>
                </a:cubicBezTo>
                <a:lnTo>
                  <a:pt x="12395" y="217504"/>
                </a:lnTo>
                <a:cubicBezTo>
                  <a:pt x="4459" y="225440"/>
                  <a:pt x="0" y="236205"/>
                  <a:pt x="0" y="247428"/>
                </a:cubicBezTo>
                <a:lnTo>
                  <a:pt x="0" y="280846"/>
                </a:lnTo>
                <a:cubicBezTo>
                  <a:pt x="0" y="295720"/>
                  <a:pt x="12057" y="307777"/>
                  <a:pt x="26930" y="307777"/>
                </a:cubicBezTo>
                <a:lnTo>
                  <a:pt x="65403" y="307777"/>
                </a:lnTo>
                <a:cubicBezTo>
                  <a:pt x="80276" y="307777"/>
                  <a:pt x="92333" y="295720"/>
                  <a:pt x="92333" y="280846"/>
                </a:cubicBezTo>
                <a:lnTo>
                  <a:pt x="92333" y="261610"/>
                </a:lnTo>
                <a:lnTo>
                  <a:pt x="119263" y="261610"/>
                </a:lnTo>
                <a:cubicBezTo>
                  <a:pt x="129888" y="261610"/>
                  <a:pt x="138499" y="252999"/>
                  <a:pt x="138499" y="242374"/>
                </a:cubicBezTo>
                <a:lnTo>
                  <a:pt x="138499" y="215444"/>
                </a:lnTo>
                <a:lnTo>
                  <a:pt x="165430" y="215444"/>
                </a:lnTo>
                <a:cubicBezTo>
                  <a:pt x="175816" y="215444"/>
                  <a:pt x="184279" y="207214"/>
                  <a:pt x="184653" y="196919"/>
                </a:cubicBezTo>
                <a:cubicBezTo>
                  <a:pt x="192297" y="198885"/>
                  <a:pt x="200358" y="200055"/>
                  <a:pt x="208518" y="200055"/>
                </a:cubicBezTo>
                <a:cubicBezTo>
                  <a:pt x="264137" y="200055"/>
                  <a:pt x="309315" y="154876"/>
                  <a:pt x="309315" y="99258"/>
                </a:cubicBezTo>
                <a:cubicBezTo>
                  <a:pt x="309315" y="43379"/>
                  <a:pt x="263874" y="0"/>
                  <a:pt x="208518" y="0"/>
                </a:cubicBezTo>
                <a:close/>
                <a:moveTo>
                  <a:pt x="130805" y="100797"/>
                </a:moveTo>
                <a:cubicBezTo>
                  <a:pt x="130805" y="57927"/>
                  <a:pt x="165648" y="23083"/>
                  <a:pt x="208518" y="23083"/>
                </a:cubicBezTo>
                <a:cubicBezTo>
                  <a:pt x="251652" y="23083"/>
                  <a:pt x="286232" y="56649"/>
                  <a:pt x="286232" y="99258"/>
                </a:cubicBezTo>
                <a:cubicBezTo>
                  <a:pt x="286232" y="142128"/>
                  <a:pt x="251389" y="176972"/>
                  <a:pt x="208518" y="176972"/>
                </a:cubicBezTo>
                <a:cubicBezTo>
                  <a:pt x="198065" y="176972"/>
                  <a:pt x="187303" y="174339"/>
                  <a:pt x="177671" y="170210"/>
                </a:cubicBezTo>
                <a:cubicBezTo>
                  <a:pt x="174104" y="168682"/>
                  <a:pt x="170009" y="169048"/>
                  <a:pt x="166772" y="171184"/>
                </a:cubicBezTo>
                <a:cubicBezTo>
                  <a:pt x="163532" y="173320"/>
                  <a:pt x="161582" y="176939"/>
                  <a:pt x="161582" y="180819"/>
                </a:cubicBezTo>
                <a:lnTo>
                  <a:pt x="161582" y="192360"/>
                </a:lnTo>
                <a:lnTo>
                  <a:pt x="134652" y="192360"/>
                </a:lnTo>
                <a:cubicBezTo>
                  <a:pt x="124029" y="192360"/>
                  <a:pt x="115416" y="200972"/>
                  <a:pt x="115416" y="211596"/>
                </a:cubicBezTo>
                <a:lnTo>
                  <a:pt x="115416" y="238527"/>
                </a:lnTo>
                <a:lnTo>
                  <a:pt x="88486" y="238527"/>
                </a:lnTo>
                <a:cubicBezTo>
                  <a:pt x="77862" y="238527"/>
                  <a:pt x="69250" y="247139"/>
                  <a:pt x="69250" y="257763"/>
                </a:cubicBezTo>
                <a:lnTo>
                  <a:pt x="69250" y="280846"/>
                </a:lnTo>
                <a:cubicBezTo>
                  <a:pt x="69250" y="282971"/>
                  <a:pt x="67527" y="284693"/>
                  <a:pt x="65403" y="284693"/>
                </a:cubicBezTo>
                <a:lnTo>
                  <a:pt x="26930" y="284693"/>
                </a:lnTo>
                <a:cubicBezTo>
                  <a:pt x="24806" y="284693"/>
                  <a:pt x="23083" y="282971"/>
                  <a:pt x="23083" y="280846"/>
                </a:cubicBezTo>
                <a:lnTo>
                  <a:pt x="23083" y="247428"/>
                </a:lnTo>
                <a:cubicBezTo>
                  <a:pt x="23083" y="242326"/>
                  <a:pt x="25110" y="237434"/>
                  <a:pt x="28717" y="233826"/>
                </a:cubicBezTo>
                <a:lnTo>
                  <a:pt x="124678" y="137865"/>
                </a:lnTo>
                <a:cubicBezTo>
                  <a:pt x="131117" y="131427"/>
                  <a:pt x="133662" y="122372"/>
                  <a:pt x="132157" y="113797"/>
                </a:cubicBezTo>
                <a:cubicBezTo>
                  <a:pt x="131331" y="109089"/>
                  <a:pt x="130805" y="104835"/>
                  <a:pt x="130805" y="100797"/>
                </a:cubicBez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2" name="Graphic 47">
            <a:extLst>
              <a:ext uri="{FF2B5EF4-FFF2-40B4-BE49-F238E27FC236}">
                <a16:creationId xmlns:a16="http://schemas.microsoft.com/office/drawing/2014/main" id="{A37D938C-E24C-B438-3E61-001C7F7A1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8758274" y="1932980"/>
            <a:ext cx="376242" cy="376242"/>
          </a:xfrm>
          <a:custGeom>
            <a:avLst/>
            <a:gdLst>
              <a:gd name="connsiteX0" fmla="*/ 147599 w 199986"/>
              <a:gd name="connsiteY0" fmla="*/ 95212 h 199986"/>
              <a:gd name="connsiteX1" fmla="*/ 199987 w 199986"/>
              <a:gd name="connsiteY1" fmla="*/ 147599 h 199986"/>
              <a:gd name="connsiteX2" fmla="*/ 147599 w 199986"/>
              <a:gd name="connsiteY2" fmla="*/ 199987 h 199986"/>
              <a:gd name="connsiteX3" fmla="*/ 95212 w 199986"/>
              <a:gd name="connsiteY3" fmla="*/ 147599 h 199986"/>
              <a:gd name="connsiteX4" fmla="*/ 147599 w 199986"/>
              <a:gd name="connsiteY4" fmla="*/ 95212 h 199986"/>
              <a:gd name="connsiteX5" fmla="*/ 147599 w 199986"/>
              <a:gd name="connsiteY5" fmla="*/ 169031 h 199986"/>
              <a:gd name="connsiteX6" fmla="*/ 141646 w 199986"/>
              <a:gd name="connsiteY6" fmla="*/ 174984 h 199986"/>
              <a:gd name="connsiteX7" fmla="*/ 147599 w 199986"/>
              <a:gd name="connsiteY7" fmla="*/ 180937 h 199986"/>
              <a:gd name="connsiteX8" fmla="*/ 153553 w 199986"/>
              <a:gd name="connsiteY8" fmla="*/ 174984 h 199986"/>
              <a:gd name="connsiteX9" fmla="*/ 147599 w 199986"/>
              <a:gd name="connsiteY9" fmla="*/ 169031 h 199986"/>
              <a:gd name="connsiteX10" fmla="*/ 147599 w 199986"/>
              <a:gd name="connsiteY10" fmla="*/ 113062 h 199986"/>
              <a:gd name="connsiteX11" fmla="*/ 129950 w 199986"/>
              <a:gd name="connsiteY11" fmla="*/ 131674 h 199986"/>
              <a:gd name="connsiteX12" fmla="*/ 134760 w 199986"/>
              <a:gd name="connsiteY12" fmla="*/ 136388 h 199986"/>
              <a:gd name="connsiteX13" fmla="*/ 139475 w 199986"/>
              <a:gd name="connsiteY13" fmla="*/ 131578 h 199986"/>
              <a:gd name="connsiteX14" fmla="*/ 147599 w 199986"/>
              <a:gd name="connsiteY14" fmla="*/ 122587 h 199986"/>
              <a:gd name="connsiteX15" fmla="*/ 155734 w 199986"/>
              <a:gd name="connsiteY15" fmla="*/ 131636 h 199986"/>
              <a:gd name="connsiteX16" fmla="*/ 153600 w 199986"/>
              <a:gd name="connsiteY16" fmla="*/ 136970 h 199986"/>
              <a:gd name="connsiteX17" fmla="*/ 152705 w 199986"/>
              <a:gd name="connsiteY17" fmla="*/ 138084 h 199986"/>
              <a:gd name="connsiteX18" fmla="*/ 151752 w 199986"/>
              <a:gd name="connsiteY18" fmla="*/ 139160 h 199986"/>
              <a:gd name="connsiteX19" fmla="*/ 149228 w 199986"/>
              <a:gd name="connsiteY19" fmla="*/ 141923 h 199986"/>
              <a:gd name="connsiteX20" fmla="*/ 147933 w 199986"/>
              <a:gd name="connsiteY20" fmla="*/ 143418 h 199986"/>
              <a:gd name="connsiteX21" fmla="*/ 142837 w 199986"/>
              <a:gd name="connsiteY21" fmla="*/ 155896 h 199986"/>
              <a:gd name="connsiteX22" fmla="*/ 147599 w 199986"/>
              <a:gd name="connsiteY22" fmla="*/ 160658 h 199986"/>
              <a:gd name="connsiteX23" fmla="*/ 152362 w 199986"/>
              <a:gd name="connsiteY23" fmla="*/ 155896 h 199986"/>
              <a:gd name="connsiteX24" fmla="*/ 154638 w 199986"/>
              <a:gd name="connsiteY24" fmla="*/ 150276 h 199986"/>
              <a:gd name="connsiteX25" fmla="*/ 155448 w 199986"/>
              <a:gd name="connsiteY25" fmla="*/ 149285 h 199986"/>
              <a:gd name="connsiteX26" fmla="*/ 156401 w 199986"/>
              <a:gd name="connsiteY26" fmla="*/ 148180 h 199986"/>
              <a:gd name="connsiteX27" fmla="*/ 158944 w 199986"/>
              <a:gd name="connsiteY27" fmla="*/ 145418 h 199986"/>
              <a:gd name="connsiteX28" fmla="*/ 160220 w 199986"/>
              <a:gd name="connsiteY28" fmla="*/ 143942 h 199986"/>
              <a:gd name="connsiteX29" fmla="*/ 165259 w 199986"/>
              <a:gd name="connsiteY29" fmla="*/ 131626 h 199986"/>
              <a:gd name="connsiteX30" fmla="*/ 147599 w 199986"/>
              <a:gd name="connsiteY30" fmla="*/ 113052 h 199986"/>
              <a:gd name="connsiteX31" fmla="*/ 95421 w 199986"/>
              <a:gd name="connsiteY31" fmla="*/ 114252 h 199986"/>
              <a:gd name="connsiteX32" fmla="*/ 88678 w 199986"/>
              <a:gd name="connsiteY32" fmla="*/ 128540 h 199986"/>
              <a:gd name="connsiteX33" fmla="*/ 21422 w 199986"/>
              <a:gd name="connsiteY33" fmla="*/ 128540 h 199986"/>
              <a:gd name="connsiteX34" fmla="*/ 14278 w 199986"/>
              <a:gd name="connsiteY34" fmla="*/ 135665 h 199986"/>
              <a:gd name="connsiteX35" fmla="*/ 14278 w 199986"/>
              <a:gd name="connsiteY35" fmla="*/ 135684 h 199986"/>
              <a:gd name="connsiteX36" fmla="*/ 14278 w 199986"/>
              <a:gd name="connsiteY36" fmla="*/ 141180 h 199986"/>
              <a:gd name="connsiteX37" fmla="*/ 19421 w 199986"/>
              <a:gd name="connsiteY37" fmla="*/ 155096 h 199986"/>
              <a:gd name="connsiteX38" fmla="*/ 76162 w 199986"/>
              <a:gd name="connsiteY38" fmla="*/ 176184 h 199986"/>
              <a:gd name="connsiteX39" fmla="*/ 92164 w 199986"/>
              <a:gd name="connsiteY39" fmla="*/ 175174 h 199986"/>
              <a:gd name="connsiteX40" fmla="*/ 100851 w 199986"/>
              <a:gd name="connsiteY40" fmla="*/ 188185 h 199986"/>
              <a:gd name="connsiteX41" fmla="*/ 76162 w 199986"/>
              <a:gd name="connsiteY41" fmla="*/ 190471 h 199986"/>
              <a:gd name="connsiteX42" fmla="*/ 8553 w 199986"/>
              <a:gd name="connsiteY42" fmla="*/ 164373 h 199986"/>
              <a:gd name="connsiteX43" fmla="*/ 0 w 199986"/>
              <a:gd name="connsiteY43" fmla="*/ 141180 h 199986"/>
              <a:gd name="connsiteX44" fmla="*/ 0 w 199986"/>
              <a:gd name="connsiteY44" fmla="*/ 135684 h 199986"/>
              <a:gd name="connsiteX45" fmla="*/ 21412 w 199986"/>
              <a:gd name="connsiteY45" fmla="*/ 114252 h 199986"/>
              <a:gd name="connsiteX46" fmla="*/ 21422 w 199986"/>
              <a:gd name="connsiteY46" fmla="*/ 114252 h 199986"/>
              <a:gd name="connsiteX47" fmla="*/ 95431 w 199986"/>
              <a:gd name="connsiteY47" fmla="*/ 114252 h 199986"/>
              <a:gd name="connsiteX48" fmla="*/ 76162 w 199986"/>
              <a:gd name="connsiteY48" fmla="*/ 0 h 199986"/>
              <a:gd name="connsiteX49" fmla="*/ 123787 w 199986"/>
              <a:gd name="connsiteY49" fmla="*/ 47625 h 199986"/>
              <a:gd name="connsiteX50" fmla="*/ 76162 w 199986"/>
              <a:gd name="connsiteY50" fmla="*/ 95250 h 199986"/>
              <a:gd name="connsiteX51" fmla="*/ 28537 w 199986"/>
              <a:gd name="connsiteY51" fmla="*/ 47625 h 199986"/>
              <a:gd name="connsiteX52" fmla="*/ 76162 w 199986"/>
              <a:gd name="connsiteY52" fmla="*/ 0 h 199986"/>
              <a:gd name="connsiteX53" fmla="*/ 76162 w 199986"/>
              <a:gd name="connsiteY53" fmla="*/ 14288 h 199986"/>
              <a:gd name="connsiteX54" fmla="*/ 42824 w 199986"/>
              <a:gd name="connsiteY54" fmla="*/ 47625 h 199986"/>
              <a:gd name="connsiteX55" fmla="*/ 76162 w 199986"/>
              <a:gd name="connsiteY55" fmla="*/ 80963 h 199986"/>
              <a:gd name="connsiteX56" fmla="*/ 109499 w 199986"/>
              <a:gd name="connsiteY56" fmla="*/ 47625 h 199986"/>
              <a:gd name="connsiteX57" fmla="*/ 76162 w 199986"/>
              <a:gd name="connsiteY57" fmla="*/ 14288 h 19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99986" h="199986">
                <a:moveTo>
                  <a:pt x="147599" y="95212"/>
                </a:moveTo>
                <a:cubicBezTo>
                  <a:pt x="176533" y="95212"/>
                  <a:pt x="199987" y="118666"/>
                  <a:pt x="199987" y="147599"/>
                </a:cubicBezTo>
                <a:cubicBezTo>
                  <a:pt x="199987" y="176533"/>
                  <a:pt x="176533" y="199987"/>
                  <a:pt x="147599" y="199987"/>
                </a:cubicBezTo>
                <a:cubicBezTo>
                  <a:pt x="118666" y="199987"/>
                  <a:pt x="95212" y="176533"/>
                  <a:pt x="95212" y="147599"/>
                </a:cubicBezTo>
                <a:cubicBezTo>
                  <a:pt x="95212" y="118666"/>
                  <a:pt x="118666" y="95212"/>
                  <a:pt x="147599" y="95212"/>
                </a:cubicBezTo>
                <a:close/>
                <a:moveTo>
                  <a:pt x="147599" y="169031"/>
                </a:moveTo>
                <a:cubicBezTo>
                  <a:pt x="144311" y="169031"/>
                  <a:pt x="141646" y="171696"/>
                  <a:pt x="141646" y="174984"/>
                </a:cubicBezTo>
                <a:cubicBezTo>
                  <a:pt x="141646" y="178272"/>
                  <a:pt x="144311" y="180937"/>
                  <a:pt x="147599" y="180937"/>
                </a:cubicBezTo>
                <a:cubicBezTo>
                  <a:pt x="150887" y="180937"/>
                  <a:pt x="153553" y="178272"/>
                  <a:pt x="153553" y="174984"/>
                </a:cubicBezTo>
                <a:cubicBezTo>
                  <a:pt x="153553" y="171696"/>
                  <a:pt x="150887" y="169031"/>
                  <a:pt x="147599" y="169031"/>
                </a:cubicBezTo>
                <a:close/>
                <a:moveTo>
                  <a:pt x="147599" y="113062"/>
                </a:moveTo>
                <a:cubicBezTo>
                  <a:pt x="137617" y="113062"/>
                  <a:pt x="129845" y="120844"/>
                  <a:pt x="129950" y="131674"/>
                </a:cubicBezTo>
                <a:cubicBezTo>
                  <a:pt x="129976" y="134303"/>
                  <a:pt x="132130" y="136415"/>
                  <a:pt x="134760" y="136388"/>
                </a:cubicBezTo>
                <a:cubicBezTo>
                  <a:pt x="137390" y="136362"/>
                  <a:pt x="139501" y="134208"/>
                  <a:pt x="139475" y="131578"/>
                </a:cubicBezTo>
                <a:cubicBezTo>
                  <a:pt x="139417" y="126063"/>
                  <a:pt x="142904" y="122587"/>
                  <a:pt x="147599" y="122587"/>
                </a:cubicBezTo>
                <a:cubicBezTo>
                  <a:pt x="152105" y="122587"/>
                  <a:pt x="155734" y="126321"/>
                  <a:pt x="155734" y="131636"/>
                </a:cubicBezTo>
                <a:cubicBezTo>
                  <a:pt x="155734" y="133464"/>
                  <a:pt x="155200" y="134893"/>
                  <a:pt x="153600" y="136970"/>
                </a:cubicBezTo>
                <a:lnTo>
                  <a:pt x="152705" y="138084"/>
                </a:lnTo>
                <a:lnTo>
                  <a:pt x="151752" y="139160"/>
                </a:lnTo>
                <a:lnTo>
                  <a:pt x="149228" y="141923"/>
                </a:lnTo>
                <a:lnTo>
                  <a:pt x="147933" y="143418"/>
                </a:lnTo>
                <a:cubicBezTo>
                  <a:pt x="144275" y="147771"/>
                  <a:pt x="142837" y="150971"/>
                  <a:pt x="142837" y="155896"/>
                </a:cubicBezTo>
                <a:cubicBezTo>
                  <a:pt x="142837" y="158526"/>
                  <a:pt x="144970" y="160658"/>
                  <a:pt x="147599" y="160658"/>
                </a:cubicBezTo>
                <a:cubicBezTo>
                  <a:pt x="150229" y="160658"/>
                  <a:pt x="152362" y="158526"/>
                  <a:pt x="152362" y="155896"/>
                </a:cubicBezTo>
                <a:cubicBezTo>
                  <a:pt x="152362" y="153962"/>
                  <a:pt x="152924" y="152476"/>
                  <a:pt x="154638" y="150276"/>
                </a:cubicBezTo>
                <a:lnTo>
                  <a:pt x="155448" y="149285"/>
                </a:lnTo>
                <a:lnTo>
                  <a:pt x="156401" y="148180"/>
                </a:lnTo>
                <a:lnTo>
                  <a:pt x="158944" y="145418"/>
                </a:lnTo>
                <a:lnTo>
                  <a:pt x="160220" y="143942"/>
                </a:lnTo>
                <a:cubicBezTo>
                  <a:pt x="163820" y="139656"/>
                  <a:pt x="165259" y="136484"/>
                  <a:pt x="165259" y="131626"/>
                </a:cubicBezTo>
                <a:cubicBezTo>
                  <a:pt x="165259" y="121120"/>
                  <a:pt x="157420" y="113052"/>
                  <a:pt x="147599" y="113052"/>
                </a:cubicBezTo>
                <a:close/>
                <a:moveTo>
                  <a:pt x="95421" y="114252"/>
                </a:moveTo>
                <a:cubicBezTo>
                  <a:pt x="92571" y="118706"/>
                  <a:pt x="90304" y="123508"/>
                  <a:pt x="88678" y="128540"/>
                </a:cubicBezTo>
                <a:lnTo>
                  <a:pt x="21422" y="128540"/>
                </a:lnTo>
                <a:cubicBezTo>
                  <a:pt x="17482" y="128534"/>
                  <a:pt x="14283" y="131724"/>
                  <a:pt x="14278" y="135665"/>
                </a:cubicBezTo>
                <a:cubicBezTo>
                  <a:pt x="14278" y="135671"/>
                  <a:pt x="14278" y="135677"/>
                  <a:pt x="14278" y="135684"/>
                </a:cubicBezTo>
                <a:lnTo>
                  <a:pt x="14278" y="141180"/>
                </a:lnTo>
                <a:cubicBezTo>
                  <a:pt x="14278" y="146285"/>
                  <a:pt x="16107" y="151219"/>
                  <a:pt x="19421" y="155096"/>
                </a:cubicBezTo>
                <a:cubicBezTo>
                  <a:pt x="31356" y="169078"/>
                  <a:pt x="50082" y="176184"/>
                  <a:pt x="76162" y="176184"/>
                </a:cubicBezTo>
                <a:cubicBezTo>
                  <a:pt x="81848" y="176184"/>
                  <a:pt x="87173" y="175841"/>
                  <a:pt x="92164" y="175174"/>
                </a:cubicBezTo>
                <a:cubicBezTo>
                  <a:pt x="94498" y="179889"/>
                  <a:pt x="97431" y="184252"/>
                  <a:pt x="100851" y="188185"/>
                </a:cubicBezTo>
                <a:cubicBezTo>
                  <a:pt x="93269" y="189709"/>
                  <a:pt x="85039" y="190471"/>
                  <a:pt x="76162" y="190471"/>
                </a:cubicBezTo>
                <a:cubicBezTo>
                  <a:pt x="46196" y="190471"/>
                  <a:pt x="23470" y="181851"/>
                  <a:pt x="8553" y="164373"/>
                </a:cubicBezTo>
                <a:cubicBezTo>
                  <a:pt x="3033" y="157906"/>
                  <a:pt x="0" y="149683"/>
                  <a:pt x="0" y="141180"/>
                </a:cubicBezTo>
                <a:lnTo>
                  <a:pt x="0" y="135684"/>
                </a:lnTo>
                <a:cubicBezTo>
                  <a:pt x="-5" y="123853"/>
                  <a:pt x="9581" y="114258"/>
                  <a:pt x="21412" y="114252"/>
                </a:cubicBezTo>
                <a:cubicBezTo>
                  <a:pt x="21415" y="114252"/>
                  <a:pt x="21419" y="114252"/>
                  <a:pt x="21422" y="114252"/>
                </a:cubicBezTo>
                <a:lnTo>
                  <a:pt x="95431" y="114252"/>
                </a:lnTo>
                <a:close/>
                <a:moveTo>
                  <a:pt x="76162" y="0"/>
                </a:moveTo>
                <a:cubicBezTo>
                  <a:pt x="102464" y="0"/>
                  <a:pt x="123787" y="21322"/>
                  <a:pt x="123787" y="47625"/>
                </a:cubicBezTo>
                <a:cubicBezTo>
                  <a:pt x="123787" y="73928"/>
                  <a:pt x="102464" y="95250"/>
                  <a:pt x="76162" y="95250"/>
                </a:cubicBezTo>
                <a:cubicBezTo>
                  <a:pt x="49859" y="95250"/>
                  <a:pt x="28537" y="73928"/>
                  <a:pt x="28537" y="47625"/>
                </a:cubicBezTo>
                <a:cubicBezTo>
                  <a:pt x="28537" y="21322"/>
                  <a:pt x="49859" y="0"/>
                  <a:pt x="76162" y="0"/>
                </a:cubicBezTo>
                <a:close/>
                <a:moveTo>
                  <a:pt x="76162" y="14288"/>
                </a:moveTo>
                <a:cubicBezTo>
                  <a:pt x="57750" y="14288"/>
                  <a:pt x="42824" y="29213"/>
                  <a:pt x="42824" y="47625"/>
                </a:cubicBezTo>
                <a:cubicBezTo>
                  <a:pt x="42824" y="66037"/>
                  <a:pt x="57750" y="80963"/>
                  <a:pt x="76162" y="80963"/>
                </a:cubicBezTo>
                <a:cubicBezTo>
                  <a:pt x="94574" y="80963"/>
                  <a:pt x="109499" y="66037"/>
                  <a:pt x="109499" y="47625"/>
                </a:cubicBezTo>
                <a:cubicBezTo>
                  <a:pt x="109499" y="29213"/>
                  <a:pt x="94574" y="14288"/>
                  <a:pt x="76162" y="14288"/>
                </a:cubicBezTo>
                <a:close/>
              </a:path>
            </a:pathLst>
          </a:custGeom>
          <a:solidFill>
            <a:srgbClr val="F5F5F4"/>
          </a:solidFill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5" name="Graphic 48">
            <a:extLst>
              <a:ext uri="{FF2B5EF4-FFF2-40B4-BE49-F238E27FC236}">
                <a16:creationId xmlns:a16="http://schemas.microsoft.com/office/drawing/2014/main" id="{BCB5214D-8FAA-1B92-4239-F20694F256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188828" y="4654392"/>
            <a:ext cx="344418" cy="344418"/>
          </a:xfrm>
          <a:custGeom>
            <a:avLst/>
            <a:gdLst>
              <a:gd name="connsiteX0" fmla="*/ 0 w 190500"/>
              <a:gd name="connsiteY0" fmla="*/ 26194 h 190500"/>
              <a:gd name="connsiteX1" fmla="*/ 26194 w 190500"/>
              <a:gd name="connsiteY1" fmla="*/ 0 h 190500"/>
              <a:gd name="connsiteX2" fmla="*/ 121101 w 190500"/>
              <a:gd name="connsiteY2" fmla="*/ 0 h 190500"/>
              <a:gd name="connsiteX3" fmla="*/ 142999 w 190500"/>
              <a:gd name="connsiteY3" fmla="*/ 9068 h 190500"/>
              <a:gd name="connsiteX4" fmla="*/ 162382 w 190500"/>
              <a:gd name="connsiteY4" fmla="*/ 28451 h 190500"/>
              <a:gd name="connsiteX5" fmla="*/ 171450 w 190500"/>
              <a:gd name="connsiteY5" fmla="*/ 50349 h 190500"/>
              <a:gd name="connsiteX6" fmla="*/ 171450 w 190500"/>
              <a:gd name="connsiteY6" fmla="*/ 85935 h 190500"/>
              <a:gd name="connsiteX7" fmla="*/ 157163 w 190500"/>
              <a:gd name="connsiteY7" fmla="*/ 79181 h 190500"/>
              <a:gd name="connsiteX8" fmla="*/ 157163 w 190500"/>
              <a:gd name="connsiteY8" fmla="*/ 50359 h 190500"/>
              <a:gd name="connsiteX9" fmla="*/ 152276 w 190500"/>
              <a:gd name="connsiteY9" fmla="*/ 38567 h 190500"/>
              <a:gd name="connsiteX10" fmla="*/ 132893 w 190500"/>
              <a:gd name="connsiteY10" fmla="*/ 19183 h 190500"/>
              <a:gd name="connsiteX11" fmla="*/ 123825 w 190500"/>
              <a:gd name="connsiteY11" fmla="*/ 14516 h 190500"/>
              <a:gd name="connsiteX12" fmla="*/ 123825 w 190500"/>
              <a:gd name="connsiteY12" fmla="*/ 40481 h 190500"/>
              <a:gd name="connsiteX13" fmla="*/ 102394 w 190500"/>
              <a:gd name="connsiteY13" fmla="*/ 61913 h 190500"/>
              <a:gd name="connsiteX14" fmla="*/ 59531 w 190500"/>
              <a:gd name="connsiteY14" fmla="*/ 61913 h 190500"/>
              <a:gd name="connsiteX15" fmla="*/ 38100 w 190500"/>
              <a:gd name="connsiteY15" fmla="*/ 40481 h 190500"/>
              <a:gd name="connsiteX16" fmla="*/ 38100 w 190500"/>
              <a:gd name="connsiteY16" fmla="*/ 14288 h 190500"/>
              <a:gd name="connsiteX17" fmla="*/ 26194 w 190500"/>
              <a:gd name="connsiteY17" fmla="*/ 14288 h 190500"/>
              <a:gd name="connsiteX18" fmla="*/ 14288 w 190500"/>
              <a:gd name="connsiteY18" fmla="*/ 26194 h 190500"/>
              <a:gd name="connsiteX19" fmla="*/ 14288 w 190500"/>
              <a:gd name="connsiteY19" fmla="*/ 145256 h 190500"/>
              <a:gd name="connsiteX20" fmla="*/ 26194 w 190500"/>
              <a:gd name="connsiteY20" fmla="*/ 157163 h 190500"/>
              <a:gd name="connsiteX21" fmla="*/ 28575 w 190500"/>
              <a:gd name="connsiteY21" fmla="*/ 157163 h 190500"/>
              <a:gd name="connsiteX22" fmla="*/ 28575 w 190500"/>
              <a:gd name="connsiteY22" fmla="*/ 107156 h 190500"/>
              <a:gd name="connsiteX23" fmla="*/ 50006 w 190500"/>
              <a:gd name="connsiteY23" fmla="*/ 85725 h 190500"/>
              <a:gd name="connsiteX24" fmla="*/ 105099 w 190500"/>
              <a:gd name="connsiteY24" fmla="*/ 85725 h 190500"/>
              <a:gd name="connsiteX25" fmla="*/ 89306 w 190500"/>
              <a:gd name="connsiteY25" fmla="*/ 100013 h 190500"/>
              <a:gd name="connsiteX26" fmla="*/ 50006 w 190500"/>
              <a:gd name="connsiteY26" fmla="*/ 100013 h 190500"/>
              <a:gd name="connsiteX27" fmla="*/ 42863 w 190500"/>
              <a:gd name="connsiteY27" fmla="*/ 107156 h 190500"/>
              <a:gd name="connsiteX28" fmla="*/ 42863 w 190500"/>
              <a:gd name="connsiteY28" fmla="*/ 157163 h 190500"/>
              <a:gd name="connsiteX29" fmla="*/ 79181 w 190500"/>
              <a:gd name="connsiteY29" fmla="*/ 157163 h 190500"/>
              <a:gd name="connsiteX30" fmla="*/ 85935 w 190500"/>
              <a:gd name="connsiteY30" fmla="*/ 171450 h 190500"/>
              <a:gd name="connsiteX31" fmla="*/ 26194 w 190500"/>
              <a:gd name="connsiteY31" fmla="*/ 171450 h 190500"/>
              <a:gd name="connsiteX32" fmla="*/ 0 w 190500"/>
              <a:gd name="connsiteY32" fmla="*/ 145256 h 190500"/>
              <a:gd name="connsiteX33" fmla="*/ 0 w 190500"/>
              <a:gd name="connsiteY33" fmla="*/ 26194 h 190500"/>
              <a:gd name="connsiteX34" fmla="*/ 52388 w 190500"/>
              <a:gd name="connsiteY34" fmla="*/ 14288 h 190500"/>
              <a:gd name="connsiteX35" fmla="*/ 52388 w 190500"/>
              <a:gd name="connsiteY35" fmla="*/ 40481 h 190500"/>
              <a:gd name="connsiteX36" fmla="*/ 59531 w 190500"/>
              <a:gd name="connsiteY36" fmla="*/ 47625 h 190500"/>
              <a:gd name="connsiteX37" fmla="*/ 102394 w 190500"/>
              <a:gd name="connsiteY37" fmla="*/ 47625 h 190500"/>
              <a:gd name="connsiteX38" fmla="*/ 109538 w 190500"/>
              <a:gd name="connsiteY38" fmla="*/ 40481 h 190500"/>
              <a:gd name="connsiteX39" fmla="*/ 109538 w 190500"/>
              <a:gd name="connsiteY39" fmla="*/ 14288 h 190500"/>
              <a:gd name="connsiteX40" fmla="*/ 52388 w 190500"/>
              <a:gd name="connsiteY40" fmla="*/ 14288 h 190500"/>
              <a:gd name="connsiteX41" fmla="*/ 190500 w 190500"/>
              <a:gd name="connsiteY41" fmla="*/ 138113 h 190500"/>
              <a:gd name="connsiteX42" fmla="*/ 138113 w 190500"/>
              <a:gd name="connsiteY42" fmla="*/ 190500 h 190500"/>
              <a:gd name="connsiteX43" fmla="*/ 85725 w 190500"/>
              <a:gd name="connsiteY43" fmla="*/ 138113 h 190500"/>
              <a:gd name="connsiteX44" fmla="*/ 138113 w 190500"/>
              <a:gd name="connsiteY44" fmla="*/ 85725 h 190500"/>
              <a:gd name="connsiteX45" fmla="*/ 190500 w 190500"/>
              <a:gd name="connsiteY45" fmla="*/ 138113 h 190500"/>
              <a:gd name="connsiteX46" fmla="*/ 109538 w 190500"/>
              <a:gd name="connsiteY46" fmla="*/ 133350 h 190500"/>
              <a:gd name="connsiteX47" fmla="*/ 104775 w 190500"/>
              <a:gd name="connsiteY47" fmla="*/ 138113 h 190500"/>
              <a:gd name="connsiteX48" fmla="*/ 109538 w 190500"/>
              <a:gd name="connsiteY48" fmla="*/ 142875 h 190500"/>
              <a:gd name="connsiteX49" fmla="*/ 155191 w 190500"/>
              <a:gd name="connsiteY49" fmla="*/ 142875 h 190500"/>
              <a:gd name="connsiteX50" fmla="*/ 139503 w 190500"/>
              <a:gd name="connsiteY50" fmla="*/ 158553 h 190500"/>
              <a:gd name="connsiteX51" fmla="*/ 139503 w 190500"/>
              <a:gd name="connsiteY51" fmla="*/ 165297 h 190500"/>
              <a:gd name="connsiteX52" fmla="*/ 146247 w 190500"/>
              <a:gd name="connsiteY52" fmla="*/ 165297 h 190500"/>
              <a:gd name="connsiteX53" fmla="*/ 170059 w 190500"/>
              <a:gd name="connsiteY53" fmla="*/ 141484 h 190500"/>
              <a:gd name="connsiteX54" fmla="*/ 170068 w 190500"/>
              <a:gd name="connsiteY54" fmla="*/ 134749 h 190500"/>
              <a:gd name="connsiteX55" fmla="*/ 170059 w 190500"/>
              <a:gd name="connsiteY55" fmla="*/ 134741 h 190500"/>
              <a:gd name="connsiteX56" fmla="*/ 146247 w 190500"/>
              <a:gd name="connsiteY56" fmla="*/ 110928 h 190500"/>
              <a:gd name="connsiteX57" fmla="*/ 139503 w 190500"/>
              <a:gd name="connsiteY57" fmla="*/ 110928 h 190500"/>
              <a:gd name="connsiteX58" fmla="*/ 139503 w 190500"/>
              <a:gd name="connsiteY58" fmla="*/ 117672 h 190500"/>
              <a:gd name="connsiteX59" fmla="*/ 155191 w 190500"/>
              <a:gd name="connsiteY59" fmla="*/ 133350 h 190500"/>
              <a:gd name="connsiteX60" fmla="*/ 109538 w 190500"/>
              <a:gd name="connsiteY60" fmla="*/ 1333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90500" h="190500">
                <a:moveTo>
                  <a:pt x="0" y="26194"/>
                </a:moveTo>
                <a:cubicBezTo>
                  <a:pt x="0" y="11727"/>
                  <a:pt x="11727" y="0"/>
                  <a:pt x="26194" y="0"/>
                </a:cubicBezTo>
                <a:lnTo>
                  <a:pt x="121101" y="0"/>
                </a:lnTo>
                <a:cubicBezTo>
                  <a:pt x="129314" y="-2"/>
                  <a:pt x="137191" y="3260"/>
                  <a:pt x="142999" y="9068"/>
                </a:cubicBezTo>
                <a:lnTo>
                  <a:pt x="162382" y="28451"/>
                </a:lnTo>
                <a:cubicBezTo>
                  <a:pt x="168192" y="34261"/>
                  <a:pt x="171450" y="42139"/>
                  <a:pt x="171450" y="50349"/>
                </a:cubicBezTo>
                <a:lnTo>
                  <a:pt x="171450" y="85935"/>
                </a:lnTo>
                <a:cubicBezTo>
                  <a:pt x="166997" y="83080"/>
                  <a:pt x="162196" y="80810"/>
                  <a:pt x="157163" y="79181"/>
                </a:cubicBezTo>
                <a:lnTo>
                  <a:pt x="157163" y="50359"/>
                </a:lnTo>
                <a:cubicBezTo>
                  <a:pt x="157163" y="45930"/>
                  <a:pt x="155410" y="41691"/>
                  <a:pt x="152276" y="38567"/>
                </a:cubicBezTo>
                <a:lnTo>
                  <a:pt x="132893" y="19183"/>
                </a:lnTo>
                <a:cubicBezTo>
                  <a:pt x="130433" y="16718"/>
                  <a:pt x="127261" y="15086"/>
                  <a:pt x="123825" y="14516"/>
                </a:cubicBezTo>
                <a:lnTo>
                  <a:pt x="123825" y="40481"/>
                </a:lnTo>
                <a:cubicBezTo>
                  <a:pt x="123825" y="52317"/>
                  <a:pt x="114230" y="61913"/>
                  <a:pt x="102394" y="61913"/>
                </a:cubicBezTo>
                <a:lnTo>
                  <a:pt x="59531" y="61913"/>
                </a:lnTo>
                <a:cubicBezTo>
                  <a:pt x="47695" y="61913"/>
                  <a:pt x="38100" y="52317"/>
                  <a:pt x="38100" y="40481"/>
                </a:cubicBezTo>
                <a:lnTo>
                  <a:pt x="38100" y="14288"/>
                </a:lnTo>
                <a:lnTo>
                  <a:pt x="26194" y="14288"/>
                </a:lnTo>
                <a:cubicBezTo>
                  <a:pt x="19622" y="14288"/>
                  <a:pt x="14288" y="19622"/>
                  <a:pt x="14288" y="26194"/>
                </a:cubicBezTo>
                <a:lnTo>
                  <a:pt x="14288" y="145256"/>
                </a:lnTo>
                <a:cubicBezTo>
                  <a:pt x="14288" y="151829"/>
                  <a:pt x="19622" y="157163"/>
                  <a:pt x="26194" y="157163"/>
                </a:cubicBezTo>
                <a:lnTo>
                  <a:pt x="28575" y="157163"/>
                </a:lnTo>
                <a:lnTo>
                  <a:pt x="28575" y="107156"/>
                </a:lnTo>
                <a:cubicBezTo>
                  <a:pt x="28575" y="95320"/>
                  <a:pt x="38170" y="85725"/>
                  <a:pt x="50006" y="85725"/>
                </a:cubicBezTo>
                <a:lnTo>
                  <a:pt x="105099" y="85725"/>
                </a:lnTo>
                <a:cubicBezTo>
                  <a:pt x="99053" y="89545"/>
                  <a:pt x="93711" y="94378"/>
                  <a:pt x="89306" y="100013"/>
                </a:cubicBezTo>
                <a:lnTo>
                  <a:pt x="50006" y="100013"/>
                </a:lnTo>
                <a:cubicBezTo>
                  <a:pt x="46061" y="100013"/>
                  <a:pt x="42863" y="103211"/>
                  <a:pt x="42863" y="107156"/>
                </a:cubicBezTo>
                <a:lnTo>
                  <a:pt x="42863" y="157163"/>
                </a:lnTo>
                <a:lnTo>
                  <a:pt x="79181" y="157163"/>
                </a:lnTo>
                <a:cubicBezTo>
                  <a:pt x="80829" y="162249"/>
                  <a:pt x="83106" y="167040"/>
                  <a:pt x="85935" y="171450"/>
                </a:cubicBezTo>
                <a:lnTo>
                  <a:pt x="26194" y="171450"/>
                </a:lnTo>
                <a:cubicBezTo>
                  <a:pt x="11727" y="171450"/>
                  <a:pt x="0" y="159723"/>
                  <a:pt x="0" y="145256"/>
                </a:cubicBezTo>
                <a:lnTo>
                  <a:pt x="0" y="26194"/>
                </a:lnTo>
                <a:close/>
                <a:moveTo>
                  <a:pt x="52388" y="14288"/>
                </a:moveTo>
                <a:lnTo>
                  <a:pt x="52388" y="40481"/>
                </a:lnTo>
                <a:cubicBezTo>
                  <a:pt x="52388" y="44425"/>
                  <a:pt x="55588" y="47625"/>
                  <a:pt x="59531" y="47625"/>
                </a:cubicBezTo>
                <a:lnTo>
                  <a:pt x="102394" y="47625"/>
                </a:lnTo>
                <a:cubicBezTo>
                  <a:pt x="106339" y="47625"/>
                  <a:pt x="109538" y="44427"/>
                  <a:pt x="109538" y="40481"/>
                </a:cubicBezTo>
                <a:lnTo>
                  <a:pt x="109538" y="14288"/>
                </a:lnTo>
                <a:lnTo>
                  <a:pt x="52388" y="14288"/>
                </a:lnTo>
                <a:close/>
                <a:moveTo>
                  <a:pt x="190500" y="138113"/>
                </a:moveTo>
                <a:cubicBezTo>
                  <a:pt x="190500" y="167046"/>
                  <a:pt x="167046" y="190500"/>
                  <a:pt x="138113" y="190500"/>
                </a:cubicBezTo>
                <a:cubicBezTo>
                  <a:pt x="109179" y="190500"/>
                  <a:pt x="85725" y="167046"/>
                  <a:pt x="85725" y="138113"/>
                </a:cubicBezTo>
                <a:cubicBezTo>
                  <a:pt x="85725" y="109179"/>
                  <a:pt x="109179" y="85725"/>
                  <a:pt x="138113" y="85725"/>
                </a:cubicBezTo>
                <a:cubicBezTo>
                  <a:pt x="167046" y="85725"/>
                  <a:pt x="190500" y="109179"/>
                  <a:pt x="190500" y="138113"/>
                </a:cubicBezTo>
                <a:close/>
                <a:moveTo>
                  <a:pt x="109538" y="133350"/>
                </a:moveTo>
                <a:cubicBezTo>
                  <a:pt x="106908" y="133350"/>
                  <a:pt x="104775" y="135483"/>
                  <a:pt x="104775" y="138113"/>
                </a:cubicBezTo>
                <a:cubicBezTo>
                  <a:pt x="104775" y="140742"/>
                  <a:pt x="106908" y="142875"/>
                  <a:pt x="109538" y="142875"/>
                </a:cubicBezTo>
                <a:lnTo>
                  <a:pt x="155191" y="142875"/>
                </a:lnTo>
                <a:lnTo>
                  <a:pt x="139503" y="158553"/>
                </a:lnTo>
                <a:cubicBezTo>
                  <a:pt x="137641" y="160415"/>
                  <a:pt x="137641" y="163435"/>
                  <a:pt x="139503" y="165297"/>
                </a:cubicBezTo>
                <a:cubicBezTo>
                  <a:pt x="141365" y="167159"/>
                  <a:pt x="144385" y="167159"/>
                  <a:pt x="146247" y="165297"/>
                </a:cubicBezTo>
                <a:lnTo>
                  <a:pt x="170059" y="141484"/>
                </a:lnTo>
                <a:cubicBezTo>
                  <a:pt x="171921" y="139627"/>
                  <a:pt x="171925" y="136611"/>
                  <a:pt x="170068" y="134749"/>
                </a:cubicBezTo>
                <a:cubicBezTo>
                  <a:pt x="170065" y="134746"/>
                  <a:pt x="170062" y="134744"/>
                  <a:pt x="170059" y="134741"/>
                </a:cubicBezTo>
                <a:lnTo>
                  <a:pt x="146247" y="110928"/>
                </a:lnTo>
                <a:cubicBezTo>
                  <a:pt x="144385" y="109066"/>
                  <a:pt x="141365" y="109066"/>
                  <a:pt x="139503" y="110928"/>
                </a:cubicBezTo>
                <a:cubicBezTo>
                  <a:pt x="137641" y="112790"/>
                  <a:pt x="137641" y="115810"/>
                  <a:pt x="139503" y="117672"/>
                </a:cubicBezTo>
                <a:lnTo>
                  <a:pt x="155191" y="133350"/>
                </a:lnTo>
                <a:lnTo>
                  <a:pt x="109538" y="133350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563B55-FB80-E392-531A-0A8421EA4A5A}"/>
              </a:ext>
            </a:extLst>
          </p:cNvPr>
          <p:cNvSpPr txBox="1"/>
          <p:nvPr/>
        </p:nvSpPr>
        <p:spPr>
          <a:xfrm>
            <a:off x="1219306" y="5289148"/>
            <a:ext cx="226045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Accidentally saving a file to a location with broad access permissions</a:t>
            </a:r>
          </a:p>
        </p:txBody>
      </p:sp>
      <p:sp>
        <p:nvSpPr>
          <p:cNvPr id="27" name="Graphic 84">
            <a:extLst>
              <a:ext uri="{FF2B5EF4-FFF2-40B4-BE49-F238E27FC236}">
                <a16:creationId xmlns:a16="http://schemas.microsoft.com/office/drawing/2014/main" id="{FE79E4CF-C125-803A-B30B-86431A332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32280" y="4632132"/>
            <a:ext cx="388940" cy="388938"/>
          </a:xfrm>
          <a:custGeom>
            <a:avLst/>
            <a:gdLst>
              <a:gd name="connsiteX0" fmla="*/ 215249 w 291647"/>
              <a:gd name="connsiteY0" fmla="*/ 138851 h 291647"/>
              <a:gd name="connsiteX1" fmla="*/ 291648 w 291647"/>
              <a:gd name="connsiteY1" fmla="*/ 215249 h 291647"/>
              <a:gd name="connsiteX2" fmla="*/ 215249 w 291647"/>
              <a:gd name="connsiteY2" fmla="*/ 291648 h 291647"/>
              <a:gd name="connsiteX3" fmla="*/ 138851 w 291647"/>
              <a:gd name="connsiteY3" fmla="*/ 215249 h 291647"/>
              <a:gd name="connsiteX4" fmla="*/ 215249 w 291647"/>
              <a:gd name="connsiteY4" fmla="*/ 138851 h 291647"/>
              <a:gd name="connsiteX5" fmla="*/ 139156 w 291647"/>
              <a:gd name="connsiteY5" fmla="*/ 166632 h 291647"/>
              <a:gd name="connsiteX6" fmla="*/ 129322 w 291647"/>
              <a:gd name="connsiteY6" fmla="*/ 187468 h 291647"/>
              <a:gd name="connsiteX7" fmla="*/ 31254 w 291647"/>
              <a:gd name="connsiteY7" fmla="*/ 187468 h 291647"/>
              <a:gd name="connsiteX8" fmla="*/ 20836 w 291647"/>
              <a:gd name="connsiteY8" fmla="*/ 197886 h 291647"/>
              <a:gd name="connsiteX9" fmla="*/ 20836 w 291647"/>
              <a:gd name="connsiteY9" fmla="*/ 210485 h 291647"/>
              <a:gd name="connsiteX10" fmla="*/ 31712 w 291647"/>
              <a:gd name="connsiteY10" fmla="*/ 234182 h 291647"/>
              <a:gd name="connsiteX11" fmla="*/ 111069 w 291647"/>
              <a:gd name="connsiteY11" fmla="*/ 256935 h 291647"/>
              <a:gd name="connsiteX12" fmla="*/ 134517 w 291647"/>
              <a:gd name="connsiteY12" fmla="*/ 255671 h 291647"/>
              <a:gd name="connsiteX13" fmla="*/ 147435 w 291647"/>
              <a:gd name="connsiteY13" fmla="*/ 274840 h 291647"/>
              <a:gd name="connsiteX14" fmla="*/ 111069 w 291647"/>
              <a:gd name="connsiteY14" fmla="*/ 277757 h 291647"/>
              <a:gd name="connsiteX15" fmla="*/ 18127 w 291647"/>
              <a:gd name="connsiteY15" fmla="*/ 249976 h 291647"/>
              <a:gd name="connsiteX16" fmla="*/ 0 w 291647"/>
              <a:gd name="connsiteY16" fmla="*/ 210485 h 291647"/>
              <a:gd name="connsiteX17" fmla="*/ 0 w 291647"/>
              <a:gd name="connsiteY17" fmla="*/ 197886 h 291647"/>
              <a:gd name="connsiteX18" fmla="*/ 31254 w 291647"/>
              <a:gd name="connsiteY18" fmla="*/ 166632 h 291647"/>
              <a:gd name="connsiteX19" fmla="*/ 139156 w 291647"/>
              <a:gd name="connsiteY19" fmla="*/ 166632 h 291647"/>
              <a:gd name="connsiteX20" fmla="*/ 181814 w 291647"/>
              <a:gd name="connsiteY20" fmla="*/ 180050 h 291647"/>
              <a:gd name="connsiteX21" fmla="*/ 180842 w 291647"/>
              <a:gd name="connsiteY21" fmla="*/ 180856 h 291647"/>
              <a:gd name="connsiteX22" fmla="*/ 180050 w 291647"/>
              <a:gd name="connsiteY22" fmla="*/ 181828 h 291647"/>
              <a:gd name="connsiteX23" fmla="*/ 180050 w 291647"/>
              <a:gd name="connsiteY23" fmla="*/ 189718 h 291647"/>
              <a:gd name="connsiteX24" fmla="*/ 180856 w 291647"/>
              <a:gd name="connsiteY24" fmla="*/ 190677 h 291647"/>
              <a:gd name="connsiteX25" fmla="*/ 205442 w 291647"/>
              <a:gd name="connsiteY25" fmla="*/ 215263 h 291647"/>
              <a:gd name="connsiteX26" fmla="*/ 180884 w 291647"/>
              <a:gd name="connsiteY26" fmla="*/ 239794 h 291647"/>
              <a:gd name="connsiteX27" fmla="*/ 180092 w 291647"/>
              <a:gd name="connsiteY27" fmla="*/ 240766 h 291647"/>
              <a:gd name="connsiteX28" fmla="*/ 180092 w 291647"/>
              <a:gd name="connsiteY28" fmla="*/ 248656 h 291647"/>
              <a:gd name="connsiteX29" fmla="*/ 180898 w 291647"/>
              <a:gd name="connsiteY29" fmla="*/ 249628 h 291647"/>
              <a:gd name="connsiteX30" fmla="*/ 181856 w 291647"/>
              <a:gd name="connsiteY30" fmla="*/ 250420 h 291647"/>
              <a:gd name="connsiteX31" fmla="*/ 189746 w 291647"/>
              <a:gd name="connsiteY31" fmla="*/ 250420 h 291647"/>
              <a:gd name="connsiteX32" fmla="*/ 190718 w 291647"/>
              <a:gd name="connsiteY32" fmla="*/ 249615 h 291647"/>
              <a:gd name="connsiteX33" fmla="*/ 215249 w 291647"/>
              <a:gd name="connsiteY33" fmla="*/ 225070 h 291647"/>
              <a:gd name="connsiteX34" fmla="*/ 239836 w 291647"/>
              <a:gd name="connsiteY34" fmla="*/ 249656 h 291647"/>
              <a:gd name="connsiteX35" fmla="*/ 240794 w 291647"/>
              <a:gd name="connsiteY35" fmla="*/ 250462 h 291647"/>
              <a:gd name="connsiteX36" fmla="*/ 248684 w 291647"/>
              <a:gd name="connsiteY36" fmla="*/ 250462 h 291647"/>
              <a:gd name="connsiteX37" fmla="*/ 249656 w 291647"/>
              <a:gd name="connsiteY37" fmla="*/ 249656 h 291647"/>
              <a:gd name="connsiteX38" fmla="*/ 250462 w 291647"/>
              <a:gd name="connsiteY38" fmla="*/ 248684 h 291647"/>
              <a:gd name="connsiteX39" fmla="*/ 250462 w 291647"/>
              <a:gd name="connsiteY39" fmla="*/ 240794 h 291647"/>
              <a:gd name="connsiteX40" fmla="*/ 249656 w 291647"/>
              <a:gd name="connsiteY40" fmla="*/ 239822 h 291647"/>
              <a:gd name="connsiteX41" fmla="*/ 225070 w 291647"/>
              <a:gd name="connsiteY41" fmla="*/ 215263 h 291647"/>
              <a:gd name="connsiteX42" fmla="*/ 249684 w 291647"/>
              <a:gd name="connsiteY42" fmla="*/ 190677 h 291647"/>
              <a:gd name="connsiteX43" fmla="*/ 250490 w 291647"/>
              <a:gd name="connsiteY43" fmla="*/ 189704 h 291647"/>
              <a:gd name="connsiteX44" fmla="*/ 250490 w 291647"/>
              <a:gd name="connsiteY44" fmla="*/ 181814 h 291647"/>
              <a:gd name="connsiteX45" fmla="*/ 249684 w 291647"/>
              <a:gd name="connsiteY45" fmla="*/ 180856 h 291647"/>
              <a:gd name="connsiteX46" fmla="*/ 248726 w 291647"/>
              <a:gd name="connsiteY46" fmla="*/ 180050 h 291647"/>
              <a:gd name="connsiteX47" fmla="*/ 240822 w 291647"/>
              <a:gd name="connsiteY47" fmla="*/ 180050 h 291647"/>
              <a:gd name="connsiteX48" fmla="*/ 239863 w 291647"/>
              <a:gd name="connsiteY48" fmla="*/ 180856 h 291647"/>
              <a:gd name="connsiteX49" fmla="*/ 215263 w 291647"/>
              <a:gd name="connsiteY49" fmla="*/ 205442 h 291647"/>
              <a:gd name="connsiteX50" fmla="*/ 190677 w 291647"/>
              <a:gd name="connsiteY50" fmla="*/ 180856 h 291647"/>
              <a:gd name="connsiteX51" fmla="*/ 189704 w 291647"/>
              <a:gd name="connsiteY51" fmla="*/ 180050 h 291647"/>
              <a:gd name="connsiteX52" fmla="*/ 182870 w 291647"/>
              <a:gd name="connsiteY52" fmla="*/ 179453 h 291647"/>
              <a:gd name="connsiteX53" fmla="*/ 181814 w 291647"/>
              <a:gd name="connsiteY53" fmla="*/ 180050 h 291647"/>
              <a:gd name="connsiteX54" fmla="*/ 111069 w 291647"/>
              <a:gd name="connsiteY54" fmla="*/ 0 h 291647"/>
              <a:gd name="connsiteX55" fmla="*/ 180523 w 291647"/>
              <a:gd name="connsiteY55" fmla="*/ 69453 h 291647"/>
              <a:gd name="connsiteX56" fmla="*/ 111069 w 291647"/>
              <a:gd name="connsiteY56" fmla="*/ 138906 h 291647"/>
              <a:gd name="connsiteX57" fmla="*/ 41616 w 291647"/>
              <a:gd name="connsiteY57" fmla="*/ 69453 h 291647"/>
              <a:gd name="connsiteX58" fmla="*/ 111069 w 291647"/>
              <a:gd name="connsiteY58" fmla="*/ 0 h 291647"/>
              <a:gd name="connsiteX59" fmla="*/ 111069 w 291647"/>
              <a:gd name="connsiteY59" fmla="*/ 20836 h 291647"/>
              <a:gd name="connsiteX60" fmla="*/ 62452 w 291647"/>
              <a:gd name="connsiteY60" fmla="*/ 69453 h 291647"/>
              <a:gd name="connsiteX61" fmla="*/ 111069 w 291647"/>
              <a:gd name="connsiteY61" fmla="*/ 118070 h 291647"/>
              <a:gd name="connsiteX62" fmla="*/ 159687 w 291647"/>
              <a:gd name="connsiteY62" fmla="*/ 69453 h 291647"/>
              <a:gd name="connsiteX63" fmla="*/ 111069 w 291647"/>
              <a:gd name="connsiteY63" fmla="*/ 20836 h 29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91647" h="291647">
                <a:moveTo>
                  <a:pt x="215249" y="138851"/>
                </a:moveTo>
                <a:cubicBezTo>
                  <a:pt x="257443" y="138851"/>
                  <a:pt x="291648" y="173055"/>
                  <a:pt x="291648" y="215249"/>
                </a:cubicBezTo>
                <a:cubicBezTo>
                  <a:pt x="291648" y="257443"/>
                  <a:pt x="257443" y="291648"/>
                  <a:pt x="215249" y="291648"/>
                </a:cubicBezTo>
                <a:cubicBezTo>
                  <a:pt x="173055" y="291648"/>
                  <a:pt x="138851" y="257443"/>
                  <a:pt x="138851" y="215249"/>
                </a:cubicBezTo>
                <a:cubicBezTo>
                  <a:pt x="138851" y="173055"/>
                  <a:pt x="173055" y="138851"/>
                  <a:pt x="215249" y="138851"/>
                </a:cubicBezTo>
                <a:close/>
                <a:moveTo>
                  <a:pt x="139156" y="166632"/>
                </a:moveTo>
                <a:cubicBezTo>
                  <a:pt x="134999" y="173127"/>
                  <a:pt x="131693" y="180129"/>
                  <a:pt x="129322" y="187468"/>
                </a:cubicBezTo>
                <a:lnTo>
                  <a:pt x="31254" y="187468"/>
                </a:lnTo>
                <a:cubicBezTo>
                  <a:pt x="25500" y="187468"/>
                  <a:pt x="20836" y="192132"/>
                  <a:pt x="20836" y="197886"/>
                </a:cubicBezTo>
                <a:lnTo>
                  <a:pt x="20836" y="210485"/>
                </a:lnTo>
                <a:cubicBezTo>
                  <a:pt x="20836" y="219597"/>
                  <a:pt x="24809" y="228251"/>
                  <a:pt x="31712" y="234182"/>
                </a:cubicBezTo>
                <a:cubicBezTo>
                  <a:pt x="49187" y="249212"/>
                  <a:pt x="75509" y="256935"/>
                  <a:pt x="111069" y="256935"/>
                </a:cubicBezTo>
                <a:cubicBezTo>
                  <a:pt x="119390" y="256935"/>
                  <a:pt x="127210" y="256518"/>
                  <a:pt x="134517" y="255671"/>
                </a:cubicBezTo>
                <a:cubicBezTo>
                  <a:pt x="137989" y="262616"/>
                  <a:pt x="142337" y="269061"/>
                  <a:pt x="147435" y="274840"/>
                </a:cubicBezTo>
                <a:cubicBezTo>
                  <a:pt x="136281" y="276798"/>
                  <a:pt x="124154" y="277757"/>
                  <a:pt x="111069" y="277757"/>
                </a:cubicBezTo>
                <a:cubicBezTo>
                  <a:pt x="70926" y="277757"/>
                  <a:pt x="39838" y="268645"/>
                  <a:pt x="18127" y="249976"/>
                </a:cubicBezTo>
                <a:cubicBezTo>
                  <a:pt x="6621" y="240081"/>
                  <a:pt x="1" y="225660"/>
                  <a:pt x="0" y="210485"/>
                </a:cubicBezTo>
                <a:lnTo>
                  <a:pt x="0" y="197886"/>
                </a:lnTo>
                <a:cubicBezTo>
                  <a:pt x="0" y="180625"/>
                  <a:pt x="13993" y="166632"/>
                  <a:pt x="31254" y="166632"/>
                </a:cubicBezTo>
                <a:lnTo>
                  <a:pt x="139156" y="166632"/>
                </a:lnTo>
                <a:close/>
                <a:moveTo>
                  <a:pt x="181814" y="180050"/>
                </a:moveTo>
                <a:lnTo>
                  <a:pt x="180842" y="180856"/>
                </a:lnTo>
                <a:lnTo>
                  <a:pt x="180050" y="181828"/>
                </a:lnTo>
                <a:cubicBezTo>
                  <a:pt x="178411" y="184204"/>
                  <a:pt x="178411" y="187343"/>
                  <a:pt x="180050" y="189718"/>
                </a:cubicBezTo>
                <a:lnTo>
                  <a:pt x="180856" y="190677"/>
                </a:lnTo>
                <a:lnTo>
                  <a:pt x="205442" y="215263"/>
                </a:lnTo>
                <a:lnTo>
                  <a:pt x="180884" y="239794"/>
                </a:lnTo>
                <a:lnTo>
                  <a:pt x="180092" y="240766"/>
                </a:lnTo>
                <a:cubicBezTo>
                  <a:pt x="178453" y="243142"/>
                  <a:pt x="178453" y="246281"/>
                  <a:pt x="180092" y="248656"/>
                </a:cubicBezTo>
                <a:lnTo>
                  <a:pt x="180898" y="249628"/>
                </a:lnTo>
                <a:lnTo>
                  <a:pt x="181856" y="250420"/>
                </a:lnTo>
                <a:cubicBezTo>
                  <a:pt x="184231" y="252059"/>
                  <a:pt x="187371" y="252059"/>
                  <a:pt x="189746" y="250420"/>
                </a:cubicBezTo>
                <a:lnTo>
                  <a:pt x="190718" y="249615"/>
                </a:lnTo>
                <a:lnTo>
                  <a:pt x="215249" y="225070"/>
                </a:lnTo>
                <a:lnTo>
                  <a:pt x="239836" y="249656"/>
                </a:lnTo>
                <a:lnTo>
                  <a:pt x="240794" y="250462"/>
                </a:lnTo>
                <a:cubicBezTo>
                  <a:pt x="243169" y="252101"/>
                  <a:pt x="246309" y="252101"/>
                  <a:pt x="248684" y="250462"/>
                </a:cubicBezTo>
                <a:lnTo>
                  <a:pt x="249656" y="249656"/>
                </a:lnTo>
                <a:lnTo>
                  <a:pt x="250462" y="248684"/>
                </a:lnTo>
                <a:cubicBezTo>
                  <a:pt x="252101" y="246309"/>
                  <a:pt x="252101" y="243169"/>
                  <a:pt x="250462" y="240794"/>
                </a:cubicBezTo>
                <a:lnTo>
                  <a:pt x="249656" y="239822"/>
                </a:lnTo>
                <a:lnTo>
                  <a:pt x="225070" y="215263"/>
                </a:lnTo>
                <a:lnTo>
                  <a:pt x="249684" y="190677"/>
                </a:lnTo>
                <a:lnTo>
                  <a:pt x="250490" y="189704"/>
                </a:lnTo>
                <a:cubicBezTo>
                  <a:pt x="252129" y="187329"/>
                  <a:pt x="252129" y="184190"/>
                  <a:pt x="250490" y="181814"/>
                </a:cubicBezTo>
                <a:lnTo>
                  <a:pt x="249684" y="180856"/>
                </a:lnTo>
                <a:lnTo>
                  <a:pt x="248726" y="180050"/>
                </a:lnTo>
                <a:cubicBezTo>
                  <a:pt x="246347" y="178406"/>
                  <a:pt x="243200" y="178406"/>
                  <a:pt x="240822" y="180050"/>
                </a:cubicBezTo>
                <a:lnTo>
                  <a:pt x="239863" y="180856"/>
                </a:lnTo>
                <a:lnTo>
                  <a:pt x="215263" y="205442"/>
                </a:lnTo>
                <a:lnTo>
                  <a:pt x="190677" y="180856"/>
                </a:lnTo>
                <a:lnTo>
                  <a:pt x="189704" y="180050"/>
                </a:lnTo>
                <a:cubicBezTo>
                  <a:pt x="187690" y="178661"/>
                  <a:pt x="185094" y="178435"/>
                  <a:pt x="182870" y="179453"/>
                </a:cubicBezTo>
                <a:lnTo>
                  <a:pt x="181814" y="180050"/>
                </a:lnTo>
                <a:close/>
                <a:moveTo>
                  <a:pt x="111069" y="0"/>
                </a:moveTo>
                <a:cubicBezTo>
                  <a:pt x="149427" y="0"/>
                  <a:pt x="180523" y="31095"/>
                  <a:pt x="180523" y="69453"/>
                </a:cubicBezTo>
                <a:cubicBezTo>
                  <a:pt x="180523" y="107811"/>
                  <a:pt x="149427" y="138906"/>
                  <a:pt x="111069" y="138906"/>
                </a:cubicBezTo>
                <a:cubicBezTo>
                  <a:pt x="72712" y="138906"/>
                  <a:pt x="41616" y="107811"/>
                  <a:pt x="41616" y="69453"/>
                </a:cubicBezTo>
                <a:cubicBezTo>
                  <a:pt x="41616" y="31095"/>
                  <a:pt x="72712" y="0"/>
                  <a:pt x="111069" y="0"/>
                </a:cubicBezTo>
                <a:close/>
                <a:moveTo>
                  <a:pt x="111069" y="20836"/>
                </a:moveTo>
                <a:cubicBezTo>
                  <a:pt x="84219" y="20836"/>
                  <a:pt x="62452" y="42603"/>
                  <a:pt x="62452" y="69453"/>
                </a:cubicBezTo>
                <a:cubicBezTo>
                  <a:pt x="62452" y="96304"/>
                  <a:pt x="84219" y="118070"/>
                  <a:pt x="111069" y="118070"/>
                </a:cubicBezTo>
                <a:cubicBezTo>
                  <a:pt x="137920" y="118070"/>
                  <a:pt x="159687" y="96304"/>
                  <a:pt x="159687" y="69453"/>
                </a:cubicBezTo>
                <a:cubicBezTo>
                  <a:pt x="159687" y="42603"/>
                  <a:pt x="137920" y="20836"/>
                  <a:pt x="111069" y="20836"/>
                </a:cubicBezTo>
                <a:close/>
              </a:path>
            </a:pathLst>
          </a:custGeom>
          <a:solidFill>
            <a:srgbClr val="F5F5F4"/>
          </a:solidFill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2BB697-C321-AEDA-771B-EFF8528D35E5}"/>
              </a:ext>
            </a:extLst>
          </p:cNvPr>
          <p:cNvSpPr txBox="1"/>
          <p:nvPr/>
        </p:nvSpPr>
        <p:spPr>
          <a:xfrm>
            <a:off x="4465471" y="5289148"/>
            <a:ext cx="32635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A user sharing content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with someone who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should not have access</a:t>
            </a:r>
          </a:p>
        </p:txBody>
      </p:sp>
      <p:sp>
        <p:nvSpPr>
          <p:cNvPr id="29" name="Graphic 43">
            <a:extLst>
              <a:ext uri="{FF2B5EF4-FFF2-40B4-BE49-F238E27FC236}">
                <a16:creationId xmlns:a16="http://schemas.microsoft.com/office/drawing/2014/main" id="{0E679614-6E9F-D76E-9E9E-FE73C05CD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78158" y="4673521"/>
            <a:ext cx="379414" cy="325210"/>
          </a:xfrm>
          <a:custGeom>
            <a:avLst/>
            <a:gdLst>
              <a:gd name="connsiteX0" fmla="*/ 147638 w 200025"/>
              <a:gd name="connsiteY0" fmla="*/ 66675 h 171450"/>
              <a:gd name="connsiteX1" fmla="*/ 200025 w 200025"/>
              <a:gd name="connsiteY1" fmla="*/ 119063 h 171450"/>
              <a:gd name="connsiteX2" fmla="*/ 147638 w 200025"/>
              <a:gd name="connsiteY2" fmla="*/ 171450 h 171450"/>
              <a:gd name="connsiteX3" fmla="*/ 95250 w 200025"/>
              <a:gd name="connsiteY3" fmla="*/ 119063 h 171450"/>
              <a:gd name="connsiteX4" fmla="*/ 147638 w 200025"/>
              <a:gd name="connsiteY4" fmla="*/ 66675 h 171450"/>
              <a:gd name="connsiteX5" fmla="*/ 179165 w 200025"/>
              <a:gd name="connsiteY5" fmla="*/ 97650 h 171450"/>
              <a:gd name="connsiteX6" fmla="*/ 126225 w 200025"/>
              <a:gd name="connsiteY6" fmla="*/ 150581 h 171450"/>
              <a:gd name="connsiteX7" fmla="*/ 179156 w 200025"/>
              <a:gd name="connsiteY7" fmla="*/ 140501 h 171450"/>
              <a:gd name="connsiteX8" fmla="*/ 179156 w 200025"/>
              <a:gd name="connsiteY8" fmla="*/ 97650 h 171450"/>
              <a:gd name="connsiteX9" fmla="*/ 59112 w 200025"/>
              <a:gd name="connsiteY9" fmla="*/ 0 h 171450"/>
              <a:gd name="connsiteX10" fmla="*/ 71342 w 200025"/>
              <a:gd name="connsiteY10" fmla="*/ 3829 h 171450"/>
              <a:gd name="connsiteX11" fmla="*/ 72828 w 200025"/>
              <a:gd name="connsiteY11" fmla="*/ 4972 h 171450"/>
              <a:gd name="connsiteX12" fmla="*/ 95460 w 200025"/>
              <a:gd name="connsiteY12" fmla="*/ 23813 h 171450"/>
              <a:gd name="connsiteX13" fmla="*/ 169069 w 200025"/>
              <a:gd name="connsiteY13" fmla="*/ 23813 h 171450"/>
              <a:gd name="connsiteX14" fmla="*/ 190300 w 200025"/>
              <a:gd name="connsiteY14" fmla="*/ 42272 h 171450"/>
              <a:gd name="connsiteX15" fmla="*/ 190452 w 200025"/>
              <a:gd name="connsiteY15" fmla="*/ 43777 h 171450"/>
              <a:gd name="connsiteX16" fmla="*/ 190500 w 200025"/>
              <a:gd name="connsiteY16" fmla="*/ 45244 h 171450"/>
              <a:gd name="connsiteX17" fmla="*/ 190500 w 200025"/>
              <a:gd name="connsiteY17" fmla="*/ 74390 h 171450"/>
              <a:gd name="connsiteX18" fmla="*/ 176222 w 200025"/>
              <a:gd name="connsiteY18" fmla="*/ 64132 h 171450"/>
              <a:gd name="connsiteX19" fmla="*/ 176213 w 200025"/>
              <a:gd name="connsiteY19" fmla="*/ 45244 h 171450"/>
              <a:gd name="connsiteX20" fmla="*/ 170040 w 200025"/>
              <a:gd name="connsiteY20" fmla="*/ 38167 h 171450"/>
              <a:gd name="connsiteX21" fmla="*/ 169069 w 200025"/>
              <a:gd name="connsiteY21" fmla="*/ 38100 h 171450"/>
              <a:gd name="connsiteX22" fmla="*/ 95450 w 200025"/>
              <a:gd name="connsiteY22" fmla="*/ 38100 h 171450"/>
              <a:gd name="connsiteX23" fmla="*/ 72838 w 200025"/>
              <a:gd name="connsiteY23" fmla="*/ 56950 h 171450"/>
              <a:gd name="connsiteX24" fmla="*/ 60989 w 200025"/>
              <a:gd name="connsiteY24" fmla="*/ 61827 h 171450"/>
              <a:gd name="connsiteX25" fmla="*/ 59122 w 200025"/>
              <a:gd name="connsiteY25" fmla="*/ 61913 h 171450"/>
              <a:gd name="connsiteX26" fmla="*/ 14288 w 200025"/>
              <a:gd name="connsiteY26" fmla="*/ 61903 h 171450"/>
              <a:gd name="connsiteX27" fmla="*/ 14288 w 200025"/>
              <a:gd name="connsiteY27" fmla="*/ 130969 h 171450"/>
              <a:gd name="connsiteX28" fmla="*/ 20460 w 200025"/>
              <a:gd name="connsiteY28" fmla="*/ 138046 h 171450"/>
              <a:gd name="connsiteX29" fmla="*/ 21431 w 200025"/>
              <a:gd name="connsiteY29" fmla="*/ 138113 h 171450"/>
              <a:gd name="connsiteX30" fmla="*/ 88716 w 200025"/>
              <a:gd name="connsiteY30" fmla="*/ 138113 h 171450"/>
              <a:gd name="connsiteX31" fmla="*/ 95469 w 200025"/>
              <a:gd name="connsiteY31" fmla="*/ 152410 h 171450"/>
              <a:gd name="connsiteX32" fmla="*/ 21431 w 200025"/>
              <a:gd name="connsiteY32" fmla="*/ 152400 h 171450"/>
              <a:gd name="connsiteX33" fmla="*/ 48 w 200025"/>
              <a:gd name="connsiteY33" fmla="*/ 132436 h 171450"/>
              <a:gd name="connsiteX34" fmla="*/ 0 w 200025"/>
              <a:gd name="connsiteY34" fmla="*/ 130969 h 171450"/>
              <a:gd name="connsiteX35" fmla="*/ 0 w 200025"/>
              <a:gd name="connsiteY35" fmla="*/ 21431 h 171450"/>
              <a:gd name="connsiteX36" fmla="*/ 19964 w 200025"/>
              <a:gd name="connsiteY36" fmla="*/ 48 h 171450"/>
              <a:gd name="connsiteX37" fmla="*/ 21431 w 200025"/>
              <a:gd name="connsiteY37" fmla="*/ 0 h 171450"/>
              <a:gd name="connsiteX38" fmla="*/ 59122 w 200025"/>
              <a:gd name="connsiteY38" fmla="*/ 0 h 171450"/>
              <a:gd name="connsiteX39" fmla="*/ 147628 w 200025"/>
              <a:gd name="connsiteY39" fmla="*/ 80963 h 171450"/>
              <a:gd name="connsiteX40" fmla="*/ 109515 w 200025"/>
              <a:gd name="connsiteY40" fmla="*/ 119048 h 171450"/>
              <a:gd name="connsiteX41" fmla="*/ 116100 w 200025"/>
              <a:gd name="connsiteY41" fmla="*/ 140475 h 171450"/>
              <a:gd name="connsiteX42" fmla="*/ 169040 w 200025"/>
              <a:gd name="connsiteY42" fmla="*/ 87544 h 171450"/>
              <a:gd name="connsiteX43" fmla="*/ 147638 w 200025"/>
              <a:gd name="connsiteY43" fmla="*/ 80963 h 171450"/>
              <a:gd name="connsiteX44" fmla="*/ 59112 w 200025"/>
              <a:gd name="connsiteY44" fmla="*/ 14288 h 171450"/>
              <a:gd name="connsiteX45" fmla="*/ 21431 w 200025"/>
              <a:gd name="connsiteY45" fmla="*/ 14288 h 171450"/>
              <a:gd name="connsiteX46" fmla="*/ 14354 w 200025"/>
              <a:gd name="connsiteY46" fmla="*/ 20460 h 171450"/>
              <a:gd name="connsiteX47" fmla="*/ 14288 w 200025"/>
              <a:gd name="connsiteY47" fmla="*/ 21431 h 171450"/>
              <a:gd name="connsiteX48" fmla="*/ 14288 w 200025"/>
              <a:gd name="connsiteY48" fmla="*/ 47615 h 171450"/>
              <a:gd name="connsiteX49" fmla="*/ 59122 w 200025"/>
              <a:gd name="connsiteY49" fmla="*/ 47625 h 171450"/>
              <a:gd name="connsiteX50" fmla="*/ 62884 w 200025"/>
              <a:gd name="connsiteY50" fmla="*/ 46549 h 171450"/>
              <a:gd name="connsiteX51" fmla="*/ 63694 w 200025"/>
              <a:gd name="connsiteY51" fmla="*/ 45977 h 171450"/>
              <a:gd name="connsiteX52" fmla="*/ 81705 w 200025"/>
              <a:gd name="connsiteY52" fmla="*/ 30947 h 171450"/>
              <a:gd name="connsiteX53" fmla="*/ 63703 w 200025"/>
              <a:gd name="connsiteY53" fmla="*/ 15945 h 171450"/>
              <a:gd name="connsiteX54" fmla="*/ 60112 w 200025"/>
              <a:gd name="connsiteY54" fmla="*/ 14354 h 171450"/>
              <a:gd name="connsiteX55" fmla="*/ 59122 w 200025"/>
              <a:gd name="connsiteY55" fmla="*/ 14288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00025" h="171450">
                <a:moveTo>
                  <a:pt x="147638" y="66675"/>
                </a:moveTo>
                <a:cubicBezTo>
                  <a:pt x="176571" y="66675"/>
                  <a:pt x="200025" y="90129"/>
                  <a:pt x="200025" y="119063"/>
                </a:cubicBezTo>
                <a:cubicBezTo>
                  <a:pt x="200025" y="147996"/>
                  <a:pt x="176571" y="171450"/>
                  <a:pt x="147638" y="171450"/>
                </a:cubicBezTo>
                <a:cubicBezTo>
                  <a:pt x="118704" y="171450"/>
                  <a:pt x="95250" y="147996"/>
                  <a:pt x="95250" y="119063"/>
                </a:cubicBezTo>
                <a:cubicBezTo>
                  <a:pt x="95250" y="90129"/>
                  <a:pt x="118704" y="66675"/>
                  <a:pt x="147638" y="66675"/>
                </a:cubicBezTo>
                <a:close/>
                <a:moveTo>
                  <a:pt x="179165" y="97650"/>
                </a:moveTo>
                <a:lnTo>
                  <a:pt x="126225" y="150581"/>
                </a:lnTo>
                <a:cubicBezTo>
                  <a:pt x="143625" y="162414"/>
                  <a:pt x="167323" y="157901"/>
                  <a:pt x="179156" y="140501"/>
                </a:cubicBezTo>
                <a:cubicBezTo>
                  <a:pt x="187949" y="127571"/>
                  <a:pt x="187949" y="110580"/>
                  <a:pt x="179156" y="97650"/>
                </a:cubicBezTo>
                <a:close/>
                <a:moveTo>
                  <a:pt x="59112" y="0"/>
                </a:moveTo>
                <a:cubicBezTo>
                  <a:pt x="63494" y="0"/>
                  <a:pt x="67761" y="1343"/>
                  <a:pt x="71342" y="3829"/>
                </a:cubicBezTo>
                <a:lnTo>
                  <a:pt x="72828" y="4972"/>
                </a:lnTo>
                <a:lnTo>
                  <a:pt x="95460" y="23813"/>
                </a:lnTo>
                <a:lnTo>
                  <a:pt x="169069" y="23813"/>
                </a:lnTo>
                <a:cubicBezTo>
                  <a:pt x="179760" y="23809"/>
                  <a:pt x="188818" y="31685"/>
                  <a:pt x="190300" y="42272"/>
                </a:cubicBezTo>
                <a:lnTo>
                  <a:pt x="190452" y="43777"/>
                </a:lnTo>
                <a:lnTo>
                  <a:pt x="190500" y="45244"/>
                </a:lnTo>
                <a:lnTo>
                  <a:pt x="190500" y="74390"/>
                </a:lnTo>
                <a:cubicBezTo>
                  <a:pt x="186252" y="70311"/>
                  <a:pt x="181444" y="66857"/>
                  <a:pt x="176222" y="64132"/>
                </a:cubicBezTo>
                <a:lnTo>
                  <a:pt x="176213" y="45244"/>
                </a:lnTo>
                <a:cubicBezTo>
                  <a:pt x="176213" y="41674"/>
                  <a:pt x="173577" y="38652"/>
                  <a:pt x="170040" y="38167"/>
                </a:cubicBezTo>
                <a:lnTo>
                  <a:pt x="169069" y="38100"/>
                </a:lnTo>
                <a:lnTo>
                  <a:pt x="95450" y="38100"/>
                </a:lnTo>
                <a:lnTo>
                  <a:pt x="72838" y="56950"/>
                </a:lnTo>
                <a:cubicBezTo>
                  <a:pt x="69478" y="59746"/>
                  <a:pt x="65343" y="61448"/>
                  <a:pt x="60989" y="61827"/>
                </a:cubicBezTo>
                <a:lnTo>
                  <a:pt x="59122" y="61913"/>
                </a:lnTo>
                <a:lnTo>
                  <a:pt x="14288" y="61903"/>
                </a:lnTo>
                <a:lnTo>
                  <a:pt x="14288" y="130969"/>
                </a:lnTo>
                <a:cubicBezTo>
                  <a:pt x="14288" y="134588"/>
                  <a:pt x="16974" y="137579"/>
                  <a:pt x="20460" y="138046"/>
                </a:cubicBezTo>
                <a:lnTo>
                  <a:pt x="21431" y="138113"/>
                </a:lnTo>
                <a:lnTo>
                  <a:pt x="88716" y="138113"/>
                </a:lnTo>
                <a:cubicBezTo>
                  <a:pt x="90354" y="143199"/>
                  <a:pt x="92640" y="147999"/>
                  <a:pt x="95469" y="152410"/>
                </a:cubicBezTo>
                <a:lnTo>
                  <a:pt x="21431" y="152400"/>
                </a:lnTo>
                <a:cubicBezTo>
                  <a:pt x="10163" y="152401"/>
                  <a:pt x="819" y="143677"/>
                  <a:pt x="48" y="132436"/>
                </a:cubicBezTo>
                <a:lnTo>
                  <a:pt x="0" y="130969"/>
                </a:lnTo>
                <a:lnTo>
                  <a:pt x="0" y="21431"/>
                </a:lnTo>
                <a:cubicBezTo>
                  <a:pt x="-1" y="10163"/>
                  <a:pt x="8723" y="819"/>
                  <a:pt x="19964" y="48"/>
                </a:cubicBezTo>
                <a:lnTo>
                  <a:pt x="21431" y="0"/>
                </a:lnTo>
                <a:lnTo>
                  <a:pt x="59122" y="0"/>
                </a:lnTo>
                <a:close/>
                <a:moveTo>
                  <a:pt x="147628" y="80963"/>
                </a:moveTo>
                <a:cubicBezTo>
                  <a:pt x="126586" y="80955"/>
                  <a:pt x="109522" y="98007"/>
                  <a:pt x="109515" y="119048"/>
                </a:cubicBezTo>
                <a:cubicBezTo>
                  <a:pt x="109512" y="126689"/>
                  <a:pt x="111806" y="134155"/>
                  <a:pt x="116100" y="140475"/>
                </a:cubicBezTo>
                <a:lnTo>
                  <a:pt x="169040" y="87544"/>
                </a:lnTo>
                <a:cubicBezTo>
                  <a:pt x="162731" y="83246"/>
                  <a:pt x="155272" y="80952"/>
                  <a:pt x="147638" y="80963"/>
                </a:cubicBezTo>
                <a:close/>
                <a:moveTo>
                  <a:pt x="59112" y="14288"/>
                </a:moveTo>
                <a:lnTo>
                  <a:pt x="21431" y="14288"/>
                </a:lnTo>
                <a:cubicBezTo>
                  <a:pt x="17861" y="14288"/>
                  <a:pt x="14840" y="16923"/>
                  <a:pt x="14354" y="20460"/>
                </a:cubicBezTo>
                <a:lnTo>
                  <a:pt x="14288" y="21431"/>
                </a:lnTo>
                <a:lnTo>
                  <a:pt x="14288" y="47615"/>
                </a:lnTo>
                <a:lnTo>
                  <a:pt x="59122" y="47625"/>
                </a:lnTo>
                <a:cubicBezTo>
                  <a:pt x="60452" y="47623"/>
                  <a:pt x="61755" y="47251"/>
                  <a:pt x="62884" y="46549"/>
                </a:cubicBezTo>
                <a:lnTo>
                  <a:pt x="63694" y="45977"/>
                </a:lnTo>
                <a:lnTo>
                  <a:pt x="81705" y="30947"/>
                </a:lnTo>
                <a:lnTo>
                  <a:pt x="63703" y="15945"/>
                </a:lnTo>
                <a:cubicBezTo>
                  <a:pt x="62678" y="15090"/>
                  <a:pt x="61434" y="14538"/>
                  <a:pt x="60112" y="14354"/>
                </a:cubicBezTo>
                <a:lnTo>
                  <a:pt x="59122" y="14288"/>
                </a:lnTo>
                <a:close/>
              </a:path>
            </a:pathLst>
          </a:custGeom>
          <a:solidFill>
            <a:srgbClr val="F5F5F4"/>
          </a:solidFill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96A2F2-13EF-F4CA-9B35-89C2675BAF20}"/>
              </a:ext>
            </a:extLst>
          </p:cNvPr>
          <p:cNvSpPr txBox="1"/>
          <p:nvPr/>
        </p:nvSpPr>
        <p:spPr>
          <a:xfrm>
            <a:off x="8835622" y="5289148"/>
            <a:ext cx="205496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Files do not have access protections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97C212-9744-8F43-4CF6-453D81834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6103386" y="2109706"/>
            <a:ext cx="2933" cy="1178185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1FC3EB-2358-D9CD-5421-D7FD7CE70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4228866" y="4654392"/>
            <a:ext cx="2933" cy="1178185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8E0A1B-5876-8D1E-D363-5E32F799D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7977906" y="4654392"/>
            <a:ext cx="2933" cy="1178185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46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ED17F-7DED-645F-BA3D-CE6B2A2C2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/>
              <a:t>Remediate excessive permissions </a:t>
            </a:r>
            <a:br>
              <a:rPr lang="en-US" dirty="0"/>
            </a:br>
            <a:r>
              <a:rPr lang="en-US" dirty="0"/>
              <a:t>and apply oversharing protections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3833F1-4DFA-A8C4-75EF-37311FA83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93139" y="1875209"/>
            <a:ext cx="5383360" cy="3961697"/>
          </a:xfrm>
          <a:prstGeom prst="roundRect">
            <a:avLst>
              <a:gd name="adj" fmla="val 6673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23" name="Rectangle: Rounded Corners 39">
            <a:extLst>
              <a:ext uri="{FF2B5EF4-FFF2-40B4-BE49-F238E27FC236}">
                <a16:creationId xmlns:a16="http://schemas.microsoft.com/office/drawing/2014/main" id="{5CCFF3DA-2B16-10D9-F3C4-4A965502CFA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2329887" y="2080720"/>
            <a:ext cx="1909865" cy="495932"/>
          </a:xfrm>
          <a:prstGeom prst="roundRect">
            <a:avLst>
              <a:gd name="adj" fmla="val 38330"/>
            </a:avLst>
          </a:prstGeom>
          <a:gradFill flip="none" rotWithShape="1"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none" lIns="640080" tIns="18288" rIns="137160" bIns="54864" rtlCol="0" anchor="ctr" anchorCtr="0">
            <a:noAutofit/>
          </a:bodyPr>
          <a:lstStyle/>
          <a:p>
            <a:pPr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r>
              <a:rPr lang="en-US" sz="1800" b="1" dirty="0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Sans Display Semibold" pitchFamily="2" charset="0"/>
              </a:rPr>
              <a:t>Prepare</a:t>
            </a:r>
          </a:p>
        </p:txBody>
      </p:sp>
      <p:sp>
        <p:nvSpPr>
          <p:cNvPr id="11" name="Graphic 4" descr="Icon of a launched rocket">
            <a:extLst>
              <a:ext uri="{FF2B5EF4-FFF2-40B4-BE49-F238E27FC236}">
                <a16:creationId xmlns:a16="http://schemas.microsoft.com/office/drawing/2014/main" id="{A9112B48-EAEB-A6A6-BDC2-A800930A44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spect="1"/>
          </p:cNvSpPr>
          <p:nvPr/>
        </p:nvSpPr>
        <p:spPr>
          <a:xfrm>
            <a:off x="2589890" y="2177546"/>
            <a:ext cx="302263" cy="302281"/>
          </a:xfrm>
          <a:custGeom>
            <a:avLst/>
            <a:gdLst>
              <a:gd name="connsiteX0" fmla="*/ 209108 w 385026"/>
              <a:gd name="connsiteY0" fmla="*/ 106544 h 385048"/>
              <a:gd name="connsiteX1" fmla="*/ 278507 w 385026"/>
              <a:gd name="connsiteY1" fmla="*/ 106544 h 385048"/>
              <a:gd name="connsiteX2" fmla="*/ 278507 w 385026"/>
              <a:gd name="connsiteY2" fmla="*/ 175944 h 385048"/>
              <a:gd name="connsiteX3" fmla="*/ 209108 w 385026"/>
              <a:gd name="connsiteY3" fmla="*/ 175944 h 385048"/>
              <a:gd name="connsiteX4" fmla="*/ 209108 w 385026"/>
              <a:gd name="connsiteY4" fmla="*/ 106544 h 385048"/>
              <a:gd name="connsiteX5" fmla="*/ 257686 w 385026"/>
              <a:gd name="connsiteY5" fmla="*/ 127364 h 385048"/>
              <a:gd name="connsiteX6" fmla="*/ 229926 w 385026"/>
              <a:gd name="connsiteY6" fmla="*/ 127364 h 385048"/>
              <a:gd name="connsiteX7" fmla="*/ 229926 w 385026"/>
              <a:gd name="connsiteY7" fmla="*/ 155124 h 385048"/>
              <a:gd name="connsiteX8" fmla="*/ 257686 w 385026"/>
              <a:gd name="connsiteY8" fmla="*/ 155124 h 385048"/>
              <a:gd name="connsiteX9" fmla="*/ 257686 w 385026"/>
              <a:gd name="connsiteY9" fmla="*/ 127364 h 385048"/>
              <a:gd name="connsiteX10" fmla="*/ 375002 w 385026"/>
              <a:gd name="connsiteY10" fmla="*/ 45525 h 385048"/>
              <a:gd name="connsiteX11" fmla="*/ 339453 w 385026"/>
              <a:gd name="connsiteY11" fmla="*/ 9991 h 385048"/>
              <a:gd name="connsiteX12" fmla="*/ 326457 w 385026"/>
              <a:gd name="connsiteY12" fmla="*/ 5957 h 385048"/>
              <a:gd name="connsiteX13" fmla="*/ 193495 w 385026"/>
              <a:gd name="connsiteY13" fmla="*/ 38811 h 385048"/>
              <a:gd name="connsiteX14" fmla="*/ 173948 w 385026"/>
              <a:gd name="connsiteY14" fmla="*/ 58359 h 385048"/>
              <a:gd name="connsiteX15" fmla="*/ 84259 w 385026"/>
              <a:gd name="connsiteY15" fmla="*/ 64768 h 385048"/>
              <a:gd name="connsiteX16" fmla="*/ 59869 w 385026"/>
              <a:gd name="connsiteY16" fmla="*/ 89158 h 385048"/>
              <a:gd name="connsiteX17" fmla="*/ 59869 w 385026"/>
              <a:gd name="connsiteY17" fmla="*/ 109978 h 385048"/>
              <a:gd name="connsiteX18" fmla="*/ 91099 w 385026"/>
              <a:gd name="connsiteY18" fmla="*/ 141208 h 385048"/>
              <a:gd name="connsiteX19" fmla="*/ 87569 w 385026"/>
              <a:gd name="connsiteY19" fmla="*/ 144737 h 385048"/>
              <a:gd name="connsiteX20" fmla="*/ 87569 w 385026"/>
              <a:gd name="connsiteY20" fmla="*/ 193317 h 385048"/>
              <a:gd name="connsiteX21" fmla="*/ 97293 w 385026"/>
              <a:gd name="connsiteY21" fmla="*/ 203040 h 385048"/>
              <a:gd name="connsiteX22" fmla="*/ 69899 w 385026"/>
              <a:gd name="connsiteY22" fmla="*/ 218664 h 385048"/>
              <a:gd name="connsiteX23" fmla="*/ 62602 w 385026"/>
              <a:gd name="connsiteY23" fmla="*/ 229492 h 385048"/>
              <a:gd name="connsiteX24" fmla="*/ 66783 w 385026"/>
              <a:gd name="connsiteY24" fmla="*/ 241862 h 385048"/>
              <a:gd name="connsiteX25" fmla="*/ 143123 w 385026"/>
              <a:gd name="connsiteY25" fmla="*/ 318202 h 385048"/>
              <a:gd name="connsiteX26" fmla="*/ 155483 w 385026"/>
              <a:gd name="connsiteY26" fmla="*/ 322385 h 385048"/>
              <a:gd name="connsiteX27" fmla="*/ 166312 w 385026"/>
              <a:gd name="connsiteY27" fmla="*/ 315103 h 385048"/>
              <a:gd name="connsiteX28" fmla="*/ 181974 w 385026"/>
              <a:gd name="connsiteY28" fmla="*/ 287722 h 385048"/>
              <a:gd name="connsiteX29" fmla="*/ 191734 w 385026"/>
              <a:gd name="connsiteY29" fmla="*/ 297479 h 385048"/>
              <a:gd name="connsiteX30" fmla="*/ 240312 w 385026"/>
              <a:gd name="connsiteY30" fmla="*/ 297479 h 385048"/>
              <a:gd name="connsiteX31" fmla="*/ 243783 w 385026"/>
              <a:gd name="connsiteY31" fmla="*/ 294011 h 385048"/>
              <a:gd name="connsiteX32" fmla="*/ 274985 w 385026"/>
              <a:gd name="connsiteY32" fmla="*/ 325214 h 385048"/>
              <a:gd name="connsiteX33" fmla="*/ 295806 w 385026"/>
              <a:gd name="connsiteY33" fmla="*/ 325214 h 385048"/>
              <a:gd name="connsiteX34" fmla="*/ 320195 w 385026"/>
              <a:gd name="connsiteY34" fmla="*/ 300822 h 385048"/>
              <a:gd name="connsiteX35" fmla="*/ 326628 w 385026"/>
              <a:gd name="connsiteY35" fmla="*/ 211166 h 385048"/>
              <a:gd name="connsiteX36" fmla="*/ 346215 w 385026"/>
              <a:gd name="connsiteY36" fmla="*/ 191576 h 385048"/>
              <a:gd name="connsiteX37" fmla="*/ 379053 w 385026"/>
              <a:gd name="connsiteY37" fmla="*/ 58564 h 385048"/>
              <a:gd name="connsiteX38" fmla="*/ 375002 w 385026"/>
              <a:gd name="connsiteY38" fmla="*/ 45525 h 385048"/>
              <a:gd name="connsiteX39" fmla="*/ 330726 w 385026"/>
              <a:gd name="connsiteY39" fmla="*/ 38111 h 385048"/>
              <a:gd name="connsiteX40" fmla="*/ 346885 w 385026"/>
              <a:gd name="connsiteY40" fmla="*/ 54263 h 385048"/>
              <a:gd name="connsiteX41" fmla="*/ 350936 w 385026"/>
              <a:gd name="connsiteY41" fmla="*/ 67303 h 385048"/>
              <a:gd name="connsiteX42" fmla="*/ 325397 w 385026"/>
              <a:gd name="connsiteY42" fmla="*/ 170757 h 385048"/>
              <a:gd name="connsiteX43" fmla="*/ 219493 w 385026"/>
              <a:gd name="connsiteY43" fmla="*/ 276661 h 385048"/>
              <a:gd name="connsiteX44" fmla="*/ 212553 w 385026"/>
              <a:gd name="connsiteY44" fmla="*/ 276661 h 385048"/>
              <a:gd name="connsiteX45" fmla="*/ 108389 w 385026"/>
              <a:gd name="connsiteY45" fmla="*/ 172497 h 385048"/>
              <a:gd name="connsiteX46" fmla="*/ 108389 w 385026"/>
              <a:gd name="connsiteY46" fmla="*/ 165558 h 385048"/>
              <a:gd name="connsiteX47" fmla="*/ 214315 w 385026"/>
              <a:gd name="connsiteY47" fmla="*/ 59631 h 385048"/>
              <a:gd name="connsiteX48" fmla="*/ 317730 w 385026"/>
              <a:gd name="connsiteY48" fmla="*/ 34078 h 385048"/>
              <a:gd name="connsiteX49" fmla="*/ 330726 w 385026"/>
              <a:gd name="connsiteY49" fmla="*/ 38111 h 385048"/>
              <a:gd name="connsiteX50" fmla="*/ 305426 w 385026"/>
              <a:gd name="connsiteY50" fmla="*/ 232368 h 385048"/>
              <a:gd name="connsiteX51" fmla="*/ 299374 w 385026"/>
              <a:gd name="connsiteY51" fmla="*/ 280004 h 385048"/>
              <a:gd name="connsiteX52" fmla="*/ 285394 w 385026"/>
              <a:gd name="connsiteY52" fmla="*/ 293983 h 385048"/>
              <a:gd name="connsiteX53" fmla="*/ 264603 w 385026"/>
              <a:gd name="connsiteY53" fmla="*/ 273190 h 385048"/>
              <a:gd name="connsiteX54" fmla="*/ 305426 w 385026"/>
              <a:gd name="connsiteY54" fmla="*/ 232368 h 385048"/>
              <a:gd name="connsiteX55" fmla="*/ 105079 w 385026"/>
              <a:gd name="connsiteY55" fmla="*/ 85588 h 385048"/>
              <a:gd name="connsiteX56" fmla="*/ 152748 w 385026"/>
              <a:gd name="connsiteY56" fmla="*/ 79558 h 385048"/>
              <a:gd name="connsiteX57" fmla="*/ 111919 w 385026"/>
              <a:gd name="connsiteY57" fmla="*/ 120388 h 385048"/>
              <a:gd name="connsiteX58" fmla="*/ 91099 w 385026"/>
              <a:gd name="connsiteY58" fmla="*/ 99568 h 385048"/>
              <a:gd name="connsiteX59" fmla="*/ 105079 w 385026"/>
              <a:gd name="connsiteY59" fmla="*/ 85588 h 385048"/>
              <a:gd name="connsiteX60" fmla="*/ 160396 w 385026"/>
              <a:gd name="connsiteY60" fmla="*/ 266143 h 385048"/>
              <a:gd name="connsiteX61" fmla="*/ 150320 w 385026"/>
              <a:gd name="connsiteY61" fmla="*/ 283759 h 385048"/>
              <a:gd name="connsiteX62" fmla="*/ 101243 w 385026"/>
              <a:gd name="connsiteY62" fmla="*/ 234684 h 385048"/>
              <a:gd name="connsiteX63" fmla="*/ 118878 w 385026"/>
              <a:gd name="connsiteY63" fmla="*/ 224626 h 385048"/>
              <a:gd name="connsiteX64" fmla="*/ 160396 w 385026"/>
              <a:gd name="connsiteY64" fmla="*/ 266143 h 385048"/>
              <a:gd name="connsiteX65" fmla="*/ 84122 w 385026"/>
              <a:gd name="connsiteY65" fmla="*/ 321747 h 385048"/>
              <a:gd name="connsiteX66" fmla="*/ 84122 w 385026"/>
              <a:gd name="connsiteY66" fmla="*/ 300926 h 385048"/>
              <a:gd name="connsiteX67" fmla="*/ 63302 w 385026"/>
              <a:gd name="connsiteY67" fmla="*/ 300926 h 385048"/>
              <a:gd name="connsiteX68" fmla="*/ 14723 w 385026"/>
              <a:gd name="connsiteY68" fmla="*/ 349507 h 385048"/>
              <a:gd name="connsiteX69" fmla="*/ 14723 w 385026"/>
              <a:gd name="connsiteY69" fmla="*/ 370327 h 385048"/>
              <a:gd name="connsiteX70" fmla="*/ 35542 w 385026"/>
              <a:gd name="connsiteY70" fmla="*/ 370327 h 385048"/>
              <a:gd name="connsiteX71" fmla="*/ 84122 w 385026"/>
              <a:gd name="connsiteY71" fmla="*/ 321747 h 385048"/>
              <a:gd name="connsiteX72" fmla="*/ 45952 w 385026"/>
              <a:gd name="connsiteY72" fmla="*/ 262757 h 385048"/>
              <a:gd name="connsiteX73" fmla="*/ 45952 w 385026"/>
              <a:gd name="connsiteY73" fmla="*/ 283578 h 385048"/>
              <a:gd name="connsiteX74" fmla="*/ 25132 w 385026"/>
              <a:gd name="connsiteY74" fmla="*/ 304397 h 385048"/>
              <a:gd name="connsiteX75" fmla="*/ 4312 w 385026"/>
              <a:gd name="connsiteY75" fmla="*/ 304397 h 385048"/>
              <a:gd name="connsiteX76" fmla="*/ 4312 w 385026"/>
              <a:gd name="connsiteY76" fmla="*/ 283578 h 385048"/>
              <a:gd name="connsiteX77" fmla="*/ 25132 w 385026"/>
              <a:gd name="connsiteY77" fmla="*/ 262757 h 385048"/>
              <a:gd name="connsiteX78" fmla="*/ 45952 w 385026"/>
              <a:gd name="connsiteY78" fmla="*/ 262757 h 385048"/>
              <a:gd name="connsiteX79" fmla="*/ 122252 w 385026"/>
              <a:gd name="connsiteY79" fmla="*/ 359957 h 385048"/>
              <a:gd name="connsiteX80" fmla="*/ 122252 w 385026"/>
              <a:gd name="connsiteY80" fmla="*/ 339138 h 385048"/>
              <a:gd name="connsiteX81" fmla="*/ 101432 w 385026"/>
              <a:gd name="connsiteY81" fmla="*/ 339138 h 385048"/>
              <a:gd name="connsiteX82" fmla="*/ 80653 w 385026"/>
              <a:gd name="connsiteY82" fmla="*/ 359916 h 385048"/>
              <a:gd name="connsiteX83" fmla="*/ 80653 w 385026"/>
              <a:gd name="connsiteY83" fmla="*/ 380737 h 385048"/>
              <a:gd name="connsiteX84" fmla="*/ 101473 w 385026"/>
              <a:gd name="connsiteY84" fmla="*/ 380737 h 385048"/>
              <a:gd name="connsiteX85" fmla="*/ 122252 w 385026"/>
              <a:gd name="connsiteY85" fmla="*/ 359957 h 38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85026" h="385048">
                <a:moveTo>
                  <a:pt x="209108" y="106544"/>
                </a:moveTo>
                <a:cubicBezTo>
                  <a:pt x="228272" y="87380"/>
                  <a:pt x="259343" y="87380"/>
                  <a:pt x="278507" y="106544"/>
                </a:cubicBezTo>
                <a:cubicBezTo>
                  <a:pt x="297671" y="125708"/>
                  <a:pt x="297671" y="156779"/>
                  <a:pt x="278507" y="175944"/>
                </a:cubicBezTo>
                <a:cubicBezTo>
                  <a:pt x="259343" y="195107"/>
                  <a:pt x="228272" y="195107"/>
                  <a:pt x="209108" y="175944"/>
                </a:cubicBezTo>
                <a:cubicBezTo>
                  <a:pt x="189944" y="156779"/>
                  <a:pt x="189944" y="125708"/>
                  <a:pt x="209108" y="106544"/>
                </a:cubicBezTo>
                <a:close/>
                <a:moveTo>
                  <a:pt x="257686" y="127364"/>
                </a:moveTo>
                <a:cubicBezTo>
                  <a:pt x="250021" y="119698"/>
                  <a:pt x="237594" y="119698"/>
                  <a:pt x="229926" y="127364"/>
                </a:cubicBezTo>
                <a:cubicBezTo>
                  <a:pt x="222261" y="135029"/>
                  <a:pt x="222261" y="147458"/>
                  <a:pt x="229926" y="155124"/>
                </a:cubicBezTo>
                <a:cubicBezTo>
                  <a:pt x="237594" y="162790"/>
                  <a:pt x="250021" y="162790"/>
                  <a:pt x="257686" y="155124"/>
                </a:cubicBezTo>
                <a:cubicBezTo>
                  <a:pt x="265353" y="147458"/>
                  <a:pt x="265353" y="135029"/>
                  <a:pt x="257686" y="127364"/>
                </a:cubicBezTo>
                <a:close/>
                <a:moveTo>
                  <a:pt x="375002" y="45525"/>
                </a:moveTo>
                <a:cubicBezTo>
                  <a:pt x="369725" y="28549"/>
                  <a:pt x="356430" y="15260"/>
                  <a:pt x="339453" y="9991"/>
                </a:cubicBezTo>
                <a:lnTo>
                  <a:pt x="326457" y="5957"/>
                </a:lnTo>
                <a:cubicBezTo>
                  <a:pt x="279474" y="-8624"/>
                  <a:pt x="228281" y="4026"/>
                  <a:pt x="193495" y="38811"/>
                </a:cubicBezTo>
                <a:lnTo>
                  <a:pt x="173948" y="58359"/>
                </a:lnTo>
                <a:cubicBezTo>
                  <a:pt x="147060" y="38168"/>
                  <a:pt x="108723" y="40304"/>
                  <a:pt x="84259" y="64768"/>
                </a:cubicBezTo>
                <a:lnTo>
                  <a:pt x="59869" y="89158"/>
                </a:lnTo>
                <a:cubicBezTo>
                  <a:pt x="54120" y="94907"/>
                  <a:pt x="54120" y="104229"/>
                  <a:pt x="59869" y="109978"/>
                </a:cubicBezTo>
                <a:lnTo>
                  <a:pt x="91099" y="141208"/>
                </a:lnTo>
                <a:lnTo>
                  <a:pt x="87569" y="144737"/>
                </a:lnTo>
                <a:cubicBezTo>
                  <a:pt x="74154" y="158152"/>
                  <a:pt x="74154" y="179903"/>
                  <a:pt x="87569" y="193317"/>
                </a:cubicBezTo>
                <a:lnTo>
                  <a:pt x="97293" y="203040"/>
                </a:lnTo>
                <a:lnTo>
                  <a:pt x="69899" y="218664"/>
                </a:lnTo>
                <a:cubicBezTo>
                  <a:pt x="65911" y="220937"/>
                  <a:pt x="63213" y="224942"/>
                  <a:pt x="62602" y="229492"/>
                </a:cubicBezTo>
                <a:cubicBezTo>
                  <a:pt x="61991" y="234042"/>
                  <a:pt x="63537" y="238615"/>
                  <a:pt x="66783" y="241862"/>
                </a:cubicBezTo>
                <a:lnTo>
                  <a:pt x="143123" y="318202"/>
                </a:lnTo>
                <a:cubicBezTo>
                  <a:pt x="146366" y="321445"/>
                  <a:pt x="150937" y="322991"/>
                  <a:pt x="155483" y="322385"/>
                </a:cubicBezTo>
                <a:cubicBezTo>
                  <a:pt x="160031" y="321776"/>
                  <a:pt x="164033" y="319083"/>
                  <a:pt x="166312" y="315103"/>
                </a:cubicBezTo>
                <a:lnTo>
                  <a:pt x="181974" y="287722"/>
                </a:lnTo>
                <a:lnTo>
                  <a:pt x="191734" y="297479"/>
                </a:lnTo>
                <a:cubicBezTo>
                  <a:pt x="205148" y="310896"/>
                  <a:pt x="226898" y="310896"/>
                  <a:pt x="240312" y="297479"/>
                </a:cubicBezTo>
                <a:lnTo>
                  <a:pt x="243783" y="294011"/>
                </a:lnTo>
                <a:lnTo>
                  <a:pt x="274985" y="325214"/>
                </a:lnTo>
                <a:cubicBezTo>
                  <a:pt x="280734" y="330961"/>
                  <a:pt x="290056" y="330961"/>
                  <a:pt x="295806" y="325214"/>
                </a:cubicBezTo>
                <a:lnTo>
                  <a:pt x="320195" y="300822"/>
                </a:lnTo>
                <a:cubicBezTo>
                  <a:pt x="344649" y="276368"/>
                  <a:pt x="346794" y="238050"/>
                  <a:pt x="326628" y="211166"/>
                </a:cubicBezTo>
                <a:lnTo>
                  <a:pt x="346215" y="191576"/>
                </a:lnTo>
                <a:cubicBezTo>
                  <a:pt x="381014" y="156778"/>
                  <a:pt x="393659" y="105560"/>
                  <a:pt x="379053" y="58564"/>
                </a:cubicBezTo>
                <a:lnTo>
                  <a:pt x="375002" y="45525"/>
                </a:lnTo>
                <a:close/>
                <a:moveTo>
                  <a:pt x="330726" y="38111"/>
                </a:moveTo>
                <a:cubicBezTo>
                  <a:pt x="338442" y="40506"/>
                  <a:pt x="344486" y="46547"/>
                  <a:pt x="346885" y="54263"/>
                </a:cubicBezTo>
                <a:lnTo>
                  <a:pt x="350936" y="67303"/>
                </a:lnTo>
                <a:cubicBezTo>
                  <a:pt x="362296" y="103855"/>
                  <a:pt x="352461" y="143692"/>
                  <a:pt x="325397" y="170757"/>
                </a:cubicBezTo>
                <a:lnTo>
                  <a:pt x="219493" y="276661"/>
                </a:lnTo>
                <a:cubicBezTo>
                  <a:pt x="217576" y="278577"/>
                  <a:pt x="214468" y="278577"/>
                  <a:pt x="212553" y="276661"/>
                </a:cubicBezTo>
                <a:lnTo>
                  <a:pt x="108389" y="172497"/>
                </a:lnTo>
                <a:cubicBezTo>
                  <a:pt x="106473" y="170581"/>
                  <a:pt x="106473" y="167474"/>
                  <a:pt x="108389" y="165558"/>
                </a:cubicBezTo>
                <a:lnTo>
                  <a:pt x="214315" y="59631"/>
                </a:lnTo>
                <a:cubicBezTo>
                  <a:pt x="241370" y="32576"/>
                  <a:pt x="281188" y="22737"/>
                  <a:pt x="317730" y="34078"/>
                </a:cubicBezTo>
                <a:lnTo>
                  <a:pt x="330726" y="38111"/>
                </a:lnTo>
                <a:close/>
                <a:moveTo>
                  <a:pt x="305426" y="232368"/>
                </a:moveTo>
                <a:cubicBezTo>
                  <a:pt x="314308" y="247398"/>
                  <a:pt x="312292" y="267086"/>
                  <a:pt x="299374" y="280004"/>
                </a:cubicBezTo>
                <a:lnTo>
                  <a:pt x="285394" y="293983"/>
                </a:lnTo>
                <a:lnTo>
                  <a:pt x="264603" y="273190"/>
                </a:lnTo>
                <a:lnTo>
                  <a:pt x="305426" y="232368"/>
                </a:lnTo>
                <a:close/>
                <a:moveTo>
                  <a:pt x="105079" y="85588"/>
                </a:moveTo>
                <a:cubicBezTo>
                  <a:pt x="118005" y="72662"/>
                  <a:pt x="137713" y="70652"/>
                  <a:pt x="152748" y="79558"/>
                </a:cubicBezTo>
                <a:lnTo>
                  <a:pt x="111919" y="120388"/>
                </a:lnTo>
                <a:lnTo>
                  <a:pt x="91099" y="99568"/>
                </a:lnTo>
                <a:lnTo>
                  <a:pt x="105079" y="85588"/>
                </a:lnTo>
                <a:close/>
                <a:moveTo>
                  <a:pt x="160396" y="266143"/>
                </a:moveTo>
                <a:lnTo>
                  <a:pt x="150320" y="283759"/>
                </a:lnTo>
                <a:lnTo>
                  <a:pt x="101243" y="234684"/>
                </a:lnTo>
                <a:lnTo>
                  <a:pt x="118878" y="224626"/>
                </a:lnTo>
                <a:lnTo>
                  <a:pt x="160396" y="266143"/>
                </a:lnTo>
                <a:close/>
                <a:moveTo>
                  <a:pt x="84122" y="321747"/>
                </a:moveTo>
                <a:cubicBezTo>
                  <a:pt x="89871" y="315998"/>
                  <a:pt x="89871" y="306676"/>
                  <a:pt x="84122" y="300926"/>
                </a:cubicBezTo>
                <a:cubicBezTo>
                  <a:pt x="78373" y="295177"/>
                  <a:pt x="69052" y="295177"/>
                  <a:pt x="63302" y="300926"/>
                </a:cubicBezTo>
                <a:lnTo>
                  <a:pt x="14723" y="349507"/>
                </a:lnTo>
                <a:cubicBezTo>
                  <a:pt x="8973" y="355256"/>
                  <a:pt x="8973" y="364578"/>
                  <a:pt x="14723" y="370327"/>
                </a:cubicBezTo>
                <a:cubicBezTo>
                  <a:pt x="20472" y="376077"/>
                  <a:pt x="29793" y="376077"/>
                  <a:pt x="35542" y="370327"/>
                </a:cubicBezTo>
                <a:lnTo>
                  <a:pt x="84122" y="321747"/>
                </a:lnTo>
                <a:close/>
                <a:moveTo>
                  <a:pt x="45952" y="262757"/>
                </a:moveTo>
                <a:cubicBezTo>
                  <a:pt x="51701" y="268507"/>
                  <a:pt x="51701" y="277829"/>
                  <a:pt x="45952" y="283578"/>
                </a:cubicBezTo>
                <a:lnTo>
                  <a:pt x="25132" y="304397"/>
                </a:lnTo>
                <a:cubicBezTo>
                  <a:pt x="19383" y="310146"/>
                  <a:pt x="10061" y="310146"/>
                  <a:pt x="4312" y="304397"/>
                </a:cubicBezTo>
                <a:cubicBezTo>
                  <a:pt x="-1437" y="298647"/>
                  <a:pt x="-1437" y="289326"/>
                  <a:pt x="4312" y="283578"/>
                </a:cubicBezTo>
                <a:lnTo>
                  <a:pt x="25132" y="262757"/>
                </a:lnTo>
                <a:cubicBezTo>
                  <a:pt x="30881" y="257008"/>
                  <a:pt x="40202" y="257008"/>
                  <a:pt x="45952" y="262757"/>
                </a:cubicBezTo>
                <a:close/>
                <a:moveTo>
                  <a:pt x="122252" y="359957"/>
                </a:moveTo>
                <a:cubicBezTo>
                  <a:pt x="128001" y="354208"/>
                  <a:pt x="128001" y="344888"/>
                  <a:pt x="122252" y="339138"/>
                </a:cubicBezTo>
                <a:cubicBezTo>
                  <a:pt x="116503" y="333389"/>
                  <a:pt x="107182" y="333389"/>
                  <a:pt x="101432" y="339138"/>
                </a:cubicBezTo>
                <a:lnTo>
                  <a:pt x="80653" y="359916"/>
                </a:lnTo>
                <a:cubicBezTo>
                  <a:pt x="74904" y="365665"/>
                  <a:pt x="74904" y="374987"/>
                  <a:pt x="80653" y="380737"/>
                </a:cubicBezTo>
                <a:cubicBezTo>
                  <a:pt x="86402" y="386486"/>
                  <a:pt x="95723" y="386486"/>
                  <a:pt x="101473" y="380737"/>
                </a:cubicBezTo>
                <a:lnTo>
                  <a:pt x="122252" y="359957"/>
                </a:lnTo>
                <a:close/>
              </a:path>
            </a:pathLst>
          </a:custGeom>
          <a:solidFill>
            <a:srgbClr val="F5F5F4"/>
          </a:solidFill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92A44-687D-267F-2E0C-215BA7AA292D}"/>
              </a:ext>
            </a:extLst>
          </p:cNvPr>
          <p:cNvSpPr txBox="1"/>
          <p:nvPr/>
        </p:nvSpPr>
        <p:spPr>
          <a:xfrm>
            <a:off x="941886" y="2843953"/>
            <a:ext cx="46858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168275" indent="-168275">
              <a:buFont typeface="Arial" panose="020B0604020202020204" pitchFamily="34" charset="0"/>
              <a:buChar char="•"/>
              <a:defRPr sz="1400">
                <a:cs typeface="Segoe UI"/>
              </a:defRPr>
            </a:lvl1pPr>
          </a:lstStyle>
          <a:p>
            <a:pPr marL="0" lvl="1" indent="0" algn="ctr" defTabSz="630263" fontAlgn="base">
              <a:spcBef>
                <a:spcPts val="1800"/>
              </a:spcBef>
              <a:spcAft>
                <a:spcPts val="1800"/>
              </a:spcAft>
              <a:buSzPct val="90000"/>
              <a:buNone/>
              <a:tabLst>
                <a:tab pos="1371655" algn="l"/>
              </a:tabLst>
              <a:defRPr/>
            </a:pPr>
            <a:r>
              <a:rPr lang="en-US" sz="2000" b="1" dirty="0">
                <a:ln w="3175">
                  <a:noFill/>
                </a:ln>
                <a:gradFill flip="none" rotWithShape="1">
                  <a:gsLst>
                    <a:gs pos="100000">
                      <a:srgbClr val="318581"/>
                    </a:gs>
                    <a:gs pos="0">
                      <a:srgbClr val="0A6BBA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Fix existing oversharing risks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1A0ACE-1080-315E-9AC6-6C73D830CEA4}"/>
              </a:ext>
            </a:extLst>
          </p:cNvPr>
          <p:cNvSpPr txBox="1"/>
          <p:nvPr/>
        </p:nvSpPr>
        <p:spPr>
          <a:xfrm>
            <a:off x="957892" y="3288159"/>
            <a:ext cx="4653855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168275" indent="-168275">
              <a:buFont typeface="Arial" panose="020B0604020202020204" pitchFamily="34" charset="0"/>
              <a:buChar char="•"/>
              <a:defRPr sz="1400">
                <a:cs typeface="Segoe UI"/>
              </a:defRPr>
            </a:lvl1pPr>
          </a:lstStyle>
          <a:p>
            <a:pPr marL="0" indent="0" algn="ctr">
              <a:spcAft>
                <a:spcPts val="2400"/>
              </a:spcAft>
              <a:buNone/>
              <a:defRPr/>
            </a:pP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u="none" strike="noStrike" kern="120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estrict user and/or Copilot + Agent access to risky sites </a:t>
            </a:r>
            <a:br>
              <a:rPr lang="en-US" u="none" strike="noStrike" kern="120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u="none" strike="noStrike" kern="120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while remediating identified oversharing risks</a:t>
            </a:r>
          </a:p>
          <a:p>
            <a:pPr marL="0" marR="0" lvl="0" indent="0" algn="ctr" defTabSz="914400" rtl="0" eaLnBrk="1" fontAlgn="auto" latinLnBrk="0" hangingPunct="1">
              <a:spcAft>
                <a:spcPts val="2400"/>
              </a:spcAft>
              <a:buClrTx/>
              <a:buSz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u="none" strike="noStrike" kern="120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ct on policy suggestions to mitigate oversharing risks</a:t>
            </a:r>
          </a:p>
          <a:p>
            <a:pPr marL="0" marR="0" lvl="0" indent="0" algn="ctr" defTabSz="914400" rtl="0" eaLnBrk="1" fontAlgn="auto" latinLnBrk="0" hangingPunct="1">
              <a:spcAft>
                <a:spcPts val="2400"/>
              </a:spcAft>
              <a:buClrTx/>
              <a:buSz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Prevent</a:t>
            </a:r>
            <a:r>
              <a:rPr kumimoji="0" lang="en-US" u="none" strike="noStrike" kern="120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Copilot + Agents from processing certain sensitive files and from using them in responses if required</a:t>
            </a:r>
          </a:p>
          <a:p>
            <a:pPr marL="0" marR="0" lvl="0" indent="0" algn="ctr" defTabSz="914400" rtl="0" eaLnBrk="1" fontAlgn="auto" latinLnBrk="0" hangingPunct="1">
              <a:spcAft>
                <a:spcPts val="2400"/>
              </a:spcAft>
              <a:buClrTx/>
              <a:buSzTx/>
              <a:buNone/>
              <a:tabLst/>
              <a:defRPr/>
            </a:pPr>
            <a:r>
              <a:rPr kumimoji="0" lang="en-US" u="none" strike="noStrike" kern="120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Remove organization-wide site access </a:t>
            </a:r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</a:t>
            </a:r>
            <a:r>
              <a:rPr kumimoji="0" lang="en-US" u="none" strike="noStrike" kern="120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needed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CE3EDD-AA10-B7B8-2DCC-E7CB37FF0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243817" y="1875209"/>
            <a:ext cx="5367356" cy="3961697"/>
          </a:xfrm>
          <a:prstGeom prst="roundRect">
            <a:avLst>
              <a:gd name="adj" fmla="val 6673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22" name="Rectangle: Rounded Corners 39">
            <a:extLst>
              <a:ext uri="{FF2B5EF4-FFF2-40B4-BE49-F238E27FC236}">
                <a16:creationId xmlns:a16="http://schemas.microsoft.com/office/drawing/2014/main" id="{B02FF5ED-C9E9-6930-06A6-AB7C0BC084F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935480" y="2080720"/>
            <a:ext cx="1984030" cy="495932"/>
          </a:xfrm>
          <a:prstGeom prst="roundRect">
            <a:avLst>
              <a:gd name="adj" fmla="val 38330"/>
            </a:avLst>
          </a:prstGeom>
          <a:gradFill flip="none" rotWithShape="1">
            <a:gsLst>
              <a:gs pos="80000">
                <a:srgbClr val="7656AD"/>
              </a:gs>
              <a:gs pos="0">
                <a:srgbClr val="F65567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none" lIns="640080" tIns="18288" rIns="137160" bIns="54864" rtlCol="0" anchor="ctr" anchorCtr="0">
            <a:noAutofit/>
          </a:bodyPr>
          <a:lstStyle/>
          <a:p>
            <a:pPr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r>
              <a:rPr lang="en-US" sz="1800" b="1" dirty="0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Sans Display Semibold" pitchFamily="2" charset="0"/>
              </a:rPr>
              <a:t>Operate</a:t>
            </a:r>
          </a:p>
        </p:txBody>
      </p:sp>
      <p:sp>
        <p:nvSpPr>
          <p:cNvPr id="15" name="Graphic 25" descr="Icon of a Wrench">
            <a:extLst>
              <a:ext uri="{FF2B5EF4-FFF2-40B4-BE49-F238E27FC236}">
                <a16:creationId xmlns:a16="http://schemas.microsoft.com/office/drawing/2014/main" id="{3719FC03-0209-FAC0-C476-E5DEECE308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spect="1"/>
          </p:cNvSpPr>
          <p:nvPr/>
        </p:nvSpPr>
        <p:spPr>
          <a:xfrm>
            <a:off x="8197641" y="2177546"/>
            <a:ext cx="299372" cy="302281"/>
          </a:xfrm>
          <a:custGeom>
            <a:avLst/>
            <a:gdLst>
              <a:gd name="connsiteX0" fmla="*/ 114410 w 274951"/>
              <a:gd name="connsiteY0" fmla="*/ 80256 h 277625"/>
              <a:gd name="connsiteX1" fmla="*/ 194646 w 274951"/>
              <a:gd name="connsiteY1" fmla="*/ 0 h 277625"/>
              <a:gd name="connsiteX2" fmla="*/ 231359 w 274951"/>
              <a:gd name="connsiteY2" fmla="*/ 8886 h 277625"/>
              <a:gd name="connsiteX3" fmla="*/ 235857 w 274951"/>
              <a:gd name="connsiteY3" fmla="*/ 22988 h 277625"/>
              <a:gd name="connsiteX4" fmla="*/ 233955 w 274951"/>
              <a:gd name="connsiteY4" fmla="*/ 25591 h 277625"/>
              <a:gd name="connsiteX5" fmla="*/ 195367 w 274951"/>
              <a:gd name="connsiteY5" fmla="*/ 64193 h 277625"/>
              <a:gd name="connsiteX6" fmla="*/ 210160 w 274951"/>
              <a:gd name="connsiteY6" fmla="*/ 78986 h 277625"/>
              <a:gd name="connsiteX7" fmla="*/ 248943 w 274951"/>
              <a:gd name="connsiteY7" fmla="*/ 40217 h 277625"/>
              <a:gd name="connsiteX8" fmla="*/ 263746 w 274951"/>
              <a:gd name="connsiteY8" fmla="*/ 40216 h 277625"/>
              <a:gd name="connsiteX9" fmla="*/ 265593 w 274951"/>
              <a:gd name="connsiteY9" fmla="*/ 42715 h 277625"/>
              <a:gd name="connsiteX10" fmla="*/ 232268 w 274951"/>
              <a:gd name="connsiteY10" fmla="*/ 151195 h 277625"/>
              <a:gd name="connsiteX11" fmla="*/ 175969 w 274951"/>
              <a:gd name="connsiteY11" fmla="*/ 158324 h 277625"/>
              <a:gd name="connsiteX12" fmla="*/ 73185 w 274951"/>
              <a:gd name="connsiteY12" fmla="*/ 264639 h 277625"/>
              <a:gd name="connsiteX13" fmla="*/ 12987 w 274951"/>
              <a:gd name="connsiteY13" fmla="*/ 265665 h 277625"/>
              <a:gd name="connsiteX14" fmla="*/ 11961 w 274951"/>
              <a:gd name="connsiteY14" fmla="*/ 205467 h 277625"/>
              <a:gd name="connsiteX15" fmla="*/ 116280 w 274951"/>
              <a:gd name="connsiteY15" fmla="*/ 97533 h 277625"/>
              <a:gd name="connsiteX16" fmla="*/ 114410 w 274951"/>
              <a:gd name="connsiteY16" fmla="*/ 80256 h 277625"/>
              <a:gd name="connsiteX17" fmla="*/ 194656 w 274951"/>
              <a:gd name="connsiteY17" fmla="*/ 20944 h 277625"/>
              <a:gd name="connsiteX18" fmla="*/ 135321 w 274951"/>
              <a:gd name="connsiteY18" fmla="*/ 80233 h 277625"/>
              <a:gd name="connsiteX19" fmla="*/ 137897 w 274951"/>
              <a:gd name="connsiteY19" fmla="*/ 97547 h 277625"/>
              <a:gd name="connsiteX20" fmla="*/ 135413 w 274951"/>
              <a:gd name="connsiteY20" fmla="*/ 107874 h 277625"/>
              <a:gd name="connsiteX21" fmla="*/ 27005 w 274951"/>
              <a:gd name="connsiteY21" fmla="*/ 220008 h 277625"/>
              <a:gd name="connsiteX22" fmla="*/ 27521 w 274951"/>
              <a:gd name="connsiteY22" fmla="*/ 250613 h 277625"/>
              <a:gd name="connsiteX23" fmla="*/ 58126 w 274951"/>
              <a:gd name="connsiteY23" fmla="*/ 250097 h 277625"/>
              <a:gd name="connsiteX24" fmla="*/ 165251 w 274951"/>
              <a:gd name="connsiteY24" fmla="*/ 139274 h 277625"/>
              <a:gd name="connsiteX25" fmla="*/ 176066 w 274951"/>
              <a:gd name="connsiteY25" fmla="*/ 136609 h 277625"/>
              <a:gd name="connsiteX26" fmla="*/ 250999 w 274951"/>
              <a:gd name="connsiteY26" fmla="*/ 98913 h 277625"/>
              <a:gd name="connsiteX27" fmla="*/ 252349 w 274951"/>
              <a:gd name="connsiteY27" fmla="*/ 66412 h 277625"/>
              <a:gd name="connsiteX28" fmla="*/ 217571 w 274951"/>
              <a:gd name="connsiteY28" fmla="*/ 101189 h 277625"/>
              <a:gd name="connsiteX29" fmla="*/ 202768 w 274951"/>
              <a:gd name="connsiteY29" fmla="*/ 101194 h 277625"/>
              <a:gd name="connsiteX30" fmla="*/ 202764 w 274951"/>
              <a:gd name="connsiteY30" fmla="*/ 101189 h 277625"/>
              <a:gd name="connsiteX31" fmla="*/ 173164 w 274951"/>
              <a:gd name="connsiteY31" fmla="*/ 71589 h 277625"/>
              <a:gd name="connsiteX32" fmla="*/ 173164 w 274951"/>
              <a:gd name="connsiteY32" fmla="*/ 56796 h 277625"/>
              <a:gd name="connsiteX33" fmla="*/ 207579 w 274951"/>
              <a:gd name="connsiteY33" fmla="*/ 22367 h 277625"/>
              <a:gd name="connsiteX34" fmla="*/ 194656 w 274951"/>
              <a:gd name="connsiteY34" fmla="*/ 20944 h 27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4951" h="277625">
                <a:moveTo>
                  <a:pt x="114410" y="80256"/>
                </a:moveTo>
                <a:cubicBezTo>
                  <a:pt x="114404" y="35937"/>
                  <a:pt x="150326" y="6"/>
                  <a:pt x="194646" y="0"/>
                </a:cubicBezTo>
                <a:cubicBezTo>
                  <a:pt x="207417" y="-2"/>
                  <a:pt x="220003" y="3045"/>
                  <a:pt x="231359" y="8886"/>
                </a:cubicBezTo>
                <a:cubicBezTo>
                  <a:pt x="236496" y="11538"/>
                  <a:pt x="238510" y="17852"/>
                  <a:pt x="235857" y="22988"/>
                </a:cubicBezTo>
                <a:cubicBezTo>
                  <a:pt x="235362" y="23949"/>
                  <a:pt x="234720" y="24827"/>
                  <a:pt x="233955" y="25591"/>
                </a:cubicBezTo>
                <a:lnTo>
                  <a:pt x="195367" y="64193"/>
                </a:lnTo>
                <a:lnTo>
                  <a:pt x="210160" y="78986"/>
                </a:lnTo>
                <a:lnTo>
                  <a:pt x="248943" y="40217"/>
                </a:lnTo>
                <a:cubicBezTo>
                  <a:pt x="253031" y="36129"/>
                  <a:pt x="259657" y="36128"/>
                  <a:pt x="263746" y="40216"/>
                </a:cubicBezTo>
                <a:cubicBezTo>
                  <a:pt x="264482" y="40952"/>
                  <a:pt x="265104" y="41794"/>
                  <a:pt x="265593" y="42715"/>
                </a:cubicBezTo>
                <a:cubicBezTo>
                  <a:pt x="286346" y="81873"/>
                  <a:pt x="271426" y="130442"/>
                  <a:pt x="232268" y="151195"/>
                </a:cubicBezTo>
                <a:cubicBezTo>
                  <a:pt x="214996" y="160349"/>
                  <a:pt x="194977" y="162885"/>
                  <a:pt x="175969" y="158324"/>
                </a:cubicBezTo>
                <a:lnTo>
                  <a:pt x="73185" y="264639"/>
                </a:lnTo>
                <a:cubicBezTo>
                  <a:pt x="56845" y="281545"/>
                  <a:pt x="29893" y="282004"/>
                  <a:pt x="12987" y="265665"/>
                </a:cubicBezTo>
                <a:cubicBezTo>
                  <a:pt x="-3920" y="249325"/>
                  <a:pt x="-4379" y="222373"/>
                  <a:pt x="11961" y="205467"/>
                </a:cubicBezTo>
                <a:lnTo>
                  <a:pt x="116280" y="97533"/>
                </a:lnTo>
                <a:cubicBezTo>
                  <a:pt x="115035" y="91858"/>
                  <a:pt x="114407" y="86065"/>
                  <a:pt x="114410" y="80256"/>
                </a:cubicBezTo>
                <a:close/>
                <a:moveTo>
                  <a:pt x="194656" y="20944"/>
                </a:moveTo>
                <a:cubicBezTo>
                  <a:pt x="161899" y="20931"/>
                  <a:pt x="135334" y="47476"/>
                  <a:pt x="135321" y="80233"/>
                </a:cubicBezTo>
                <a:cubicBezTo>
                  <a:pt x="135318" y="86100"/>
                  <a:pt x="136187" y="91935"/>
                  <a:pt x="137897" y="97547"/>
                </a:cubicBezTo>
                <a:cubicBezTo>
                  <a:pt x="139007" y="101185"/>
                  <a:pt x="138057" y="105139"/>
                  <a:pt x="135413" y="107874"/>
                </a:cubicBezTo>
                <a:lnTo>
                  <a:pt x="27005" y="220008"/>
                </a:lnTo>
                <a:cubicBezTo>
                  <a:pt x="18696" y="228602"/>
                  <a:pt x="18927" y="242304"/>
                  <a:pt x="27521" y="250613"/>
                </a:cubicBezTo>
                <a:cubicBezTo>
                  <a:pt x="36115" y="258923"/>
                  <a:pt x="49818" y="258691"/>
                  <a:pt x="58126" y="250097"/>
                </a:cubicBezTo>
                <a:lnTo>
                  <a:pt x="165251" y="139274"/>
                </a:lnTo>
                <a:cubicBezTo>
                  <a:pt x="168045" y="136381"/>
                  <a:pt x="172248" y="135346"/>
                  <a:pt x="176066" y="136609"/>
                </a:cubicBezTo>
                <a:cubicBezTo>
                  <a:pt x="207168" y="146892"/>
                  <a:pt x="240716" y="130015"/>
                  <a:pt x="250999" y="98913"/>
                </a:cubicBezTo>
                <a:cubicBezTo>
                  <a:pt x="254468" y="88417"/>
                  <a:pt x="254936" y="77159"/>
                  <a:pt x="252349" y="66412"/>
                </a:cubicBezTo>
                <a:lnTo>
                  <a:pt x="217571" y="101189"/>
                </a:lnTo>
                <a:cubicBezTo>
                  <a:pt x="213485" y="105278"/>
                  <a:pt x="206857" y="105280"/>
                  <a:pt x="202768" y="101194"/>
                </a:cubicBezTo>
                <a:cubicBezTo>
                  <a:pt x="202767" y="101192"/>
                  <a:pt x="202765" y="101191"/>
                  <a:pt x="202764" y="101189"/>
                </a:cubicBezTo>
                <a:lnTo>
                  <a:pt x="173164" y="71589"/>
                </a:lnTo>
                <a:cubicBezTo>
                  <a:pt x="169082" y="67503"/>
                  <a:pt x="169082" y="60883"/>
                  <a:pt x="173164" y="56796"/>
                </a:cubicBezTo>
                <a:lnTo>
                  <a:pt x="207579" y="22367"/>
                </a:lnTo>
                <a:cubicBezTo>
                  <a:pt x="203336" y="21422"/>
                  <a:pt x="199003" y="20945"/>
                  <a:pt x="194656" y="20944"/>
                </a:cubicBezTo>
                <a:close/>
              </a:path>
            </a:pathLst>
          </a:custGeom>
          <a:solidFill>
            <a:srgbClr val="F5F5F4"/>
          </a:solidFill>
          <a:effectLst/>
        </p:spPr>
        <p:txBody>
          <a:bodyPr wrap="square" lIns="0" tIns="0" rIns="0" bIns="0" rtlCol="0" anchor="ctr" anchorCtr="1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BC393-BA52-E4AB-C431-DF5261459D1C}"/>
              </a:ext>
            </a:extLst>
          </p:cNvPr>
          <p:cNvSpPr txBox="1"/>
          <p:nvPr/>
        </p:nvSpPr>
        <p:spPr>
          <a:xfrm>
            <a:off x="6584562" y="2838255"/>
            <a:ext cx="46858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168275" indent="-168275">
              <a:buFont typeface="Arial" panose="020B0604020202020204" pitchFamily="34" charset="0"/>
              <a:buChar char="•"/>
              <a:defRPr sz="1400">
                <a:cs typeface="Segoe UI"/>
              </a:defRPr>
            </a:lvl1pPr>
          </a:lstStyle>
          <a:p>
            <a:pPr marL="0" lvl="1" algn="ctr" defTabSz="630263" fontAlgn="base">
              <a:spcBef>
                <a:spcPts val="1800"/>
              </a:spcBef>
              <a:spcAft>
                <a:spcPts val="1800"/>
              </a:spcAft>
              <a:buSzPct val="90000"/>
              <a:tabLst>
                <a:tab pos="1371655" algn="l"/>
              </a:tabLst>
              <a:defRPr/>
            </a:pPr>
            <a:r>
              <a:rPr lang="en-US" sz="20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Monitor for new oversharing risks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FBF615-F99E-D59C-9CB4-592893858397}"/>
              </a:ext>
            </a:extLst>
          </p:cNvPr>
          <p:cNvSpPr txBox="1"/>
          <p:nvPr/>
        </p:nvSpPr>
        <p:spPr>
          <a:xfrm>
            <a:off x="6953191" y="3288159"/>
            <a:ext cx="3948609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168275" indent="-168275">
              <a:buFont typeface="Arial" panose="020B0604020202020204" pitchFamily="34" charset="0"/>
              <a:buChar char="•"/>
              <a:defRPr sz="1400">
                <a:cs typeface="Segoe UI"/>
              </a:defRPr>
            </a:lvl1pPr>
          </a:lstStyle>
          <a:p>
            <a:pPr marL="0" marR="0" lvl="0" indent="0" algn="ctr" defTabSz="914400" rtl="0" eaLnBrk="1" fontAlgn="auto" latinLnBrk="0" hangingPunct="1">
              <a:spcAft>
                <a:spcPts val="2400"/>
              </a:spcAft>
              <a:buClrTx/>
              <a:buSzTx/>
              <a:buNone/>
              <a:tabLst/>
              <a:defRPr/>
            </a:pPr>
            <a:r>
              <a:rPr kumimoji="0" lang="en-US" u="none" strike="noStrike" kern="120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Get notifications when new oversharing occurs </a:t>
            </a:r>
            <a:br>
              <a:rPr kumimoji="0" lang="en-US" u="none" strike="noStrike" kern="120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u="none" strike="noStrike" kern="120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with options for remediation</a:t>
            </a:r>
          </a:p>
          <a:p>
            <a:pPr marL="0" marR="0" lvl="0" indent="0" algn="ctr" defTabSz="914400" rtl="0" eaLnBrk="1" fontAlgn="auto" latinLnBrk="0" hangingPunct="1">
              <a:spcAft>
                <a:spcPts val="2400"/>
              </a:spcAft>
              <a:buClrTx/>
              <a:buSzTx/>
              <a:buNone/>
              <a:tabLst/>
              <a:defRPr/>
            </a:pPr>
            <a:r>
              <a:rPr kumimoji="0" lang="en-US" u="none" strike="noStrike" kern="120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Further secure sensitive data through file level access controls and Data Loss Prevention policies</a:t>
            </a:r>
          </a:p>
          <a:p>
            <a:pPr marL="0" marR="0" lvl="0" indent="0" algn="ctr" defTabSz="914400" rtl="0" eaLnBrk="1" fontAlgn="auto" latinLnBrk="0" hangingPunct="1">
              <a:spcAft>
                <a:spcPts val="2400"/>
              </a:spcAft>
              <a:buClrTx/>
              <a:buSzTx/>
              <a:buNone/>
              <a:tabLst/>
              <a:defRPr/>
            </a:pPr>
            <a:r>
              <a:rPr kumimoji="0" lang="en-US" u="none" strike="noStrike" kern="120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Improve Copilot+ Agent responses by archiving </a:t>
            </a:r>
            <a:br>
              <a:rPr kumimoji="0" lang="en-US" u="none" strike="noStrike" kern="120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u="none" strike="noStrike" kern="120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or deleting unneeded content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458E9F-EE66-2DA4-C636-84491DC6BF3C}"/>
              </a:ext>
            </a:extLst>
          </p:cNvPr>
          <p:cNvSpPr txBox="1"/>
          <p:nvPr/>
        </p:nvSpPr>
        <p:spPr>
          <a:xfrm>
            <a:off x="2709780" y="6055578"/>
            <a:ext cx="701668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For detailed guidance see: </a:t>
            </a:r>
            <a:r>
              <a:rPr lang="en-US" sz="16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  <a:cs typeface="Segoe UI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aka.ms/Copilot/OversharingBlueprintLearn</a:t>
            </a:r>
            <a:r>
              <a:rPr lang="en-US" sz="16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  <a:cs typeface="Segoe UI" pitchFamily="34" charset="0"/>
              </a:rPr>
              <a:t>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CC3D9A-4761-1366-9BDB-CD3494FE4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87955" y="3867841"/>
            <a:ext cx="4593729" cy="0"/>
          </a:xfrm>
          <a:prstGeom prst="straightConnector1">
            <a:avLst/>
          </a:prstGeom>
          <a:ln w="635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71A44E-1548-91FE-35B7-AF1D34AE0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87955" y="4405397"/>
            <a:ext cx="4593729" cy="0"/>
          </a:xfrm>
          <a:prstGeom prst="straightConnector1">
            <a:avLst/>
          </a:prstGeom>
          <a:ln w="635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23A836-8246-1FF8-8CE7-4B1A1320E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87955" y="5112035"/>
            <a:ext cx="4593729" cy="0"/>
          </a:xfrm>
          <a:prstGeom prst="straightConnector1">
            <a:avLst/>
          </a:prstGeom>
          <a:ln w="635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58C0D4-1BE9-8604-1389-703EE8F7E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630631" y="3867841"/>
            <a:ext cx="4593729" cy="0"/>
          </a:xfrm>
          <a:prstGeom prst="straightConnector1">
            <a:avLst/>
          </a:prstGeom>
          <a:ln w="635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7EF220-B5CB-6FF9-F9DA-D8192218B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630631" y="4602092"/>
            <a:ext cx="4593729" cy="0"/>
          </a:xfrm>
          <a:prstGeom prst="straightConnector1">
            <a:avLst/>
          </a:prstGeom>
          <a:ln w="635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29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6BBE9-5D3A-C1B8-0836-2BBC11B5B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8B32D4B-7776-D0E4-CDF3-893DA62AE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457200"/>
            <a:ext cx="11018520" cy="553998"/>
          </a:xfrm>
        </p:spPr>
        <p:txBody>
          <a:bodyPr/>
          <a:lstStyle/>
          <a:p>
            <a:pPr algn="ctr"/>
            <a:r>
              <a:rPr lang="en-US" noProof="0" dirty="0"/>
              <a:t>Identify and mitigate risks related to AI usage</a:t>
            </a:r>
            <a:endParaRPr lang="en-US" dirty="0"/>
          </a:p>
        </p:txBody>
      </p:sp>
      <p:sp>
        <p:nvSpPr>
          <p:cNvPr id="10" name="Rectangle: Rounded Corners 20">
            <a:extLst>
              <a:ext uri="{FF2B5EF4-FFF2-40B4-BE49-F238E27FC236}">
                <a16:creationId xmlns:a16="http://schemas.microsoft.com/office/drawing/2014/main" id="{BE8FB692-B7AE-07AA-7A3B-D3A439CE7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4200" y="1280160"/>
            <a:ext cx="11020425" cy="4984525"/>
          </a:xfrm>
          <a:prstGeom prst="roundRect">
            <a:avLst>
              <a:gd name="adj" fmla="val 8060"/>
            </a:avLst>
          </a:prstGeom>
          <a:ln w="25400" cap="rnd">
            <a:gradFill flip="none" rotWithShape="1">
              <a:gsLst>
                <a:gs pos="0">
                  <a:srgbClr val="F65567"/>
                </a:gs>
                <a:gs pos="32000">
                  <a:srgbClr val="7656AD"/>
                </a:gs>
                <a:gs pos="100000">
                  <a:srgbClr val="318581"/>
                </a:gs>
                <a:gs pos="68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IN" sz="1400" dirty="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8" name="Rounded Rectangle 11">
            <a:extLst>
              <a:ext uri="{FF2B5EF4-FFF2-40B4-BE49-F238E27FC236}">
                <a16:creationId xmlns:a16="http://schemas.microsoft.com/office/drawing/2014/main" id="{198377B9-5903-66D3-83C6-61179A10A77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767080" y="1454409"/>
            <a:ext cx="10654665" cy="873550"/>
          </a:xfrm>
          <a:prstGeom prst="roundRect">
            <a:avLst>
              <a:gd name="adj" fmla="val 31813"/>
            </a:avLst>
          </a:prstGeom>
          <a:gradFill flip="none" rotWithShape="1">
            <a:gsLst>
              <a:gs pos="68000">
                <a:srgbClr val="0A6BBA"/>
              </a:gs>
              <a:gs pos="100000">
                <a:srgbClr val="318581"/>
              </a:gs>
              <a:gs pos="0">
                <a:srgbClr val="F65567"/>
              </a:gs>
              <a:gs pos="3200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228600" tIns="18288" rIns="228600" bIns="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gradFill>
                  <a:gsLst>
                    <a:gs pos="13761">
                      <a:srgbClr val="FFFFFF"/>
                    </a:gs>
                    <a:gs pos="34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Oversharing assessment in Data Security Posture Management (DSPM) for AI</a:t>
            </a:r>
          </a:p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gradFill>
                  <a:gsLst>
                    <a:gs pos="13761">
                      <a:srgbClr val="FFFFFF"/>
                    </a:gs>
                    <a:gs pos="34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Proactively strengthen data security to help prevent incidents like data oversharing, leakage, or unethical use</a:t>
            </a:r>
            <a:endParaRPr lang="en-US" sz="1600" b="1" dirty="0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0F1B83B-ED2F-CE2B-0D18-288BFD078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7080" y="2539184"/>
            <a:ext cx="3429504" cy="3514276"/>
          </a:xfrm>
          <a:prstGeom prst="roundRect">
            <a:avLst>
              <a:gd name="adj" fmla="val 8995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182880" tIns="182880" rIns="182880" bIns="182880" rtlCol="0" anchor="t">
            <a:noAutofit/>
          </a:bodyPr>
          <a:lstStyle/>
          <a:p>
            <a:pPr defTabSz="932742">
              <a:spcBef>
                <a:spcPts val="2400"/>
              </a:spcBef>
              <a:buSzPct val="90000"/>
            </a:pPr>
            <a:endParaRPr lang="en-UA" sz="1800" dirty="0" err="1">
              <a:solidFill>
                <a:srgbClr val="000000"/>
              </a:solidFill>
              <a:latin typeface="Segoe UI Semibold"/>
              <a:cs typeface="Segoe UI" panose="020B0502040204020203" pitchFamily="34" charset="0"/>
            </a:endParaRPr>
          </a:p>
        </p:txBody>
      </p:sp>
      <p:pic>
        <p:nvPicPr>
          <p:cNvPr id="11" name="Picture 2" descr="Protect your data from potential risk chart&#10;">
            <a:extLst>
              <a:ext uri="{FF2B5EF4-FFF2-40B4-BE49-F238E27FC236}">
                <a16:creationId xmlns:a16="http://schemas.microsoft.com/office/drawing/2014/main" id="{9D30C0A5-540F-2292-8A87-F058C30A7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05" t="-2086" r="-5578" b="-2086"/>
          <a:stretch/>
        </p:blipFill>
        <p:spPr bwMode="auto">
          <a:xfrm>
            <a:off x="927351" y="2724207"/>
            <a:ext cx="3108959" cy="1664207"/>
          </a:xfrm>
          <a:prstGeom prst="roundRect">
            <a:avLst>
              <a:gd name="adj" fmla="val 14146"/>
            </a:avLst>
          </a:prstGeom>
          <a:solidFill>
            <a:schemeClr val="bg1"/>
          </a:solidFill>
          <a:ln w="76200">
            <a:noFill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7678B7-CA47-AC35-6FE7-4EC969A251F2}"/>
              </a:ext>
            </a:extLst>
          </p:cNvPr>
          <p:cNvSpPr txBox="1">
            <a:spLocks/>
          </p:cNvSpPr>
          <p:nvPr/>
        </p:nvSpPr>
        <p:spPr>
          <a:xfrm>
            <a:off x="927352" y="4719224"/>
            <a:ext cx="3108960" cy="1030059"/>
          </a:xfrm>
          <a:prstGeom prst="roundRect">
            <a:avLst>
              <a:gd name="adj" fmla="val 0"/>
            </a:avLst>
          </a:prstGeom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rtlCol="0" anchor="ctr">
            <a:no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 w="3175">
                  <a:noFill/>
                </a:ln>
                <a:effectLst/>
                <a:uLnTx/>
                <a:uFillTx/>
                <a:latin typeface="+mj-lt"/>
                <a:cs typeface="Segoe Sans Display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gradFill flip="none" rotWithShape="1">
                  <a:gsLst>
                    <a:gs pos="80000">
                      <a:srgbClr val="318581"/>
                    </a:gs>
                    <a:gs pos="0">
                      <a:srgbClr val="0A6BBA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Discover</a:t>
            </a:r>
            <a:r>
              <a:rPr kumimoji="0" lang="en-US" sz="1600" b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sz="1600" b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data security, </a:t>
            </a:r>
            <a:br>
              <a:rPr kumimoji="0" lang="en-US" sz="1600" b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1600" b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safety, and compliance risks </a:t>
            </a:r>
            <a:br>
              <a:rPr kumimoji="0" lang="en-US" sz="1600" b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1600" b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kumimoji="0" lang="en-US" sz="1600" b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reports and oversharing assessments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DB45CE-3338-A017-28F8-C68FFF6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50539" y="2539184"/>
            <a:ext cx="3429504" cy="3514276"/>
          </a:xfrm>
          <a:prstGeom prst="roundRect">
            <a:avLst>
              <a:gd name="adj" fmla="val 8995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182880" tIns="182880" rIns="182880" bIns="182880" rtlCol="0" anchor="t">
            <a:noAutofit/>
          </a:bodyPr>
          <a:lstStyle/>
          <a:p>
            <a:pPr defTabSz="932742">
              <a:spcBef>
                <a:spcPts val="2400"/>
              </a:spcBef>
              <a:buSzPct val="90000"/>
            </a:pPr>
            <a:endParaRPr lang="en-UA" sz="1800" dirty="0" err="1">
              <a:solidFill>
                <a:srgbClr val="000000"/>
              </a:solidFill>
              <a:latin typeface="Segoe UI Semibold"/>
              <a:cs typeface="Segoe UI" panose="020B0502040204020203" pitchFamily="34" charset="0"/>
            </a:endParaRPr>
          </a:p>
        </p:txBody>
      </p:sp>
      <p:pic>
        <p:nvPicPr>
          <p:cNvPr id="23" name="Picture 22" descr="Obsidian Mergen screenshot">
            <a:extLst>
              <a:ext uri="{FF2B5EF4-FFF2-40B4-BE49-F238E27FC236}">
                <a16:creationId xmlns:a16="http://schemas.microsoft.com/office/drawing/2014/main" id="{7F794C92-2FE4-891C-83E1-2337FF4CBD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3" t="445" r="-1933" b="445"/>
          <a:stretch/>
        </p:blipFill>
        <p:spPr bwMode="auto">
          <a:xfrm>
            <a:off x="4510812" y="2724207"/>
            <a:ext cx="3108959" cy="1664207"/>
          </a:xfrm>
          <a:prstGeom prst="roundRect">
            <a:avLst>
              <a:gd name="adj" fmla="val 14146"/>
            </a:avLst>
          </a:prstGeom>
          <a:solidFill>
            <a:schemeClr val="bg1"/>
          </a:solidFill>
          <a:ln w="76200"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A51E4C-64F2-AED0-C0C7-4D980CC67776}"/>
              </a:ext>
            </a:extLst>
          </p:cNvPr>
          <p:cNvSpPr txBox="1">
            <a:spLocks/>
          </p:cNvSpPr>
          <p:nvPr/>
        </p:nvSpPr>
        <p:spPr>
          <a:xfrm>
            <a:off x="4458543" y="4719224"/>
            <a:ext cx="3213496" cy="1030059"/>
          </a:xfrm>
          <a:prstGeom prst="roundRect">
            <a:avLst>
              <a:gd name="adj" fmla="val 0"/>
            </a:avLst>
          </a:prstGeom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ln w="3175">
                  <a:noFill/>
                </a:ln>
                <a:gradFill flip="none" rotWithShape="1">
                  <a:gsLst>
                    <a:gs pos="80000">
                      <a:srgbClr val="0A6BBA"/>
                    </a:gs>
                    <a:gs pos="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Protect</a:t>
            </a:r>
            <a:r>
              <a:rPr kumimoji="0" lang="en-US" sz="160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ln w="3175">
                  <a:noFill/>
                </a:ln>
                <a:solidFill>
                  <a:srgbClr val="000000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sensitive data from overexposure with suggested policies and 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one click application of sensitivity labels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C399FFD-7FAB-A3E8-225D-B482E7D5B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33999" y="2539184"/>
            <a:ext cx="3429504" cy="3514276"/>
          </a:xfrm>
          <a:prstGeom prst="roundRect">
            <a:avLst>
              <a:gd name="adj" fmla="val 8995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182880" tIns="182880" rIns="182880" bIns="182880" rtlCol="0" anchor="t">
            <a:noAutofit/>
          </a:bodyPr>
          <a:lstStyle/>
          <a:p>
            <a:pPr defTabSz="932742">
              <a:spcBef>
                <a:spcPts val="2400"/>
              </a:spcBef>
              <a:buSzPct val="90000"/>
            </a:pPr>
            <a:endParaRPr lang="en-UA" sz="1800" dirty="0" err="1">
              <a:solidFill>
                <a:srgbClr val="000000"/>
              </a:solidFill>
              <a:latin typeface="Segoe UI Semibold"/>
              <a:cs typeface="Segoe UI" panose="020B0502040204020203" pitchFamily="34" charset="0"/>
            </a:endParaRPr>
          </a:p>
        </p:txBody>
      </p:sp>
      <p:pic>
        <p:nvPicPr>
          <p:cNvPr id="24" name="Picture 23" descr="Top unethical use in AI interactions chart&#10;">
            <a:extLst>
              <a:ext uri="{FF2B5EF4-FFF2-40B4-BE49-F238E27FC236}">
                <a16:creationId xmlns:a16="http://schemas.microsoft.com/office/drawing/2014/main" id="{509FC1D1-51EE-40F2-A421-C3F7062D1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76" t="3265" r="9444" b="7587"/>
          <a:stretch/>
        </p:blipFill>
        <p:spPr bwMode="auto">
          <a:xfrm>
            <a:off x="8094271" y="2724207"/>
            <a:ext cx="3108959" cy="1664207"/>
          </a:xfrm>
          <a:prstGeom prst="roundRect">
            <a:avLst>
              <a:gd name="adj" fmla="val 14146"/>
            </a:avLst>
          </a:prstGeom>
          <a:solidFill>
            <a:schemeClr val="bg1"/>
          </a:solidFill>
          <a:ln w="76200">
            <a:noFill/>
          </a:ln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A33D0BD-6791-44F4-5504-FB6E8ED29713}"/>
              </a:ext>
            </a:extLst>
          </p:cNvPr>
          <p:cNvSpPr txBox="1">
            <a:spLocks/>
          </p:cNvSpPr>
          <p:nvPr/>
        </p:nvSpPr>
        <p:spPr>
          <a:xfrm>
            <a:off x="7979014" y="4719224"/>
            <a:ext cx="3339474" cy="1030059"/>
          </a:xfrm>
          <a:prstGeom prst="roundRect">
            <a:avLst>
              <a:gd name="adj" fmla="val 0"/>
            </a:avLst>
          </a:prstGeom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rtlCol="0" anchor="ctr">
            <a:no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 w="3175">
                  <a:noFill/>
                </a:ln>
                <a:effectLst/>
                <a:uLnTx/>
                <a:uFillTx/>
                <a:latin typeface="+mj-lt"/>
                <a:cs typeface="Segoe Sans Display Semi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gradFill flip="none" rotWithShape="1">
                  <a:gsLst>
                    <a:gs pos="17000">
                      <a:srgbClr val="F65567"/>
                    </a:gs>
                    <a:gs pos="92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Govern</a:t>
            </a:r>
            <a:r>
              <a:rPr kumimoji="0" lang="en-US" sz="1600" b="0" u="none" strike="noStrike" kern="1200" cap="none" spc="-20" normalizeH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spc="-20" dirty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AI usage for </a:t>
            </a:r>
            <a:br>
              <a:rPr kumimoji="0" lang="en-US" sz="1600" b="0" u="none" strike="noStrike" kern="1200" cap="none" spc="-20" normalizeH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1600" b="0" u="none" strike="noStrike" kern="1200" cap="none" spc="-20" normalizeH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non-compliant or unethical </a:t>
            </a:r>
            <a:br>
              <a:rPr kumimoji="0" lang="en-US" sz="1600" b="0" u="none" strike="noStrike" kern="1200" cap="none" spc="-20" normalizeH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1600" b="0" u="none" strike="noStrike" kern="1200" cap="none" spc="-20" normalizeH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Segoe UI" panose="020B0502040204020203" pitchFamily="34" charset="0"/>
                <a:cs typeface="Segoe UI" panose="020B0502040204020203" pitchFamily="34" charset="0"/>
              </a:rPr>
              <a:t>usage </a:t>
            </a:r>
            <a:r>
              <a:rPr lang="en-US" sz="1600" b="0" spc="-20" dirty="0">
                <a:solidFill>
                  <a:srgbClr val="000000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and get recommendations on enforcing compliance policies</a:t>
            </a:r>
          </a:p>
        </p:txBody>
      </p:sp>
    </p:spTree>
    <p:extLst>
      <p:ext uri="{BB962C8B-B14F-4D97-AF65-F5344CB8AC3E}">
        <p14:creationId xmlns:p14="http://schemas.microsoft.com/office/powerpoint/2010/main" val="293029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0 L 2.08333E-7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4.44444E-6 L 2.08333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4.44444E-6 L 2.08333E-7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4.44444E-6 L 2.08333E-7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4.44444E-6 L 2.08333E-7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4.44444E-6 L 2.08333E-7 0.03542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4.44444E-6 L 2.08333E-7 0.0354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4.44444E-6 L 2.08333E-7 0.03542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375E-6 1.48148E-6 L 4.375E-6 0.03542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6 1.48148E-6 L 4.16667E-6 0.03542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75E-6 1.48148E-6 L 3.75E-6 0.03542 " pathEditMode="relative" rAng="0" ptsTypes="AA">
                                      <p:cBhvr>
                                        <p:cTn id="59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8" grpId="0" animBg="1"/>
      <p:bldP spid="8" grpId="1" animBg="1"/>
      <p:bldP spid="4" grpId="0" animBg="1"/>
      <p:bldP spid="4" grpId="1" animBg="1"/>
      <p:bldP spid="5" grpId="0"/>
      <p:bldP spid="5" grpId="1"/>
      <p:bldP spid="6" grpId="0" animBg="1"/>
      <p:bldP spid="6" grpId="1" animBg="1"/>
      <p:bldP spid="14" grpId="0"/>
      <p:bldP spid="14" grpId="1"/>
      <p:bldP spid="7" grpId="0" animBg="1"/>
      <p:bldP spid="7" grpId="1" animBg="1"/>
      <p:bldP spid="19" grpId="0"/>
      <p:bldP spid="1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FF01796-CB95-2BC9-6A45-B16B1AE1D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3399571" cy="2215991"/>
          </a:xfrm>
        </p:spPr>
        <p:txBody>
          <a:bodyPr/>
          <a:lstStyle/>
          <a:p>
            <a:r>
              <a:rPr lang="en-US" dirty="0">
                <a:ea typeface="+mj-ea"/>
                <a:cs typeface="+mj-cs"/>
              </a:rPr>
              <a:t>Sensitivity </a:t>
            </a: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labels span </a:t>
            </a: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your entire </a:t>
            </a:r>
            <a:br>
              <a:rPr lang="en-US" dirty="0">
                <a:ea typeface="+mj-ea"/>
                <a:cs typeface="+mj-cs"/>
              </a:rPr>
            </a:br>
            <a:r>
              <a:rPr lang="en-US" dirty="0">
                <a:ea typeface="+mj-ea"/>
                <a:cs typeface="+mj-cs"/>
              </a:rPr>
              <a:t>data estate</a:t>
            </a:r>
            <a:endParaRPr lang="en-IN" dirty="0">
              <a:ea typeface="+mj-ea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D04A53-48EA-E4E1-3353-75EB18AE796A}"/>
              </a:ext>
            </a:extLst>
          </p:cNvPr>
          <p:cNvSpPr txBox="1"/>
          <p:nvPr/>
        </p:nvSpPr>
        <p:spPr>
          <a:xfrm>
            <a:off x="588263" y="3144575"/>
            <a:ext cx="2901912" cy="161582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800"/>
              </a:spcAft>
              <a:buClrTx/>
              <a:buSzPct val="100000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They are a representation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of your information taxonomy.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1800"/>
              </a:spcAft>
              <a:buClrTx/>
              <a:buSzPct val="100000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They describe the priority assigned to your categories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of sensitive information.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89EA0C14-F931-8159-EAF8-CFB007E4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89323" y="800496"/>
            <a:ext cx="6914104" cy="855111"/>
          </a:xfrm>
          <a:custGeom>
            <a:avLst/>
            <a:gdLst>
              <a:gd name="connsiteX0" fmla="*/ 172707 w 6914104"/>
              <a:gd name="connsiteY0" fmla="*/ 0 h 855111"/>
              <a:gd name="connsiteX1" fmla="*/ 6741397 w 6914104"/>
              <a:gd name="connsiteY1" fmla="*/ 0 h 855111"/>
              <a:gd name="connsiteX2" fmla="*/ 6914104 w 6914104"/>
              <a:gd name="connsiteY2" fmla="*/ 172707 h 855111"/>
              <a:gd name="connsiteX3" fmla="*/ 6914104 w 6914104"/>
              <a:gd name="connsiteY3" fmla="*/ 526881 h 855111"/>
              <a:gd name="connsiteX4" fmla="*/ 6863519 w 6914104"/>
              <a:gd name="connsiteY4" fmla="*/ 649003 h 855111"/>
              <a:gd name="connsiteX5" fmla="*/ 6809716 w 6914104"/>
              <a:gd name="connsiteY5" fmla="*/ 685278 h 855111"/>
              <a:gd name="connsiteX6" fmla="*/ 6811123 w 6914104"/>
              <a:gd name="connsiteY6" fmla="*/ 692245 h 855111"/>
              <a:gd name="connsiteX7" fmla="*/ 6648257 w 6914104"/>
              <a:gd name="connsiteY7" fmla="*/ 855111 h 855111"/>
              <a:gd name="connsiteX8" fmla="*/ 6498190 w 6914104"/>
              <a:gd name="connsiteY8" fmla="*/ 755640 h 855111"/>
              <a:gd name="connsiteX9" fmla="*/ 6486874 w 6914104"/>
              <a:gd name="connsiteY9" fmla="*/ 699588 h 855111"/>
              <a:gd name="connsiteX10" fmla="*/ 5095988 w 6914104"/>
              <a:gd name="connsiteY10" fmla="*/ 699588 h 855111"/>
              <a:gd name="connsiteX11" fmla="*/ 5084671 w 6914104"/>
              <a:gd name="connsiteY11" fmla="*/ 755640 h 855111"/>
              <a:gd name="connsiteX12" fmla="*/ 4934604 w 6914104"/>
              <a:gd name="connsiteY12" fmla="*/ 855111 h 855111"/>
              <a:gd name="connsiteX13" fmla="*/ 4784537 w 6914104"/>
              <a:gd name="connsiteY13" fmla="*/ 755640 h 855111"/>
              <a:gd name="connsiteX14" fmla="*/ 4773220 w 6914104"/>
              <a:gd name="connsiteY14" fmla="*/ 699588 h 855111"/>
              <a:gd name="connsiteX15" fmla="*/ 172707 w 6914104"/>
              <a:gd name="connsiteY15" fmla="*/ 699588 h 855111"/>
              <a:gd name="connsiteX16" fmla="*/ 0 w 6914104"/>
              <a:gd name="connsiteY16" fmla="*/ 526881 h 855111"/>
              <a:gd name="connsiteX17" fmla="*/ 0 w 6914104"/>
              <a:gd name="connsiteY17" fmla="*/ 172707 h 855111"/>
              <a:gd name="connsiteX18" fmla="*/ 172707 w 6914104"/>
              <a:gd name="connsiteY18" fmla="*/ 0 h 855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914104" h="855111">
                <a:moveTo>
                  <a:pt x="172707" y="0"/>
                </a:moveTo>
                <a:lnTo>
                  <a:pt x="6741397" y="0"/>
                </a:lnTo>
                <a:cubicBezTo>
                  <a:pt x="6836780" y="0"/>
                  <a:pt x="6914104" y="77324"/>
                  <a:pt x="6914104" y="172707"/>
                </a:cubicBezTo>
                <a:lnTo>
                  <a:pt x="6914104" y="526881"/>
                </a:lnTo>
                <a:cubicBezTo>
                  <a:pt x="6914104" y="574573"/>
                  <a:pt x="6894773" y="617749"/>
                  <a:pt x="6863519" y="649003"/>
                </a:cubicBezTo>
                <a:lnTo>
                  <a:pt x="6809716" y="685278"/>
                </a:lnTo>
                <a:lnTo>
                  <a:pt x="6811123" y="692245"/>
                </a:lnTo>
                <a:cubicBezTo>
                  <a:pt x="6811123" y="782193"/>
                  <a:pt x="6738205" y="855111"/>
                  <a:pt x="6648257" y="855111"/>
                </a:cubicBezTo>
                <a:cubicBezTo>
                  <a:pt x="6580796" y="855111"/>
                  <a:pt x="6522914" y="814095"/>
                  <a:pt x="6498190" y="755640"/>
                </a:cubicBezTo>
                <a:lnTo>
                  <a:pt x="6486874" y="699588"/>
                </a:lnTo>
                <a:lnTo>
                  <a:pt x="5095988" y="699588"/>
                </a:lnTo>
                <a:lnTo>
                  <a:pt x="5084671" y="755640"/>
                </a:lnTo>
                <a:cubicBezTo>
                  <a:pt x="5059947" y="814095"/>
                  <a:pt x="5002065" y="855111"/>
                  <a:pt x="4934604" y="855111"/>
                </a:cubicBezTo>
                <a:cubicBezTo>
                  <a:pt x="4867143" y="855111"/>
                  <a:pt x="4809261" y="814095"/>
                  <a:pt x="4784537" y="755640"/>
                </a:cubicBezTo>
                <a:lnTo>
                  <a:pt x="4773220" y="699588"/>
                </a:lnTo>
                <a:lnTo>
                  <a:pt x="172707" y="699588"/>
                </a:lnTo>
                <a:cubicBezTo>
                  <a:pt x="77324" y="699588"/>
                  <a:pt x="0" y="622264"/>
                  <a:pt x="0" y="526881"/>
                </a:cubicBezTo>
                <a:lnTo>
                  <a:pt x="0" y="172707"/>
                </a:lnTo>
                <a:cubicBezTo>
                  <a:pt x="0" y="77324"/>
                  <a:pt x="77324" y="0"/>
                  <a:pt x="172707" y="0"/>
                </a:cubicBezTo>
                <a:close/>
              </a:path>
            </a:pathLst>
          </a:custGeom>
          <a:gradFill flip="none" rotWithShape="1">
            <a:gsLst>
              <a:gs pos="68000">
                <a:srgbClr val="0A6BBA"/>
              </a:gs>
              <a:gs pos="100000">
                <a:srgbClr val="318581"/>
              </a:gs>
              <a:gs pos="0">
                <a:srgbClr val="F65567"/>
              </a:gs>
              <a:gs pos="3200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228600" tIns="18288" rIns="228600" bIns="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22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73688A-97AA-F424-C105-A71A4C9CF67C}"/>
              </a:ext>
            </a:extLst>
          </p:cNvPr>
          <p:cNvSpPr txBox="1"/>
          <p:nvPr/>
        </p:nvSpPr>
        <p:spPr>
          <a:xfrm>
            <a:off x="4924702" y="1027180"/>
            <a:ext cx="82145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Public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0B955A-D036-BF9E-9B98-B32ABBDAFFAE}"/>
              </a:ext>
            </a:extLst>
          </p:cNvPr>
          <p:cNvSpPr txBox="1"/>
          <p:nvPr/>
        </p:nvSpPr>
        <p:spPr>
          <a:xfrm>
            <a:off x="6528371" y="1027180"/>
            <a:ext cx="109925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General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6ADCC7-28C7-F84D-A1DE-F121F8F93C03}"/>
              </a:ext>
            </a:extLst>
          </p:cNvPr>
          <p:cNvSpPr txBox="1"/>
          <p:nvPr/>
        </p:nvSpPr>
        <p:spPr>
          <a:xfrm>
            <a:off x="8054128" y="1027180"/>
            <a:ext cx="150135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Confidential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EB19BF-BFB6-5E0C-69C6-9DFD162E3A93}"/>
              </a:ext>
            </a:extLst>
          </p:cNvPr>
          <p:cNvSpPr txBox="1"/>
          <p:nvPr/>
        </p:nvSpPr>
        <p:spPr>
          <a:xfrm>
            <a:off x="9796692" y="1027180"/>
            <a:ext cx="1501350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Restricted</a:t>
            </a:r>
          </a:p>
        </p:txBody>
      </p:sp>
      <p:sp>
        <p:nvSpPr>
          <p:cNvPr id="9" name="Graphic 62" descr="Icon of a closed padlock with a shield">
            <a:extLst>
              <a:ext uri="{FF2B5EF4-FFF2-40B4-BE49-F238E27FC236}">
                <a16:creationId xmlns:a16="http://schemas.microsoft.com/office/drawing/2014/main" id="{5F7B2BD7-4EE5-3661-B7FC-D68E39B9EEC6}"/>
              </a:ext>
            </a:extLst>
          </p:cNvPr>
          <p:cNvSpPr/>
          <p:nvPr/>
        </p:nvSpPr>
        <p:spPr>
          <a:xfrm>
            <a:off x="9352218" y="1405328"/>
            <a:ext cx="157458" cy="157462"/>
          </a:xfrm>
          <a:custGeom>
            <a:avLst/>
            <a:gdLst>
              <a:gd name="connsiteX0" fmla="*/ 123663 w 309156"/>
              <a:gd name="connsiteY0" fmla="*/ 0 h 309164"/>
              <a:gd name="connsiteX1" fmla="*/ 185494 w 309156"/>
              <a:gd name="connsiteY1" fmla="*/ 61831 h 309164"/>
              <a:gd name="connsiteX2" fmla="*/ 185494 w 309156"/>
              <a:gd name="connsiteY2" fmla="*/ 92747 h 309164"/>
              <a:gd name="connsiteX3" fmla="*/ 212545 w 309156"/>
              <a:gd name="connsiteY3" fmla="*/ 92747 h 309164"/>
              <a:gd name="connsiteX4" fmla="*/ 247325 w 309156"/>
              <a:gd name="connsiteY4" fmla="*/ 127527 h 309164"/>
              <a:gd name="connsiteX5" fmla="*/ 247332 w 309156"/>
              <a:gd name="connsiteY5" fmla="*/ 139121 h 309164"/>
              <a:gd name="connsiteX6" fmla="*/ 233472 w 309156"/>
              <a:gd name="connsiteY6" fmla="*/ 144200 h 309164"/>
              <a:gd name="connsiteX7" fmla="*/ 231815 w 309156"/>
              <a:gd name="connsiteY7" fmla="*/ 145757 h 309164"/>
              <a:gd name="connsiteX8" fmla="*/ 224153 w 309156"/>
              <a:gd name="connsiteY8" fmla="*/ 152816 h 309164"/>
              <a:gd name="connsiteX9" fmla="*/ 224139 w 309156"/>
              <a:gd name="connsiteY9" fmla="*/ 127527 h 309164"/>
              <a:gd name="connsiteX10" fmla="*/ 212545 w 309156"/>
              <a:gd name="connsiteY10" fmla="*/ 115934 h 309164"/>
              <a:gd name="connsiteX11" fmla="*/ 34780 w 309156"/>
              <a:gd name="connsiteY11" fmla="*/ 115934 h 309164"/>
              <a:gd name="connsiteX12" fmla="*/ 23187 w 309156"/>
              <a:gd name="connsiteY12" fmla="*/ 127527 h 309164"/>
              <a:gd name="connsiteX13" fmla="*/ 23187 w 309156"/>
              <a:gd name="connsiteY13" fmla="*/ 274377 h 309164"/>
              <a:gd name="connsiteX14" fmla="*/ 34780 w 309156"/>
              <a:gd name="connsiteY14" fmla="*/ 285970 h 309164"/>
              <a:gd name="connsiteX15" fmla="*/ 187633 w 309156"/>
              <a:gd name="connsiteY15" fmla="*/ 285982 h 309164"/>
              <a:gd name="connsiteX16" fmla="*/ 211437 w 309156"/>
              <a:gd name="connsiteY16" fmla="*/ 309164 h 309164"/>
              <a:gd name="connsiteX17" fmla="*/ 34780 w 309156"/>
              <a:gd name="connsiteY17" fmla="*/ 309157 h 309164"/>
              <a:gd name="connsiteX18" fmla="*/ 0 w 309156"/>
              <a:gd name="connsiteY18" fmla="*/ 274377 h 309164"/>
              <a:gd name="connsiteX19" fmla="*/ 0 w 309156"/>
              <a:gd name="connsiteY19" fmla="*/ 127527 h 309164"/>
              <a:gd name="connsiteX20" fmla="*/ 34780 w 309156"/>
              <a:gd name="connsiteY20" fmla="*/ 92747 h 309164"/>
              <a:gd name="connsiteX21" fmla="*/ 61831 w 309156"/>
              <a:gd name="connsiteY21" fmla="*/ 92747 h 309164"/>
              <a:gd name="connsiteX22" fmla="*/ 61831 w 309156"/>
              <a:gd name="connsiteY22" fmla="*/ 61831 h 309164"/>
              <a:gd name="connsiteX23" fmla="*/ 123663 w 309156"/>
              <a:gd name="connsiteY23" fmla="*/ 0 h 309164"/>
              <a:gd name="connsiteX24" fmla="*/ 251711 w 309156"/>
              <a:gd name="connsiteY24" fmla="*/ 156469 h 309164"/>
              <a:gd name="connsiteX25" fmla="*/ 302974 w 309156"/>
              <a:gd name="connsiteY25" fmla="*/ 180342 h 309164"/>
              <a:gd name="connsiteX26" fmla="*/ 309031 w 309156"/>
              <a:gd name="connsiteY26" fmla="*/ 185485 h 309164"/>
              <a:gd name="connsiteX27" fmla="*/ 309157 w 309156"/>
              <a:gd name="connsiteY27" fmla="*/ 186782 h 309164"/>
              <a:gd name="connsiteX28" fmla="*/ 309157 w 309156"/>
              <a:gd name="connsiteY28" fmla="*/ 225443 h 309164"/>
              <a:gd name="connsiteX29" fmla="*/ 249281 w 309156"/>
              <a:gd name="connsiteY29" fmla="*/ 308826 h 309164"/>
              <a:gd name="connsiteX30" fmla="*/ 245370 w 309156"/>
              <a:gd name="connsiteY30" fmla="*/ 308826 h 309164"/>
              <a:gd name="connsiteX31" fmla="*/ 185562 w 309156"/>
              <a:gd name="connsiteY31" fmla="*/ 229544 h 309164"/>
              <a:gd name="connsiteX32" fmla="*/ 185494 w 309156"/>
              <a:gd name="connsiteY32" fmla="*/ 225443 h 309164"/>
              <a:gd name="connsiteX33" fmla="*/ 185494 w 309156"/>
              <a:gd name="connsiteY33" fmla="*/ 186782 h 309164"/>
              <a:gd name="connsiteX34" fmla="*/ 191677 w 309156"/>
              <a:gd name="connsiteY34" fmla="*/ 180342 h 309164"/>
              <a:gd name="connsiteX35" fmla="*/ 242963 w 309156"/>
              <a:gd name="connsiteY35" fmla="*/ 156464 h 309164"/>
              <a:gd name="connsiteX36" fmla="*/ 251711 w 309156"/>
              <a:gd name="connsiteY36" fmla="*/ 156469 h 309164"/>
              <a:gd name="connsiteX37" fmla="*/ 123664 w 309156"/>
              <a:gd name="connsiteY37" fmla="*/ 177765 h 309164"/>
              <a:gd name="connsiteX38" fmla="*/ 146851 w 309156"/>
              <a:gd name="connsiteY38" fmla="*/ 200952 h 309164"/>
              <a:gd name="connsiteX39" fmla="*/ 123664 w 309156"/>
              <a:gd name="connsiteY39" fmla="*/ 224139 h 309164"/>
              <a:gd name="connsiteX40" fmla="*/ 100478 w 309156"/>
              <a:gd name="connsiteY40" fmla="*/ 200952 h 309164"/>
              <a:gd name="connsiteX41" fmla="*/ 123664 w 309156"/>
              <a:gd name="connsiteY41" fmla="*/ 177765 h 309164"/>
              <a:gd name="connsiteX42" fmla="*/ 123663 w 309156"/>
              <a:gd name="connsiteY42" fmla="*/ 23187 h 309164"/>
              <a:gd name="connsiteX43" fmla="*/ 85018 w 309156"/>
              <a:gd name="connsiteY43" fmla="*/ 61831 h 309164"/>
              <a:gd name="connsiteX44" fmla="*/ 85018 w 309156"/>
              <a:gd name="connsiteY44" fmla="*/ 92747 h 309164"/>
              <a:gd name="connsiteX45" fmla="*/ 162307 w 309156"/>
              <a:gd name="connsiteY45" fmla="*/ 92747 h 309164"/>
              <a:gd name="connsiteX46" fmla="*/ 162307 w 309156"/>
              <a:gd name="connsiteY46" fmla="*/ 61831 h 309164"/>
              <a:gd name="connsiteX47" fmla="*/ 123663 w 309156"/>
              <a:gd name="connsiteY47" fmla="*/ 23187 h 3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9156" h="309164">
                <a:moveTo>
                  <a:pt x="123663" y="0"/>
                </a:moveTo>
                <a:cubicBezTo>
                  <a:pt x="157811" y="0"/>
                  <a:pt x="185494" y="27683"/>
                  <a:pt x="185494" y="61831"/>
                </a:cubicBezTo>
                <a:lnTo>
                  <a:pt x="185494" y="92747"/>
                </a:lnTo>
                <a:lnTo>
                  <a:pt x="212545" y="92747"/>
                </a:lnTo>
                <a:cubicBezTo>
                  <a:pt x="231753" y="92747"/>
                  <a:pt x="247325" y="108319"/>
                  <a:pt x="247325" y="127527"/>
                </a:cubicBezTo>
                <a:lnTo>
                  <a:pt x="247332" y="139121"/>
                </a:lnTo>
                <a:cubicBezTo>
                  <a:pt x="242402" y="139121"/>
                  <a:pt x="237473" y="140815"/>
                  <a:pt x="233472" y="144200"/>
                </a:cubicBezTo>
                <a:lnTo>
                  <a:pt x="231815" y="145757"/>
                </a:lnTo>
                <a:cubicBezTo>
                  <a:pt x="229283" y="148392"/>
                  <a:pt x="226732" y="150743"/>
                  <a:pt x="224153" y="152816"/>
                </a:cubicBezTo>
                <a:lnTo>
                  <a:pt x="224139" y="127527"/>
                </a:lnTo>
                <a:cubicBezTo>
                  <a:pt x="224139" y="121124"/>
                  <a:pt x="218948" y="115934"/>
                  <a:pt x="212545" y="115934"/>
                </a:cubicBezTo>
                <a:lnTo>
                  <a:pt x="34780" y="115934"/>
                </a:lnTo>
                <a:cubicBezTo>
                  <a:pt x="28377" y="115934"/>
                  <a:pt x="23187" y="121124"/>
                  <a:pt x="23187" y="127527"/>
                </a:cubicBezTo>
                <a:lnTo>
                  <a:pt x="23187" y="274377"/>
                </a:lnTo>
                <a:cubicBezTo>
                  <a:pt x="23187" y="280779"/>
                  <a:pt x="28377" y="285970"/>
                  <a:pt x="34780" y="285970"/>
                </a:cubicBezTo>
                <a:lnTo>
                  <a:pt x="187633" y="285982"/>
                </a:lnTo>
                <a:cubicBezTo>
                  <a:pt x="193934" y="294895"/>
                  <a:pt x="201889" y="302649"/>
                  <a:pt x="211437" y="309164"/>
                </a:cubicBezTo>
                <a:lnTo>
                  <a:pt x="34780" y="309157"/>
                </a:lnTo>
                <a:cubicBezTo>
                  <a:pt x="15572" y="309157"/>
                  <a:pt x="0" y="293584"/>
                  <a:pt x="0" y="274377"/>
                </a:cubicBezTo>
                <a:lnTo>
                  <a:pt x="0" y="127527"/>
                </a:lnTo>
                <a:cubicBezTo>
                  <a:pt x="0" y="108319"/>
                  <a:pt x="15572" y="92747"/>
                  <a:pt x="34780" y="92747"/>
                </a:cubicBezTo>
                <a:lnTo>
                  <a:pt x="61831" y="92747"/>
                </a:lnTo>
                <a:lnTo>
                  <a:pt x="61831" y="61831"/>
                </a:lnTo>
                <a:cubicBezTo>
                  <a:pt x="61831" y="27683"/>
                  <a:pt x="89514" y="0"/>
                  <a:pt x="123663" y="0"/>
                </a:cubicBezTo>
                <a:close/>
                <a:moveTo>
                  <a:pt x="251711" y="156469"/>
                </a:moveTo>
                <a:cubicBezTo>
                  <a:pt x="267046" y="172472"/>
                  <a:pt x="284039" y="180342"/>
                  <a:pt x="302974" y="180342"/>
                </a:cubicBezTo>
                <a:cubicBezTo>
                  <a:pt x="305962" y="180342"/>
                  <a:pt x="308455" y="182549"/>
                  <a:pt x="309031" y="185485"/>
                </a:cubicBezTo>
                <a:lnTo>
                  <a:pt x="309157" y="186782"/>
                </a:lnTo>
                <a:lnTo>
                  <a:pt x="309157" y="225443"/>
                </a:lnTo>
                <a:cubicBezTo>
                  <a:pt x="309157" y="266900"/>
                  <a:pt x="288861" y="295084"/>
                  <a:pt x="249281" y="308826"/>
                </a:cubicBezTo>
                <a:cubicBezTo>
                  <a:pt x="248012" y="309266"/>
                  <a:pt x="246639" y="309266"/>
                  <a:pt x="245370" y="308826"/>
                </a:cubicBezTo>
                <a:cubicBezTo>
                  <a:pt x="207110" y="295541"/>
                  <a:pt x="186868" y="268762"/>
                  <a:pt x="185562" y="229544"/>
                </a:cubicBezTo>
                <a:lnTo>
                  <a:pt x="185494" y="225443"/>
                </a:lnTo>
                <a:lnTo>
                  <a:pt x="185494" y="186782"/>
                </a:lnTo>
                <a:cubicBezTo>
                  <a:pt x="185494" y="183225"/>
                  <a:pt x="188263" y="180342"/>
                  <a:pt x="191677" y="180342"/>
                </a:cubicBezTo>
                <a:cubicBezTo>
                  <a:pt x="210588" y="180342"/>
                  <a:pt x="227590" y="172471"/>
                  <a:pt x="242963" y="156464"/>
                </a:cubicBezTo>
                <a:cubicBezTo>
                  <a:pt x="245379" y="153948"/>
                  <a:pt x="249298" y="153951"/>
                  <a:pt x="251711" y="156469"/>
                </a:cubicBezTo>
                <a:close/>
                <a:moveTo>
                  <a:pt x="123664" y="177765"/>
                </a:moveTo>
                <a:cubicBezTo>
                  <a:pt x="136471" y="177765"/>
                  <a:pt x="146851" y="188147"/>
                  <a:pt x="146851" y="200952"/>
                </a:cubicBezTo>
                <a:cubicBezTo>
                  <a:pt x="146851" y="213757"/>
                  <a:pt x="136471" y="224139"/>
                  <a:pt x="123664" y="224139"/>
                </a:cubicBezTo>
                <a:cubicBezTo>
                  <a:pt x="110859" y="224139"/>
                  <a:pt x="100478" y="213757"/>
                  <a:pt x="100478" y="200952"/>
                </a:cubicBezTo>
                <a:cubicBezTo>
                  <a:pt x="100478" y="188147"/>
                  <a:pt x="110859" y="177765"/>
                  <a:pt x="123664" y="177765"/>
                </a:cubicBezTo>
                <a:close/>
                <a:moveTo>
                  <a:pt x="123663" y="23187"/>
                </a:moveTo>
                <a:cubicBezTo>
                  <a:pt x="102320" y="23187"/>
                  <a:pt x="85018" y="40489"/>
                  <a:pt x="85018" y="61831"/>
                </a:cubicBezTo>
                <a:lnTo>
                  <a:pt x="85018" y="92747"/>
                </a:lnTo>
                <a:lnTo>
                  <a:pt x="162307" y="92747"/>
                </a:lnTo>
                <a:lnTo>
                  <a:pt x="162307" y="61831"/>
                </a:lnTo>
                <a:cubicBezTo>
                  <a:pt x="162307" y="40489"/>
                  <a:pt x="145005" y="23187"/>
                  <a:pt x="123663" y="23187"/>
                </a:cubicBezTo>
                <a:close/>
              </a:path>
            </a:pathLst>
          </a:custGeom>
          <a:solidFill>
            <a:srgbClr val="F5F5F4"/>
          </a:solidFill>
          <a:effectLst/>
        </p:spPr>
        <p:txBody>
          <a:bodyPr wrap="square" lIns="228600" tIns="18288" rIns="228600" bIns="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22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6" name="Graphic 62" descr="Icon of a closed padlock with a shield">
            <a:extLst>
              <a:ext uri="{FF2B5EF4-FFF2-40B4-BE49-F238E27FC236}">
                <a16:creationId xmlns:a16="http://schemas.microsoft.com/office/drawing/2014/main" id="{837BF70A-8B17-8EDF-6E5B-0DB6476049BF}"/>
              </a:ext>
            </a:extLst>
          </p:cNvPr>
          <p:cNvSpPr/>
          <p:nvPr/>
        </p:nvSpPr>
        <p:spPr>
          <a:xfrm>
            <a:off x="11065871" y="1405328"/>
            <a:ext cx="157458" cy="157462"/>
          </a:xfrm>
          <a:custGeom>
            <a:avLst/>
            <a:gdLst>
              <a:gd name="connsiteX0" fmla="*/ 123663 w 309156"/>
              <a:gd name="connsiteY0" fmla="*/ 0 h 309164"/>
              <a:gd name="connsiteX1" fmla="*/ 185494 w 309156"/>
              <a:gd name="connsiteY1" fmla="*/ 61831 h 309164"/>
              <a:gd name="connsiteX2" fmla="*/ 185494 w 309156"/>
              <a:gd name="connsiteY2" fmla="*/ 92747 h 309164"/>
              <a:gd name="connsiteX3" fmla="*/ 212545 w 309156"/>
              <a:gd name="connsiteY3" fmla="*/ 92747 h 309164"/>
              <a:gd name="connsiteX4" fmla="*/ 247325 w 309156"/>
              <a:gd name="connsiteY4" fmla="*/ 127527 h 309164"/>
              <a:gd name="connsiteX5" fmla="*/ 247332 w 309156"/>
              <a:gd name="connsiteY5" fmla="*/ 139121 h 309164"/>
              <a:gd name="connsiteX6" fmla="*/ 233472 w 309156"/>
              <a:gd name="connsiteY6" fmla="*/ 144200 h 309164"/>
              <a:gd name="connsiteX7" fmla="*/ 231815 w 309156"/>
              <a:gd name="connsiteY7" fmla="*/ 145757 h 309164"/>
              <a:gd name="connsiteX8" fmla="*/ 224153 w 309156"/>
              <a:gd name="connsiteY8" fmla="*/ 152816 h 309164"/>
              <a:gd name="connsiteX9" fmla="*/ 224139 w 309156"/>
              <a:gd name="connsiteY9" fmla="*/ 127527 h 309164"/>
              <a:gd name="connsiteX10" fmla="*/ 212545 w 309156"/>
              <a:gd name="connsiteY10" fmla="*/ 115934 h 309164"/>
              <a:gd name="connsiteX11" fmla="*/ 34780 w 309156"/>
              <a:gd name="connsiteY11" fmla="*/ 115934 h 309164"/>
              <a:gd name="connsiteX12" fmla="*/ 23187 w 309156"/>
              <a:gd name="connsiteY12" fmla="*/ 127527 h 309164"/>
              <a:gd name="connsiteX13" fmla="*/ 23187 w 309156"/>
              <a:gd name="connsiteY13" fmla="*/ 274377 h 309164"/>
              <a:gd name="connsiteX14" fmla="*/ 34780 w 309156"/>
              <a:gd name="connsiteY14" fmla="*/ 285970 h 309164"/>
              <a:gd name="connsiteX15" fmla="*/ 187633 w 309156"/>
              <a:gd name="connsiteY15" fmla="*/ 285982 h 309164"/>
              <a:gd name="connsiteX16" fmla="*/ 211437 w 309156"/>
              <a:gd name="connsiteY16" fmla="*/ 309164 h 309164"/>
              <a:gd name="connsiteX17" fmla="*/ 34780 w 309156"/>
              <a:gd name="connsiteY17" fmla="*/ 309157 h 309164"/>
              <a:gd name="connsiteX18" fmla="*/ 0 w 309156"/>
              <a:gd name="connsiteY18" fmla="*/ 274377 h 309164"/>
              <a:gd name="connsiteX19" fmla="*/ 0 w 309156"/>
              <a:gd name="connsiteY19" fmla="*/ 127527 h 309164"/>
              <a:gd name="connsiteX20" fmla="*/ 34780 w 309156"/>
              <a:gd name="connsiteY20" fmla="*/ 92747 h 309164"/>
              <a:gd name="connsiteX21" fmla="*/ 61831 w 309156"/>
              <a:gd name="connsiteY21" fmla="*/ 92747 h 309164"/>
              <a:gd name="connsiteX22" fmla="*/ 61831 w 309156"/>
              <a:gd name="connsiteY22" fmla="*/ 61831 h 309164"/>
              <a:gd name="connsiteX23" fmla="*/ 123663 w 309156"/>
              <a:gd name="connsiteY23" fmla="*/ 0 h 309164"/>
              <a:gd name="connsiteX24" fmla="*/ 251711 w 309156"/>
              <a:gd name="connsiteY24" fmla="*/ 156469 h 309164"/>
              <a:gd name="connsiteX25" fmla="*/ 302974 w 309156"/>
              <a:gd name="connsiteY25" fmla="*/ 180342 h 309164"/>
              <a:gd name="connsiteX26" fmla="*/ 309031 w 309156"/>
              <a:gd name="connsiteY26" fmla="*/ 185485 h 309164"/>
              <a:gd name="connsiteX27" fmla="*/ 309157 w 309156"/>
              <a:gd name="connsiteY27" fmla="*/ 186782 h 309164"/>
              <a:gd name="connsiteX28" fmla="*/ 309157 w 309156"/>
              <a:gd name="connsiteY28" fmla="*/ 225443 h 309164"/>
              <a:gd name="connsiteX29" fmla="*/ 249281 w 309156"/>
              <a:gd name="connsiteY29" fmla="*/ 308826 h 309164"/>
              <a:gd name="connsiteX30" fmla="*/ 245370 w 309156"/>
              <a:gd name="connsiteY30" fmla="*/ 308826 h 309164"/>
              <a:gd name="connsiteX31" fmla="*/ 185562 w 309156"/>
              <a:gd name="connsiteY31" fmla="*/ 229544 h 309164"/>
              <a:gd name="connsiteX32" fmla="*/ 185494 w 309156"/>
              <a:gd name="connsiteY32" fmla="*/ 225443 h 309164"/>
              <a:gd name="connsiteX33" fmla="*/ 185494 w 309156"/>
              <a:gd name="connsiteY33" fmla="*/ 186782 h 309164"/>
              <a:gd name="connsiteX34" fmla="*/ 191677 w 309156"/>
              <a:gd name="connsiteY34" fmla="*/ 180342 h 309164"/>
              <a:gd name="connsiteX35" fmla="*/ 242963 w 309156"/>
              <a:gd name="connsiteY35" fmla="*/ 156464 h 309164"/>
              <a:gd name="connsiteX36" fmla="*/ 251711 w 309156"/>
              <a:gd name="connsiteY36" fmla="*/ 156469 h 309164"/>
              <a:gd name="connsiteX37" fmla="*/ 123664 w 309156"/>
              <a:gd name="connsiteY37" fmla="*/ 177765 h 309164"/>
              <a:gd name="connsiteX38" fmla="*/ 146851 w 309156"/>
              <a:gd name="connsiteY38" fmla="*/ 200952 h 309164"/>
              <a:gd name="connsiteX39" fmla="*/ 123664 w 309156"/>
              <a:gd name="connsiteY39" fmla="*/ 224139 h 309164"/>
              <a:gd name="connsiteX40" fmla="*/ 100478 w 309156"/>
              <a:gd name="connsiteY40" fmla="*/ 200952 h 309164"/>
              <a:gd name="connsiteX41" fmla="*/ 123664 w 309156"/>
              <a:gd name="connsiteY41" fmla="*/ 177765 h 309164"/>
              <a:gd name="connsiteX42" fmla="*/ 123663 w 309156"/>
              <a:gd name="connsiteY42" fmla="*/ 23187 h 309164"/>
              <a:gd name="connsiteX43" fmla="*/ 85018 w 309156"/>
              <a:gd name="connsiteY43" fmla="*/ 61831 h 309164"/>
              <a:gd name="connsiteX44" fmla="*/ 85018 w 309156"/>
              <a:gd name="connsiteY44" fmla="*/ 92747 h 309164"/>
              <a:gd name="connsiteX45" fmla="*/ 162307 w 309156"/>
              <a:gd name="connsiteY45" fmla="*/ 92747 h 309164"/>
              <a:gd name="connsiteX46" fmla="*/ 162307 w 309156"/>
              <a:gd name="connsiteY46" fmla="*/ 61831 h 309164"/>
              <a:gd name="connsiteX47" fmla="*/ 123663 w 309156"/>
              <a:gd name="connsiteY47" fmla="*/ 23187 h 30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9156" h="309164">
                <a:moveTo>
                  <a:pt x="123663" y="0"/>
                </a:moveTo>
                <a:cubicBezTo>
                  <a:pt x="157811" y="0"/>
                  <a:pt x="185494" y="27683"/>
                  <a:pt x="185494" y="61831"/>
                </a:cubicBezTo>
                <a:lnTo>
                  <a:pt x="185494" y="92747"/>
                </a:lnTo>
                <a:lnTo>
                  <a:pt x="212545" y="92747"/>
                </a:lnTo>
                <a:cubicBezTo>
                  <a:pt x="231753" y="92747"/>
                  <a:pt x="247325" y="108319"/>
                  <a:pt x="247325" y="127527"/>
                </a:cubicBezTo>
                <a:lnTo>
                  <a:pt x="247332" y="139121"/>
                </a:lnTo>
                <a:cubicBezTo>
                  <a:pt x="242402" y="139121"/>
                  <a:pt x="237473" y="140815"/>
                  <a:pt x="233472" y="144200"/>
                </a:cubicBezTo>
                <a:lnTo>
                  <a:pt x="231815" y="145757"/>
                </a:lnTo>
                <a:cubicBezTo>
                  <a:pt x="229283" y="148392"/>
                  <a:pt x="226732" y="150743"/>
                  <a:pt x="224153" y="152816"/>
                </a:cubicBezTo>
                <a:lnTo>
                  <a:pt x="224139" y="127527"/>
                </a:lnTo>
                <a:cubicBezTo>
                  <a:pt x="224139" y="121124"/>
                  <a:pt x="218948" y="115934"/>
                  <a:pt x="212545" y="115934"/>
                </a:cubicBezTo>
                <a:lnTo>
                  <a:pt x="34780" y="115934"/>
                </a:lnTo>
                <a:cubicBezTo>
                  <a:pt x="28377" y="115934"/>
                  <a:pt x="23187" y="121124"/>
                  <a:pt x="23187" y="127527"/>
                </a:cubicBezTo>
                <a:lnTo>
                  <a:pt x="23187" y="274377"/>
                </a:lnTo>
                <a:cubicBezTo>
                  <a:pt x="23187" y="280779"/>
                  <a:pt x="28377" y="285970"/>
                  <a:pt x="34780" y="285970"/>
                </a:cubicBezTo>
                <a:lnTo>
                  <a:pt x="187633" y="285982"/>
                </a:lnTo>
                <a:cubicBezTo>
                  <a:pt x="193934" y="294895"/>
                  <a:pt x="201889" y="302649"/>
                  <a:pt x="211437" y="309164"/>
                </a:cubicBezTo>
                <a:lnTo>
                  <a:pt x="34780" y="309157"/>
                </a:lnTo>
                <a:cubicBezTo>
                  <a:pt x="15572" y="309157"/>
                  <a:pt x="0" y="293584"/>
                  <a:pt x="0" y="274377"/>
                </a:cubicBezTo>
                <a:lnTo>
                  <a:pt x="0" y="127527"/>
                </a:lnTo>
                <a:cubicBezTo>
                  <a:pt x="0" y="108319"/>
                  <a:pt x="15572" y="92747"/>
                  <a:pt x="34780" y="92747"/>
                </a:cubicBezTo>
                <a:lnTo>
                  <a:pt x="61831" y="92747"/>
                </a:lnTo>
                <a:lnTo>
                  <a:pt x="61831" y="61831"/>
                </a:lnTo>
                <a:cubicBezTo>
                  <a:pt x="61831" y="27683"/>
                  <a:pt x="89514" y="0"/>
                  <a:pt x="123663" y="0"/>
                </a:cubicBezTo>
                <a:close/>
                <a:moveTo>
                  <a:pt x="251711" y="156469"/>
                </a:moveTo>
                <a:cubicBezTo>
                  <a:pt x="267046" y="172472"/>
                  <a:pt x="284039" y="180342"/>
                  <a:pt x="302974" y="180342"/>
                </a:cubicBezTo>
                <a:cubicBezTo>
                  <a:pt x="305962" y="180342"/>
                  <a:pt x="308455" y="182549"/>
                  <a:pt x="309031" y="185485"/>
                </a:cubicBezTo>
                <a:lnTo>
                  <a:pt x="309157" y="186782"/>
                </a:lnTo>
                <a:lnTo>
                  <a:pt x="309157" y="225443"/>
                </a:lnTo>
                <a:cubicBezTo>
                  <a:pt x="309157" y="266900"/>
                  <a:pt x="288861" y="295084"/>
                  <a:pt x="249281" y="308826"/>
                </a:cubicBezTo>
                <a:cubicBezTo>
                  <a:pt x="248012" y="309266"/>
                  <a:pt x="246639" y="309266"/>
                  <a:pt x="245370" y="308826"/>
                </a:cubicBezTo>
                <a:cubicBezTo>
                  <a:pt x="207110" y="295541"/>
                  <a:pt x="186868" y="268762"/>
                  <a:pt x="185562" y="229544"/>
                </a:cubicBezTo>
                <a:lnTo>
                  <a:pt x="185494" y="225443"/>
                </a:lnTo>
                <a:lnTo>
                  <a:pt x="185494" y="186782"/>
                </a:lnTo>
                <a:cubicBezTo>
                  <a:pt x="185494" y="183225"/>
                  <a:pt x="188263" y="180342"/>
                  <a:pt x="191677" y="180342"/>
                </a:cubicBezTo>
                <a:cubicBezTo>
                  <a:pt x="210588" y="180342"/>
                  <a:pt x="227590" y="172471"/>
                  <a:pt x="242963" y="156464"/>
                </a:cubicBezTo>
                <a:cubicBezTo>
                  <a:pt x="245379" y="153948"/>
                  <a:pt x="249298" y="153951"/>
                  <a:pt x="251711" y="156469"/>
                </a:cubicBezTo>
                <a:close/>
                <a:moveTo>
                  <a:pt x="123664" y="177765"/>
                </a:moveTo>
                <a:cubicBezTo>
                  <a:pt x="136471" y="177765"/>
                  <a:pt x="146851" y="188147"/>
                  <a:pt x="146851" y="200952"/>
                </a:cubicBezTo>
                <a:cubicBezTo>
                  <a:pt x="146851" y="213757"/>
                  <a:pt x="136471" y="224139"/>
                  <a:pt x="123664" y="224139"/>
                </a:cubicBezTo>
                <a:cubicBezTo>
                  <a:pt x="110859" y="224139"/>
                  <a:pt x="100478" y="213757"/>
                  <a:pt x="100478" y="200952"/>
                </a:cubicBezTo>
                <a:cubicBezTo>
                  <a:pt x="100478" y="188147"/>
                  <a:pt x="110859" y="177765"/>
                  <a:pt x="123664" y="177765"/>
                </a:cubicBezTo>
                <a:close/>
                <a:moveTo>
                  <a:pt x="123663" y="23187"/>
                </a:moveTo>
                <a:cubicBezTo>
                  <a:pt x="102320" y="23187"/>
                  <a:pt x="85018" y="40489"/>
                  <a:pt x="85018" y="61831"/>
                </a:cubicBezTo>
                <a:lnTo>
                  <a:pt x="85018" y="92747"/>
                </a:lnTo>
                <a:lnTo>
                  <a:pt x="162307" y="92747"/>
                </a:lnTo>
                <a:lnTo>
                  <a:pt x="162307" y="61831"/>
                </a:lnTo>
                <a:cubicBezTo>
                  <a:pt x="162307" y="40489"/>
                  <a:pt x="145005" y="23187"/>
                  <a:pt x="123663" y="23187"/>
                </a:cubicBezTo>
                <a:close/>
              </a:path>
            </a:pathLst>
          </a:custGeom>
          <a:solidFill>
            <a:srgbClr val="F5F5F4"/>
          </a:solidFill>
          <a:effectLst/>
        </p:spPr>
        <p:txBody>
          <a:bodyPr wrap="square" lIns="228600" tIns="18288" rIns="228600" bIns="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22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B251F0E-AB80-39CF-23EB-4F3FE2E5B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489323" y="1723607"/>
            <a:ext cx="3389811" cy="3353256"/>
          </a:xfrm>
          <a:prstGeom prst="roundRect">
            <a:avLst>
              <a:gd name="adj" fmla="val 4542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182880" tIns="182880" rIns="182880" bIns="182880" rtlCol="0" anchor="t">
            <a:noAutofit/>
          </a:bodyPr>
          <a:lstStyle/>
          <a:p>
            <a:pPr defTabSz="932742">
              <a:spcBef>
                <a:spcPts val="2400"/>
              </a:spcBef>
              <a:buSzPct val="90000"/>
            </a:pPr>
            <a:endParaRPr lang="en-US" sz="1800">
              <a:solidFill>
                <a:srgbClr val="000000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82" name="Graphic 52" descr="Icon of a cylinder with an endash in brackets">
            <a:extLst>
              <a:ext uri="{FF2B5EF4-FFF2-40B4-BE49-F238E27FC236}">
                <a16:creationId xmlns:a16="http://schemas.microsoft.com/office/drawing/2014/main" id="{0EA35FE2-9476-3B3E-EA21-0237FE5033C8}"/>
              </a:ext>
            </a:extLst>
          </p:cNvPr>
          <p:cNvSpPr/>
          <p:nvPr/>
        </p:nvSpPr>
        <p:spPr>
          <a:xfrm>
            <a:off x="4772719" y="1959751"/>
            <a:ext cx="388254" cy="439429"/>
          </a:xfrm>
          <a:custGeom>
            <a:avLst/>
            <a:gdLst>
              <a:gd name="connsiteX0" fmla="*/ 0 w 293698"/>
              <a:gd name="connsiteY0" fmla="*/ 61831 h 332414"/>
              <a:gd name="connsiteX1" fmla="*/ 11968 w 293698"/>
              <a:gd name="connsiteY1" fmla="*/ 34320 h 332414"/>
              <a:gd name="connsiteX2" fmla="*/ 39675 w 293698"/>
              <a:gd name="connsiteY2" fmla="*/ 15729 h 332414"/>
              <a:gd name="connsiteX3" fmla="*/ 123663 w 293698"/>
              <a:gd name="connsiteY3" fmla="*/ 0 h 332414"/>
              <a:gd name="connsiteX4" fmla="*/ 207650 w 293698"/>
              <a:gd name="connsiteY4" fmla="*/ 15729 h 332414"/>
              <a:gd name="connsiteX5" fmla="*/ 235358 w 293698"/>
              <a:gd name="connsiteY5" fmla="*/ 34320 h 332414"/>
              <a:gd name="connsiteX6" fmla="*/ 247325 w 293698"/>
              <a:gd name="connsiteY6" fmla="*/ 61831 h 332414"/>
              <a:gd name="connsiteX7" fmla="*/ 247325 w 293698"/>
              <a:gd name="connsiteY7" fmla="*/ 201862 h 332414"/>
              <a:gd name="connsiteX8" fmla="*/ 235732 w 293698"/>
              <a:gd name="connsiteY8" fmla="*/ 200952 h 332414"/>
              <a:gd name="connsiteX9" fmla="*/ 224139 w 293698"/>
              <a:gd name="connsiteY9" fmla="*/ 200952 h 332414"/>
              <a:gd name="connsiteX10" fmla="*/ 224139 w 293698"/>
              <a:gd name="connsiteY10" fmla="*/ 98813 h 332414"/>
              <a:gd name="connsiteX11" fmla="*/ 207650 w 293698"/>
              <a:gd name="connsiteY11" fmla="*/ 107934 h 332414"/>
              <a:gd name="connsiteX12" fmla="*/ 123663 w 293698"/>
              <a:gd name="connsiteY12" fmla="*/ 123663 h 332414"/>
              <a:gd name="connsiteX13" fmla="*/ 39675 w 293698"/>
              <a:gd name="connsiteY13" fmla="*/ 107934 h 332414"/>
              <a:gd name="connsiteX14" fmla="*/ 23187 w 293698"/>
              <a:gd name="connsiteY14" fmla="*/ 98813 h 332414"/>
              <a:gd name="connsiteX15" fmla="*/ 23187 w 293698"/>
              <a:gd name="connsiteY15" fmla="*/ 247325 h 332414"/>
              <a:gd name="connsiteX16" fmla="*/ 28833 w 293698"/>
              <a:gd name="connsiteY16" fmla="*/ 258923 h 332414"/>
              <a:gd name="connsiteX17" fmla="*/ 49160 w 293698"/>
              <a:gd name="connsiteY17" fmla="*/ 272270 h 332414"/>
              <a:gd name="connsiteX18" fmla="*/ 109046 w 293698"/>
              <a:gd name="connsiteY18" fmla="*/ 285526 h 332414"/>
              <a:gd name="connsiteX19" fmla="*/ 116903 w 293698"/>
              <a:gd name="connsiteY19" fmla="*/ 309070 h 332414"/>
              <a:gd name="connsiteX20" fmla="*/ 39675 w 293698"/>
              <a:gd name="connsiteY20" fmla="*/ 293428 h 332414"/>
              <a:gd name="connsiteX21" fmla="*/ 11968 w 293698"/>
              <a:gd name="connsiteY21" fmla="*/ 274837 h 332414"/>
              <a:gd name="connsiteX22" fmla="*/ 0 w 293698"/>
              <a:gd name="connsiteY22" fmla="*/ 247325 h 332414"/>
              <a:gd name="connsiteX23" fmla="*/ 0 w 293698"/>
              <a:gd name="connsiteY23" fmla="*/ 61831 h 332414"/>
              <a:gd name="connsiteX24" fmla="*/ 23187 w 293698"/>
              <a:gd name="connsiteY24" fmla="*/ 61831 h 332414"/>
              <a:gd name="connsiteX25" fmla="*/ 28833 w 293698"/>
              <a:gd name="connsiteY25" fmla="*/ 73430 h 332414"/>
              <a:gd name="connsiteX26" fmla="*/ 49160 w 293698"/>
              <a:gd name="connsiteY26" fmla="*/ 86776 h 332414"/>
              <a:gd name="connsiteX27" fmla="*/ 123663 w 293698"/>
              <a:gd name="connsiteY27" fmla="*/ 100476 h 332414"/>
              <a:gd name="connsiteX28" fmla="*/ 198165 w 293698"/>
              <a:gd name="connsiteY28" fmla="*/ 86776 h 332414"/>
              <a:gd name="connsiteX29" fmla="*/ 218493 w 293698"/>
              <a:gd name="connsiteY29" fmla="*/ 73430 h 332414"/>
              <a:gd name="connsiteX30" fmla="*/ 224139 w 293698"/>
              <a:gd name="connsiteY30" fmla="*/ 61831 h 332414"/>
              <a:gd name="connsiteX31" fmla="*/ 218493 w 293698"/>
              <a:gd name="connsiteY31" fmla="*/ 50233 h 332414"/>
              <a:gd name="connsiteX32" fmla="*/ 198165 w 293698"/>
              <a:gd name="connsiteY32" fmla="*/ 36887 h 332414"/>
              <a:gd name="connsiteX33" fmla="*/ 123663 w 293698"/>
              <a:gd name="connsiteY33" fmla="*/ 23187 h 332414"/>
              <a:gd name="connsiteX34" fmla="*/ 49160 w 293698"/>
              <a:gd name="connsiteY34" fmla="*/ 36887 h 332414"/>
              <a:gd name="connsiteX35" fmla="*/ 28833 w 293698"/>
              <a:gd name="connsiteY35" fmla="*/ 50233 h 332414"/>
              <a:gd name="connsiteX36" fmla="*/ 23187 w 293698"/>
              <a:gd name="connsiteY36" fmla="*/ 61831 h 332414"/>
              <a:gd name="connsiteX37" fmla="*/ 293699 w 293698"/>
              <a:gd name="connsiteY37" fmla="*/ 274377 h 332414"/>
              <a:gd name="connsiteX38" fmla="*/ 235732 w 293698"/>
              <a:gd name="connsiteY38" fmla="*/ 216410 h 332414"/>
              <a:gd name="connsiteX39" fmla="*/ 234158 w 293698"/>
              <a:gd name="connsiteY39" fmla="*/ 216515 h 332414"/>
              <a:gd name="connsiteX40" fmla="*/ 224139 w 293698"/>
              <a:gd name="connsiteY40" fmla="*/ 228003 h 332414"/>
              <a:gd name="connsiteX41" fmla="*/ 235732 w 293698"/>
              <a:gd name="connsiteY41" fmla="*/ 239596 h 332414"/>
              <a:gd name="connsiteX42" fmla="*/ 238112 w 293698"/>
              <a:gd name="connsiteY42" fmla="*/ 239677 h 332414"/>
              <a:gd name="connsiteX43" fmla="*/ 270512 w 293698"/>
              <a:gd name="connsiteY43" fmla="*/ 274377 h 332414"/>
              <a:gd name="connsiteX44" fmla="*/ 235732 w 293698"/>
              <a:gd name="connsiteY44" fmla="*/ 309157 h 332414"/>
              <a:gd name="connsiteX45" fmla="*/ 235679 w 293698"/>
              <a:gd name="connsiteY45" fmla="*/ 309228 h 332414"/>
              <a:gd name="connsiteX46" fmla="*/ 234106 w 293698"/>
              <a:gd name="connsiteY46" fmla="*/ 309341 h 332414"/>
              <a:gd name="connsiteX47" fmla="*/ 224139 w 293698"/>
              <a:gd name="connsiteY47" fmla="*/ 320874 h 332414"/>
              <a:gd name="connsiteX48" fmla="*/ 235785 w 293698"/>
              <a:gd name="connsiteY48" fmla="*/ 332415 h 332414"/>
              <a:gd name="connsiteX49" fmla="*/ 235785 w 293698"/>
              <a:gd name="connsiteY49" fmla="*/ 332343 h 332414"/>
              <a:gd name="connsiteX50" fmla="*/ 238859 w 293698"/>
              <a:gd name="connsiteY50" fmla="*/ 332263 h 332414"/>
              <a:gd name="connsiteX51" fmla="*/ 293699 w 293698"/>
              <a:gd name="connsiteY51" fmla="*/ 274377 h 332414"/>
              <a:gd name="connsiteX52" fmla="*/ 193223 w 293698"/>
              <a:gd name="connsiteY52" fmla="*/ 228003 h 332414"/>
              <a:gd name="connsiteX53" fmla="*/ 181630 w 293698"/>
              <a:gd name="connsiteY53" fmla="*/ 216410 h 332414"/>
              <a:gd name="connsiteX54" fmla="*/ 178550 w 293698"/>
              <a:gd name="connsiteY54" fmla="*/ 216490 h 332414"/>
              <a:gd name="connsiteX55" fmla="*/ 123663 w 293698"/>
              <a:gd name="connsiteY55" fmla="*/ 274377 h 332414"/>
              <a:gd name="connsiteX56" fmla="*/ 181630 w 293698"/>
              <a:gd name="connsiteY56" fmla="*/ 332343 h 332414"/>
              <a:gd name="connsiteX57" fmla="*/ 183203 w 293698"/>
              <a:gd name="connsiteY57" fmla="*/ 332238 h 332414"/>
              <a:gd name="connsiteX58" fmla="*/ 193223 w 293698"/>
              <a:gd name="connsiteY58" fmla="*/ 320750 h 332414"/>
              <a:gd name="connsiteX59" fmla="*/ 181630 w 293698"/>
              <a:gd name="connsiteY59" fmla="*/ 309157 h 332414"/>
              <a:gd name="connsiteX60" fmla="*/ 179249 w 293698"/>
              <a:gd name="connsiteY60" fmla="*/ 309076 h 332414"/>
              <a:gd name="connsiteX61" fmla="*/ 146849 w 293698"/>
              <a:gd name="connsiteY61" fmla="*/ 274377 h 332414"/>
              <a:gd name="connsiteX62" fmla="*/ 181630 w 293698"/>
              <a:gd name="connsiteY62" fmla="*/ 239596 h 332414"/>
              <a:gd name="connsiteX63" fmla="*/ 183203 w 293698"/>
              <a:gd name="connsiteY63" fmla="*/ 239491 h 332414"/>
              <a:gd name="connsiteX64" fmla="*/ 193223 w 293698"/>
              <a:gd name="connsiteY64" fmla="*/ 228003 h 332414"/>
              <a:gd name="connsiteX65" fmla="*/ 247325 w 293698"/>
              <a:gd name="connsiteY65" fmla="*/ 274377 h 332414"/>
              <a:gd name="connsiteX66" fmla="*/ 235732 w 293698"/>
              <a:gd name="connsiteY66" fmla="*/ 262783 h 332414"/>
              <a:gd name="connsiteX67" fmla="*/ 181630 w 293698"/>
              <a:gd name="connsiteY67" fmla="*/ 262783 h 332414"/>
              <a:gd name="connsiteX68" fmla="*/ 180056 w 293698"/>
              <a:gd name="connsiteY68" fmla="*/ 262888 h 332414"/>
              <a:gd name="connsiteX69" fmla="*/ 170036 w 293698"/>
              <a:gd name="connsiteY69" fmla="*/ 274377 h 332414"/>
              <a:gd name="connsiteX70" fmla="*/ 181630 w 293698"/>
              <a:gd name="connsiteY70" fmla="*/ 285970 h 332414"/>
              <a:gd name="connsiteX71" fmla="*/ 235732 w 293698"/>
              <a:gd name="connsiteY71" fmla="*/ 285970 h 332414"/>
              <a:gd name="connsiteX72" fmla="*/ 237306 w 293698"/>
              <a:gd name="connsiteY72" fmla="*/ 285865 h 332414"/>
              <a:gd name="connsiteX73" fmla="*/ 247325 w 293698"/>
              <a:gd name="connsiteY73" fmla="*/ 274377 h 332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293698" h="332414">
                <a:moveTo>
                  <a:pt x="0" y="61831"/>
                </a:moveTo>
                <a:cubicBezTo>
                  <a:pt x="0" y="51157"/>
                  <a:pt x="4874" y="41839"/>
                  <a:pt x="11968" y="34320"/>
                </a:cubicBezTo>
                <a:cubicBezTo>
                  <a:pt x="19004" y="26863"/>
                  <a:pt x="28644" y="20674"/>
                  <a:pt x="39675" y="15729"/>
                </a:cubicBezTo>
                <a:cubicBezTo>
                  <a:pt x="61766" y="5826"/>
                  <a:pt x="91470" y="0"/>
                  <a:pt x="123663" y="0"/>
                </a:cubicBezTo>
                <a:cubicBezTo>
                  <a:pt x="155855" y="0"/>
                  <a:pt x="185559" y="5826"/>
                  <a:pt x="207650" y="15729"/>
                </a:cubicBezTo>
                <a:cubicBezTo>
                  <a:pt x="218682" y="20674"/>
                  <a:pt x="228321" y="26863"/>
                  <a:pt x="235358" y="34320"/>
                </a:cubicBezTo>
                <a:cubicBezTo>
                  <a:pt x="242451" y="41839"/>
                  <a:pt x="247325" y="51157"/>
                  <a:pt x="247325" y="61831"/>
                </a:cubicBezTo>
                <a:lnTo>
                  <a:pt x="247325" y="201862"/>
                </a:lnTo>
                <a:cubicBezTo>
                  <a:pt x="243549" y="201263"/>
                  <a:pt x="239677" y="200952"/>
                  <a:pt x="235732" y="200952"/>
                </a:cubicBezTo>
                <a:lnTo>
                  <a:pt x="224139" y="200952"/>
                </a:lnTo>
                <a:lnTo>
                  <a:pt x="224139" y="98813"/>
                </a:lnTo>
                <a:cubicBezTo>
                  <a:pt x="219178" y="102220"/>
                  <a:pt x="213618" y="105259"/>
                  <a:pt x="207650" y="107934"/>
                </a:cubicBezTo>
                <a:cubicBezTo>
                  <a:pt x="185559" y="117837"/>
                  <a:pt x="155855" y="123663"/>
                  <a:pt x="123663" y="123663"/>
                </a:cubicBezTo>
                <a:cubicBezTo>
                  <a:pt x="91470" y="123663"/>
                  <a:pt x="61766" y="117837"/>
                  <a:pt x="39675" y="107934"/>
                </a:cubicBezTo>
                <a:cubicBezTo>
                  <a:pt x="33708" y="105259"/>
                  <a:pt x="28148" y="102220"/>
                  <a:pt x="23187" y="98813"/>
                </a:cubicBezTo>
                <a:lnTo>
                  <a:pt x="23187" y="247325"/>
                </a:lnTo>
                <a:cubicBezTo>
                  <a:pt x="23187" y="250524"/>
                  <a:pt x="24585" y="254422"/>
                  <a:pt x="28833" y="258923"/>
                </a:cubicBezTo>
                <a:cubicBezTo>
                  <a:pt x="33139" y="263488"/>
                  <a:pt x="39911" y="268124"/>
                  <a:pt x="49160" y="272270"/>
                </a:cubicBezTo>
                <a:cubicBezTo>
                  <a:pt x="64538" y="279164"/>
                  <a:pt x="85363" y="284075"/>
                  <a:pt x="109046" y="285526"/>
                </a:cubicBezTo>
                <a:cubicBezTo>
                  <a:pt x="110326" y="293926"/>
                  <a:pt x="113029" y="301859"/>
                  <a:pt x="116903" y="309070"/>
                </a:cubicBezTo>
                <a:cubicBezTo>
                  <a:pt x="87325" y="308316"/>
                  <a:pt x="60210" y="302633"/>
                  <a:pt x="39675" y="293428"/>
                </a:cubicBezTo>
                <a:cubicBezTo>
                  <a:pt x="28644" y="288483"/>
                  <a:pt x="19004" y="282294"/>
                  <a:pt x="11968" y="274837"/>
                </a:cubicBezTo>
                <a:cubicBezTo>
                  <a:pt x="4874" y="267319"/>
                  <a:pt x="0" y="258001"/>
                  <a:pt x="0" y="247325"/>
                </a:cubicBezTo>
                <a:lnTo>
                  <a:pt x="0" y="61831"/>
                </a:lnTo>
                <a:close/>
                <a:moveTo>
                  <a:pt x="23187" y="61831"/>
                </a:moveTo>
                <a:cubicBezTo>
                  <a:pt x="23187" y="65030"/>
                  <a:pt x="24585" y="68928"/>
                  <a:pt x="28833" y="73430"/>
                </a:cubicBezTo>
                <a:cubicBezTo>
                  <a:pt x="33139" y="77994"/>
                  <a:pt x="39911" y="82630"/>
                  <a:pt x="49160" y="86776"/>
                </a:cubicBezTo>
                <a:cubicBezTo>
                  <a:pt x="67631" y="95056"/>
                  <a:pt x="93962" y="100476"/>
                  <a:pt x="123663" y="100476"/>
                </a:cubicBezTo>
                <a:cubicBezTo>
                  <a:pt x="153363" y="100476"/>
                  <a:pt x="179694" y="95056"/>
                  <a:pt x="198165" y="86776"/>
                </a:cubicBezTo>
                <a:cubicBezTo>
                  <a:pt x="207413" y="82630"/>
                  <a:pt x="214187" y="77994"/>
                  <a:pt x="218493" y="73430"/>
                </a:cubicBezTo>
                <a:cubicBezTo>
                  <a:pt x="222741" y="68928"/>
                  <a:pt x="224139" y="65030"/>
                  <a:pt x="224139" y="61831"/>
                </a:cubicBezTo>
                <a:cubicBezTo>
                  <a:pt x="224139" y="58633"/>
                  <a:pt x="222741" y="54735"/>
                  <a:pt x="218493" y="50233"/>
                </a:cubicBezTo>
                <a:cubicBezTo>
                  <a:pt x="214187" y="45669"/>
                  <a:pt x="207413" y="41033"/>
                  <a:pt x="198165" y="36887"/>
                </a:cubicBezTo>
                <a:cubicBezTo>
                  <a:pt x="179694" y="28607"/>
                  <a:pt x="153363" y="23187"/>
                  <a:pt x="123663" y="23187"/>
                </a:cubicBezTo>
                <a:cubicBezTo>
                  <a:pt x="93962" y="23187"/>
                  <a:pt x="67631" y="28607"/>
                  <a:pt x="49160" y="36887"/>
                </a:cubicBezTo>
                <a:cubicBezTo>
                  <a:pt x="39911" y="41033"/>
                  <a:pt x="33139" y="45669"/>
                  <a:pt x="28833" y="50233"/>
                </a:cubicBezTo>
                <a:cubicBezTo>
                  <a:pt x="24585" y="54735"/>
                  <a:pt x="23187" y="58633"/>
                  <a:pt x="23187" y="61831"/>
                </a:cubicBezTo>
                <a:close/>
                <a:moveTo>
                  <a:pt x="293699" y="274377"/>
                </a:moveTo>
                <a:cubicBezTo>
                  <a:pt x="293699" y="242362"/>
                  <a:pt x="267747" y="216410"/>
                  <a:pt x="235732" y="216410"/>
                </a:cubicBezTo>
                <a:lnTo>
                  <a:pt x="234158" y="216515"/>
                </a:lnTo>
                <a:cubicBezTo>
                  <a:pt x="228501" y="217283"/>
                  <a:pt x="224139" y="222134"/>
                  <a:pt x="224139" y="228003"/>
                </a:cubicBezTo>
                <a:cubicBezTo>
                  <a:pt x="224139" y="234406"/>
                  <a:pt x="229329" y="239596"/>
                  <a:pt x="235732" y="239596"/>
                </a:cubicBezTo>
                <a:lnTo>
                  <a:pt x="238112" y="239677"/>
                </a:lnTo>
                <a:cubicBezTo>
                  <a:pt x="256211" y="240901"/>
                  <a:pt x="270512" y="255968"/>
                  <a:pt x="270512" y="274377"/>
                </a:cubicBezTo>
                <a:cubicBezTo>
                  <a:pt x="270512" y="293584"/>
                  <a:pt x="254940" y="309157"/>
                  <a:pt x="235732" y="309157"/>
                </a:cubicBezTo>
                <a:lnTo>
                  <a:pt x="235679" y="309228"/>
                </a:lnTo>
                <a:lnTo>
                  <a:pt x="234106" y="309341"/>
                </a:lnTo>
                <a:cubicBezTo>
                  <a:pt x="228451" y="310135"/>
                  <a:pt x="224112" y="315004"/>
                  <a:pt x="224139" y="320874"/>
                </a:cubicBezTo>
                <a:cubicBezTo>
                  <a:pt x="224168" y="327276"/>
                  <a:pt x="229382" y="332444"/>
                  <a:pt x="235785" y="332415"/>
                </a:cubicBezTo>
                <a:lnTo>
                  <a:pt x="235785" y="332343"/>
                </a:lnTo>
                <a:lnTo>
                  <a:pt x="238859" y="332263"/>
                </a:lnTo>
                <a:cubicBezTo>
                  <a:pt x="269393" y="330663"/>
                  <a:pt x="293699" y="305359"/>
                  <a:pt x="293699" y="274377"/>
                </a:cubicBezTo>
                <a:close/>
                <a:moveTo>
                  <a:pt x="193223" y="228003"/>
                </a:moveTo>
                <a:cubicBezTo>
                  <a:pt x="193223" y="221600"/>
                  <a:pt x="188032" y="216410"/>
                  <a:pt x="181630" y="216410"/>
                </a:cubicBezTo>
                <a:lnTo>
                  <a:pt x="178550" y="216490"/>
                </a:lnTo>
                <a:cubicBezTo>
                  <a:pt x="147969" y="218090"/>
                  <a:pt x="123663" y="243394"/>
                  <a:pt x="123663" y="274377"/>
                </a:cubicBezTo>
                <a:cubicBezTo>
                  <a:pt x="123663" y="306391"/>
                  <a:pt x="149615" y="332343"/>
                  <a:pt x="181630" y="332343"/>
                </a:cubicBezTo>
                <a:lnTo>
                  <a:pt x="183203" y="332238"/>
                </a:lnTo>
                <a:cubicBezTo>
                  <a:pt x="188861" y="331470"/>
                  <a:pt x="193223" y="326619"/>
                  <a:pt x="193223" y="320750"/>
                </a:cubicBezTo>
                <a:cubicBezTo>
                  <a:pt x="193223" y="314347"/>
                  <a:pt x="188032" y="309157"/>
                  <a:pt x="181630" y="309157"/>
                </a:cubicBezTo>
                <a:lnTo>
                  <a:pt x="179249" y="309076"/>
                </a:lnTo>
                <a:cubicBezTo>
                  <a:pt x="161151" y="307852"/>
                  <a:pt x="146849" y="292785"/>
                  <a:pt x="146849" y="274377"/>
                </a:cubicBezTo>
                <a:cubicBezTo>
                  <a:pt x="146849" y="255169"/>
                  <a:pt x="162422" y="239596"/>
                  <a:pt x="181630" y="239596"/>
                </a:cubicBezTo>
                <a:lnTo>
                  <a:pt x="183203" y="239491"/>
                </a:lnTo>
                <a:cubicBezTo>
                  <a:pt x="188861" y="238723"/>
                  <a:pt x="193223" y="233872"/>
                  <a:pt x="193223" y="228003"/>
                </a:cubicBezTo>
                <a:close/>
                <a:moveTo>
                  <a:pt x="247325" y="274377"/>
                </a:moveTo>
                <a:cubicBezTo>
                  <a:pt x="247325" y="267974"/>
                  <a:pt x="242135" y="262783"/>
                  <a:pt x="235732" y="262783"/>
                </a:cubicBezTo>
                <a:lnTo>
                  <a:pt x="181630" y="262783"/>
                </a:lnTo>
                <a:lnTo>
                  <a:pt x="180056" y="262888"/>
                </a:lnTo>
                <a:cubicBezTo>
                  <a:pt x="174398" y="263657"/>
                  <a:pt x="170036" y="268507"/>
                  <a:pt x="170036" y="274377"/>
                </a:cubicBezTo>
                <a:cubicBezTo>
                  <a:pt x="170036" y="280779"/>
                  <a:pt x="175227" y="285970"/>
                  <a:pt x="181630" y="285970"/>
                </a:cubicBezTo>
                <a:lnTo>
                  <a:pt x="235732" y="285970"/>
                </a:lnTo>
                <a:lnTo>
                  <a:pt x="237306" y="285865"/>
                </a:lnTo>
                <a:cubicBezTo>
                  <a:pt x="242963" y="285097"/>
                  <a:pt x="247325" y="280246"/>
                  <a:pt x="247325" y="274377"/>
                </a:cubicBezTo>
                <a:close/>
              </a:path>
            </a:pathLst>
          </a:custGeom>
          <a:gradFill flip="none" rotWithShape="1">
            <a:gsLst>
              <a:gs pos="100000">
                <a:srgbClr val="0A6BBA"/>
              </a:gs>
              <a:gs pos="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228600" tIns="18288" rIns="228600" bIns="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22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CD9DF70-78F9-3CAB-C17B-BFC425F426EA}"/>
              </a:ext>
            </a:extLst>
          </p:cNvPr>
          <p:cNvSpPr txBox="1">
            <a:spLocks/>
          </p:cNvSpPr>
          <p:nvPr/>
        </p:nvSpPr>
        <p:spPr>
          <a:xfrm>
            <a:off x="4751221" y="2571519"/>
            <a:ext cx="315101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168275" indent="-168275">
              <a:buFont typeface="Arial" panose="020B0604020202020204" pitchFamily="34" charset="0"/>
              <a:buChar char="•"/>
              <a:defRPr sz="1400">
                <a:cs typeface="Segoe UI"/>
              </a:defRPr>
            </a:lvl1pPr>
            <a:lvl2pPr marL="0" lvl="1" indent="0" defTabSz="630263" fontAlgn="base">
              <a:spcBef>
                <a:spcPts val="1800"/>
              </a:spcBef>
              <a:spcAft>
                <a:spcPts val="1800"/>
              </a:spcAft>
              <a:buSzPct val="90000"/>
              <a:buNone/>
              <a:tabLst>
                <a:tab pos="1371655" algn="l"/>
              </a:tabLst>
              <a:defRPr sz="1800" b="1">
                <a:ln w="3175">
                  <a:noFill/>
                </a:ln>
                <a:gradFill flip="none" rotWithShape="1">
                  <a:gsLst>
                    <a:gs pos="100000">
                      <a:srgbClr val="318581"/>
                    </a:gs>
                    <a:gs pos="0">
                      <a:srgbClr val="0A6BBA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defRPr>
            </a:lvl2pPr>
          </a:lstStyle>
          <a:p>
            <a:pPr lvl="1"/>
            <a:r>
              <a:rPr lang="en-US" dirty="0">
                <a:gradFill flip="none" rotWithShape="1">
                  <a:gsLst>
                    <a:gs pos="80000">
                      <a:srgbClr val="318581"/>
                    </a:gs>
                    <a:gs pos="0">
                      <a:srgbClr val="0A6BBA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Content labels</a:t>
            </a:r>
          </a:p>
        </p:txBody>
      </p:sp>
      <p:sp>
        <p:nvSpPr>
          <p:cNvPr id="65" name="Rounded Rectangle 103_1">
            <a:extLst>
              <a:ext uri="{FF2B5EF4-FFF2-40B4-BE49-F238E27FC236}">
                <a16:creationId xmlns:a16="http://schemas.microsoft.com/office/drawing/2014/main" id="{FE76880C-1B62-25DA-90BB-0DB8A4EF4EC2}"/>
              </a:ext>
            </a:extLst>
          </p:cNvPr>
          <p:cNvSpPr>
            <a:spLocks/>
          </p:cNvSpPr>
          <p:nvPr/>
        </p:nvSpPr>
        <p:spPr bwMode="auto">
          <a:xfrm>
            <a:off x="4751221" y="2984890"/>
            <a:ext cx="2775164" cy="1867178"/>
          </a:xfrm>
          <a:prstGeom prst="rect">
            <a:avLst/>
          </a:prstGeom>
          <a:noFill/>
          <a:ln w="3175">
            <a:noFill/>
            <a:prstDash val="dash"/>
            <a:headEnd type="none" w="med" len="med"/>
            <a:tailEnd type="none" w="med" len="med"/>
          </a:ln>
          <a:effectLst>
            <a:outerShdw blurRad="372272" dist="50800" dir="2760000" algn="ctr" rotWithShape="0">
              <a:srgbClr val="000000">
                <a:alpha val="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502040204020203" pitchFamily="34" charset="0"/>
                <a:cs typeface="Segoe UI Semibold" panose="020B0502040204020203" pitchFamily="34" charset="0"/>
              </a:rPr>
              <a:t>Applied To: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Office apps,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Power BI reports, Azure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Protections: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Encryption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 visual markings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Automation: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Can be applied either manually by users or automatically based on classification</a:t>
            </a:r>
            <a:endParaRPr kumimoji="0" lang="en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15F7182-B712-8A87-BD47-E57FBA1EA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013616" y="1723607"/>
            <a:ext cx="3389811" cy="3353256"/>
          </a:xfrm>
          <a:prstGeom prst="roundRect">
            <a:avLst>
              <a:gd name="adj" fmla="val 4542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182880" tIns="182880" rIns="182880" bIns="182880" rtlCol="0" anchor="t">
            <a:noAutofit/>
          </a:bodyPr>
          <a:lstStyle/>
          <a:p>
            <a:pPr defTabSz="932742">
              <a:spcBef>
                <a:spcPts val="2400"/>
              </a:spcBef>
              <a:buSzPct val="90000"/>
            </a:pPr>
            <a:endParaRPr lang="en-US" sz="1800">
              <a:solidFill>
                <a:srgbClr val="000000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83" name="Graphic 53" descr="Icon of a cylinder">
            <a:extLst>
              <a:ext uri="{FF2B5EF4-FFF2-40B4-BE49-F238E27FC236}">
                <a16:creationId xmlns:a16="http://schemas.microsoft.com/office/drawing/2014/main" id="{7F9205E5-257E-1750-E1EC-370D5EF82F00}"/>
              </a:ext>
            </a:extLst>
          </p:cNvPr>
          <p:cNvSpPr/>
          <p:nvPr/>
        </p:nvSpPr>
        <p:spPr>
          <a:xfrm>
            <a:off x="8327665" y="1977997"/>
            <a:ext cx="326949" cy="408686"/>
          </a:xfrm>
          <a:custGeom>
            <a:avLst/>
            <a:gdLst>
              <a:gd name="connsiteX0" fmla="*/ 0 w 247325"/>
              <a:gd name="connsiteY0" fmla="*/ 61831 h 309156"/>
              <a:gd name="connsiteX1" fmla="*/ 11968 w 247325"/>
              <a:gd name="connsiteY1" fmla="*/ 34320 h 309156"/>
              <a:gd name="connsiteX2" fmla="*/ 39675 w 247325"/>
              <a:gd name="connsiteY2" fmla="*/ 15729 h 309156"/>
              <a:gd name="connsiteX3" fmla="*/ 123663 w 247325"/>
              <a:gd name="connsiteY3" fmla="*/ 0 h 309156"/>
              <a:gd name="connsiteX4" fmla="*/ 207650 w 247325"/>
              <a:gd name="connsiteY4" fmla="*/ 15729 h 309156"/>
              <a:gd name="connsiteX5" fmla="*/ 235358 w 247325"/>
              <a:gd name="connsiteY5" fmla="*/ 34320 h 309156"/>
              <a:gd name="connsiteX6" fmla="*/ 247325 w 247325"/>
              <a:gd name="connsiteY6" fmla="*/ 61831 h 309156"/>
              <a:gd name="connsiteX7" fmla="*/ 247325 w 247325"/>
              <a:gd name="connsiteY7" fmla="*/ 247325 h 309156"/>
              <a:gd name="connsiteX8" fmla="*/ 235358 w 247325"/>
              <a:gd name="connsiteY8" fmla="*/ 274837 h 309156"/>
              <a:gd name="connsiteX9" fmla="*/ 207650 w 247325"/>
              <a:gd name="connsiteY9" fmla="*/ 293428 h 309156"/>
              <a:gd name="connsiteX10" fmla="*/ 123663 w 247325"/>
              <a:gd name="connsiteY10" fmla="*/ 309157 h 309156"/>
              <a:gd name="connsiteX11" fmla="*/ 39675 w 247325"/>
              <a:gd name="connsiteY11" fmla="*/ 293428 h 309156"/>
              <a:gd name="connsiteX12" fmla="*/ 11968 w 247325"/>
              <a:gd name="connsiteY12" fmla="*/ 274837 h 309156"/>
              <a:gd name="connsiteX13" fmla="*/ 0 w 247325"/>
              <a:gd name="connsiteY13" fmla="*/ 247325 h 309156"/>
              <a:gd name="connsiteX14" fmla="*/ 0 w 247325"/>
              <a:gd name="connsiteY14" fmla="*/ 61831 h 309156"/>
              <a:gd name="connsiteX15" fmla="*/ 23187 w 247325"/>
              <a:gd name="connsiteY15" fmla="*/ 61831 h 309156"/>
              <a:gd name="connsiteX16" fmla="*/ 28833 w 247325"/>
              <a:gd name="connsiteY16" fmla="*/ 73430 h 309156"/>
              <a:gd name="connsiteX17" fmla="*/ 49160 w 247325"/>
              <a:gd name="connsiteY17" fmla="*/ 86776 h 309156"/>
              <a:gd name="connsiteX18" fmla="*/ 123663 w 247325"/>
              <a:gd name="connsiteY18" fmla="*/ 100476 h 309156"/>
              <a:gd name="connsiteX19" fmla="*/ 198165 w 247325"/>
              <a:gd name="connsiteY19" fmla="*/ 86776 h 309156"/>
              <a:gd name="connsiteX20" fmla="*/ 218493 w 247325"/>
              <a:gd name="connsiteY20" fmla="*/ 73430 h 309156"/>
              <a:gd name="connsiteX21" fmla="*/ 224139 w 247325"/>
              <a:gd name="connsiteY21" fmla="*/ 61831 h 309156"/>
              <a:gd name="connsiteX22" fmla="*/ 218493 w 247325"/>
              <a:gd name="connsiteY22" fmla="*/ 50233 h 309156"/>
              <a:gd name="connsiteX23" fmla="*/ 198165 w 247325"/>
              <a:gd name="connsiteY23" fmla="*/ 36887 h 309156"/>
              <a:gd name="connsiteX24" fmla="*/ 123663 w 247325"/>
              <a:gd name="connsiteY24" fmla="*/ 23187 h 309156"/>
              <a:gd name="connsiteX25" fmla="*/ 49160 w 247325"/>
              <a:gd name="connsiteY25" fmla="*/ 36887 h 309156"/>
              <a:gd name="connsiteX26" fmla="*/ 28833 w 247325"/>
              <a:gd name="connsiteY26" fmla="*/ 50233 h 309156"/>
              <a:gd name="connsiteX27" fmla="*/ 23187 w 247325"/>
              <a:gd name="connsiteY27" fmla="*/ 61831 h 309156"/>
              <a:gd name="connsiteX28" fmla="*/ 224139 w 247325"/>
              <a:gd name="connsiteY28" fmla="*/ 98813 h 309156"/>
              <a:gd name="connsiteX29" fmla="*/ 207650 w 247325"/>
              <a:gd name="connsiteY29" fmla="*/ 107934 h 309156"/>
              <a:gd name="connsiteX30" fmla="*/ 123663 w 247325"/>
              <a:gd name="connsiteY30" fmla="*/ 123663 h 309156"/>
              <a:gd name="connsiteX31" fmla="*/ 39675 w 247325"/>
              <a:gd name="connsiteY31" fmla="*/ 107934 h 309156"/>
              <a:gd name="connsiteX32" fmla="*/ 23187 w 247325"/>
              <a:gd name="connsiteY32" fmla="*/ 98813 h 309156"/>
              <a:gd name="connsiteX33" fmla="*/ 23187 w 247325"/>
              <a:gd name="connsiteY33" fmla="*/ 247325 h 309156"/>
              <a:gd name="connsiteX34" fmla="*/ 28833 w 247325"/>
              <a:gd name="connsiteY34" fmla="*/ 258923 h 309156"/>
              <a:gd name="connsiteX35" fmla="*/ 49160 w 247325"/>
              <a:gd name="connsiteY35" fmla="*/ 272270 h 309156"/>
              <a:gd name="connsiteX36" fmla="*/ 123663 w 247325"/>
              <a:gd name="connsiteY36" fmla="*/ 285970 h 309156"/>
              <a:gd name="connsiteX37" fmla="*/ 198165 w 247325"/>
              <a:gd name="connsiteY37" fmla="*/ 272270 h 309156"/>
              <a:gd name="connsiteX38" fmla="*/ 218493 w 247325"/>
              <a:gd name="connsiteY38" fmla="*/ 258923 h 309156"/>
              <a:gd name="connsiteX39" fmla="*/ 224139 w 247325"/>
              <a:gd name="connsiteY39" fmla="*/ 247325 h 309156"/>
              <a:gd name="connsiteX40" fmla="*/ 224139 w 247325"/>
              <a:gd name="connsiteY40" fmla="*/ 98813 h 309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47325" h="309156">
                <a:moveTo>
                  <a:pt x="0" y="61831"/>
                </a:moveTo>
                <a:cubicBezTo>
                  <a:pt x="0" y="51157"/>
                  <a:pt x="4874" y="41839"/>
                  <a:pt x="11968" y="34320"/>
                </a:cubicBezTo>
                <a:cubicBezTo>
                  <a:pt x="19004" y="26863"/>
                  <a:pt x="28644" y="20674"/>
                  <a:pt x="39675" y="15729"/>
                </a:cubicBezTo>
                <a:cubicBezTo>
                  <a:pt x="61766" y="5826"/>
                  <a:pt x="91470" y="0"/>
                  <a:pt x="123663" y="0"/>
                </a:cubicBezTo>
                <a:cubicBezTo>
                  <a:pt x="155855" y="0"/>
                  <a:pt x="185559" y="5826"/>
                  <a:pt x="207650" y="15729"/>
                </a:cubicBezTo>
                <a:cubicBezTo>
                  <a:pt x="218682" y="20674"/>
                  <a:pt x="228321" y="26863"/>
                  <a:pt x="235358" y="34320"/>
                </a:cubicBezTo>
                <a:cubicBezTo>
                  <a:pt x="242451" y="41839"/>
                  <a:pt x="247325" y="51157"/>
                  <a:pt x="247325" y="61831"/>
                </a:cubicBezTo>
                <a:lnTo>
                  <a:pt x="247325" y="247325"/>
                </a:lnTo>
                <a:cubicBezTo>
                  <a:pt x="247325" y="258001"/>
                  <a:pt x="242451" y="267319"/>
                  <a:pt x="235358" y="274837"/>
                </a:cubicBezTo>
                <a:cubicBezTo>
                  <a:pt x="228321" y="282294"/>
                  <a:pt x="218682" y="288483"/>
                  <a:pt x="207650" y="293428"/>
                </a:cubicBezTo>
                <a:cubicBezTo>
                  <a:pt x="185559" y="303331"/>
                  <a:pt x="155855" y="309157"/>
                  <a:pt x="123663" y="309157"/>
                </a:cubicBezTo>
                <a:cubicBezTo>
                  <a:pt x="91470" y="309157"/>
                  <a:pt x="61766" y="303331"/>
                  <a:pt x="39675" y="293428"/>
                </a:cubicBezTo>
                <a:cubicBezTo>
                  <a:pt x="28644" y="288483"/>
                  <a:pt x="19004" y="282294"/>
                  <a:pt x="11968" y="274837"/>
                </a:cubicBezTo>
                <a:cubicBezTo>
                  <a:pt x="4874" y="267319"/>
                  <a:pt x="0" y="258001"/>
                  <a:pt x="0" y="247325"/>
                </a:cubicBezTo>
                <a:lnTo>
                  <a:pt x="0" y="61831"/>
                </a:lnTo>
                <a:close/>
                <a:moveTo>
                  <a:pt x="23187" y="61831"/>
                </a:moveTo>
                <a:cubicBezTo>
                  <a:pt x="23187" y="65030"/>
                  <a:pt x="24585" y="68928"/>
                  <a:pt x="28833" y="73430"/>
                </a:cubicBezTo>
                <a:cubicBezTo>
                  <a:pt x="33139" y="77994"/>
                  <a:pt x="39911" y="82630"/>
                  <a:pt x="49160" y="86776"/>
                </a:cubicBezTo>
                <a:cubicBezTo>
                  <a:pt x="67631" y="95056"/>
                  <a:pt x="93962" y="100476"/>
                  <a:pt x="123663" y="100476"/>
                </a:cubicBezTo>
                <a:cubicBezTo>
                  <a:pt x="153363" y="100476"/>
                  <a:pt x="179694" y="95056"/>
                  <a:pt x="198165" y="86776"/>
                </a:cubicBezTo>
                <a:cubicBezTo>
                  <a:pt x="207413" y="82630"/>
                  <a:pt x="214187" y="77994"/>
                  <a:pt x="218493" y="73430"/>
                </a:cubicBezTo>
                <a:cubicBezTo>
                  <a:pt x="222741" y="68928"/>
                  <a:pt x="224139" y="65030"/>
                  <a:pt x="224139" y="61831"/>
                </a:cubicBezTo>
                <a:cubicBezTo>
                  <a:pt x="224139" y="58633"/>
                  <a:pt x="222741" y="54735"/>
                  <a:pt x="218493" y="50233"/>
                </a:cubicBezTo>
                <a:cubicBezTo>
                  <a:pt x="214187" y="45669"/>
                  <a:pt x="207413" y="41033"/>
                  <a:pt x="198165" y="36887"/>
                </a:cubicBezTo>
                <a:cubicBezTo>
                  <a:pt x="179694" y="28607"/>
                  <a:pt x="153363" y="23187"/>
                  <a:pt x="123663" y="23187"/>
                </a:cubicBezTo>
                <a:cubicBezTo>
                  <a:pt x="93962" y="23187"/>
                  <a:pt x="67631" y="28607"/>
                  <a:pt x="49160" y="36887"/>
                </a:cubicBezTo>
                <a:cubicBezTo>
                  <a:pt x="39911" y="41033"/>
                  <a:pt x="33139" y="45669"/>
                  <a:pt x="28833" y="50233"/>
                </a:cubicBezTo>
                <a:cubicBezTo>
                  <a:pt x="24585" y="54735"/>
                  <a:pt x="23187" y="58633"/>
                  <a:pt x="23187" y="61831"/>
                </a:cubicBezTo>
                <a:close/>
                <a:moveTo>
                  <a:pt x="224139" y="98813"/>
                </a:moveTo>
                <a:cubicBezTo>
                  <a:pt x="219178" y="102220"/>
                  <a:pt x="213618" y="105259"/>
                  <a:pt x="207650" y="107934"/>
                </a:cubicBezTo>
                <a:cubicBezTo>
                  <a:pt x="185559" y="117837"/>
                  <a:pt x="155855" y="123663"/>
                  <a:pt x="123663" y="123663"/>
                </a:cubicBezTo>
                <a:cubicBezTo>
                  <a:pt x="91470" y="123663"/>
                  <a:pt x="61766" y="117837"/>
                  <a:pt x="39675" y="107934"/>
                </a:cubicBezTo>
                <a:cubicBezTo>
                  <a:pt x="33708" y="105259"/>
                  <a:pt x="28148" y="102220"/>
                  <a:pt x="23187" y="98813"/>
                </a:cubicBezTo>
                <a:lnTo>
                  <a:pt x="23187" y="247325"/>
                </a:lnTo>
                <a:cubicBezTo>
                  <a:pt x="23187" y="250524"/>
                  <a:pt x="24585" y="254422"/>
                  <a:pt x="28833" y="258923"/>
                </a:cubicBezTo>
                <a:cubicBezTo>
                  <a:pt x="33139" y="263488"/>
                  <a:pt x="39911" y="268124"/>
                  <a:pt x="49160" y="272270"/>
                </a:cubicBezTo>
                <a:cubicBezTo>
                  <a:pt x="67631" y="280550"/>
                  <a:pt x="93962" y="285970"/>
                  <a:pt x="123663" y="285970"/>
                </a:cubicBezTo>
                <a:cubicBezTo>
                  <a:pt x="153363" y="285970"/>
                  <a:pt x="179694" y="280550"/>
                  <a:pt x="198165" y="272270"/>
                </a:cubicBezTo>
                <a:cubicBezTo>
                  <a:pt x="207413" y="268124"/>
                  <a:pt x="214187" y="263488"/>
                  <a:pt x="218493" y="258923"/>
                </a:cubicBezTo>
                <a:cubicBezTo>
                  <a:pt x="222741" y="254422"/>
                  <a:pt x="224139" y="250524"/>
                  <a:pt x="224139" y="247325"/>
                </a:cubicBezTo>
                <a:lnTo>
                  <a:pt x="224139" y="98813"/>
                </a:lnTo>
                <a:close/>
              </a:path>
            </a:pathLst>
          </a:custGeom>
          <a:gradFill flip="none" rotWithShape="1">
            <a:gsLst>
              <a:gs pos="0">
                <a:srgbClr val="F65567"/>
              </a:gs>
              <a:gs pos="10000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228600" tIns="18288" rIns="228600" bIns="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22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7299363-6461-1227-3491-2CCDEF577249}"/>
              </a:ext>
            </a:extLst>
          </p:cNvPr>
          <p:cNvSpPr txBox="1">
            <a:spLocks/>
          </p:cNvSpPr>
          <p:nvPr/>
        </p:nvSpPr>
        <p:spPr>
          <a:xfrm>
            <a:off x="8275514" y="2571519"/>
            <a:ext cx="315101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168275" indent="-168275">
              <a:buFont typeface="Arial" panose="020B0604020202020204" pitchFamily="34" charset="0"/>
              <a:buChar char="•"/>
              <a:defRPr sz="1400">
                <a:cs typeface="Segoe UI"/>
              </a:defRPr>
            </a:lvl1pPr>
            <a:lvl2pPr marL="0" lvl="1" defTabSz="630263" fontAlgn="base">
              <a:spcBef>
                <a:spcPts val="1800"/>
              </a:spcBef>
              <a:spcAft>
                <a:spcPts val="1800"/>
              </a:spcAft>
              <a:buSzPct val="90000"/>
              <a:tabLst>
                <a:tab pos="1371655" algn="l"/>
              </a:tabLst>
              <a:defRPr sz="1800" b="1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defRPr>
            </a:lvl2pPr>
          </a:lstStyle>
          <a:p>
            <a:pPr lvl="1"/>
            <a:r>
              <a:rPr lang="en-US" dirty="0"/>
              <a:t>Container labels</a:t>
            </a:r>
          </a:p>
        </p:txBody>
      </p:sp>
      <p:sp>
        <p:nvSpPr>
          <p:cNvPr id="66" name="Rounded Rectangle 104_1">
            <a:extLst>
              <a:ext uri="{FF2B5EF4-FFF2-40B4-BE49-F238E27FC236}">
                <a16:creationId xmlns:a16="http://schemas.microsoft.com/office/drawing/2014/main" id="{652EB61C-0815-E317-B298-994F57367A7C}"/>
              </a:ext>
            </a:extLst>
          </p:cNvPr>
          <p:cNvSpPr>
            <a:spLocks/>
          </p:cNvSpPr>
          <p:nvPr/>
        </p:nvSpPr>
        <p:spPr bwMode="auto">
          <a:xfrm>
            <a:off x="8275514" y="2984890"/>
            <a:ext cx="3019748" cy="1867178"/>
          </a:xfrm>
          <a:prstGeom prst="rect">
            <a:avLst/>
          </a:prstGeom>
          <a:noFill/>
          <a:ln w="3175">
            <a:noFill/>
            <a:prstDash val="dash"/>
            <a:headEnd type="none" w="med" len="med"/>
            <a:tailEnd type="none" w="med" len="med"/>
          </a:ln>
          <a:effectLst>
            <a:outerShdw blurRad="372272" dist="50800" dir="2760000" algn="ctr" rotWithShape="0">
              <a:srgbClr val="000000">
                <a:alpha val="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Applied To: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SharePoint sites, Teams channels, Microsoft 365 groups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Protections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: Access control,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privacy settings, conditional access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Automation: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Can be applied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manually by site/Team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or group owners</a:t>
            </a:r>
            <a:endParaRPr kumimoji="0" lang="en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12D59-FC89-37F9-CB62-B27BCB08DD88}"/>
              </a:ext>
            </a:extLst>
          </p:cNvPr>
          <p:cNvSpPr txBox="1"/>
          <p:nvPr/>
        </p:nvSpPr>
        <p:spPr>
          <a:xfrm>
            <a:off x="4456269" y="5297569"/>
            <a:ext cx="6970260" cy="419832"/>
          </a:xfrm>
          <a:prstGeom prst="roundRect">
            <a:avLst>
              <a:gd name="adj" fmla="val 34795"/>
            </a:avLst>
          </a:prstGeom>
          <a:gradFill flip="none" rotWithShape="1">
            <a:gsLst>
              <a:gs pos="0">
                <a:srgbClr val="F65567"/>
              </a:gs>
              <a:gs pos="32000">
                <a:srgbClr val="7656AD"/>
              </a:gs>
              <a:gs pos="68000">
                <a:srgbClr val="0A6BBA"/>
              </a:gs>
              <a:gs pos="10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137160" tIns="18288" rIns="137160" bIns="54864" rtlCol="0">
            <a:spAutoFit/>
          </a:bodyPr>
          <a:lstStyle/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1700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UI" pitchFamily="34" charset="0"/>
              </a:rPr>
              <a:t>Powerful controls that ensure labels are applied where needed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350388E-9D2A-72EE-FF70-08E609662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279900" y="585787"/>
            <a:ext cx="7322999" cy="5683251"/>
          </a:xfrm>
          <a:prstGeom prst="roundRect">
            <a:avLst>
              <a:gd name="adj" fmla="val 5640"/>
            </a:avLst>
          </a:prstGeom>
          <a:ln w="25400" cap="rnd">
            <a:gradFill flip="none" rotWithShape="1">
              <a:gsLst>
                <a:gs pos="0">
                  <a:srgbClr val="F65567"/>
                </a:gs>
                <a:gs pos="32000">
                  <a:srgbClr val="7656AD"/>
                </a:gs>
                <a:gs pos="100000">
                  <a:srgbClr val="318581"/>
                </a:gs>
                <a:gs pos="68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IN" sz="1400">
              <a:solidFill>
                <a:srgbClr val="8661C5"/>
              </a:solidFill>
              <a:latin typeface="Segoe UI Semibold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93DAD24-5E2A-7C4A-64BD-4B6FC02AA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14591" y="975442"/>
            <a:ext cx="0" cy="349697"/>
          </a:xfrm>
          <a:prstGeom prst="line">
            <a:avLst/>
          </a:prstGeom>
          <a:noFill/>
          <a:ln w="9525">
            <a:solidFill>
              <a:srgbClr val="F5F5F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7031B66-056F-27AF-F3FB-B15DF6D80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941399" y="975442"/>
            <a:ext cx="0" cy="349697"/>
          </a:xfrm>
          <a:prstGeom prst="line">
            <a:avLst/>
          </a:prstGeom>
          <a:noFill/>
          <a:ln w="9525">
            <a:solidFill>
              <a:srgbClr val="F5F5F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018F501-948E-17EA-379E-C7193E366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68206" y="975442"/>
            <a:ext cx="0" cy="349697"/>
          </a:xfrm>
          <a:prstGeom prst="line">
            <a:avLst/>
          </a:prstGeom>
          <a:noFill/>
          <a:ln w="9525">
            <a:solidFill>
              <a:srgbClr val="F5F5F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03EF3C6-0C27-DBDF-6C1D-D0E9F343A109}"/>
              </a:ext>
            </a:extLst>
          </p:cNvPr>
          <p:cNvSpPr txBox="1"/>
          <p:nvPr/>
        </p:nvSpPr>
        <p:spPr>
          <a:xfrm>
            <a:off x="4456269" y="5802110"/>
            <a:ext cx="697026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Apply labels by default, make them mandatory, prevent label downgrades</a:t>
            </a:r>
          </a:p>
        </p:txBody>
      </p:sp>
    </p:spTree>
    <p:extLst>
      <p:ext uri="{BB962C8B-B14F-4D97-AF65-F5344CB8AC3E}">
        <p14:creationId xmlns:p14="http://schemas.microsoft.com/office/powerpoint/2010/main" val="320766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1A21D-0B5E-BBD3-D220-8B3FFF5A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5D26E98D-D787-73D0-2B50-767D6704F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87679"/>
            <a:ext cx="3826070" cy="1969770"/>
          </a:xfrm>
        </p:spPr>
        <p:txBody>
          <a:bodyPr/>
          <a:lstStyle/>
          <a:p>
            <a:r>
              <a:rPr lang="en-US" sz="3200" b="1" dirty="0">
                <a:latin typeface="Segoe UI Semibold" panose="020B0502040204020203" pitchFamily="34" charset="0"/>
                <a:ea typeface="+mj-ea"/>
                <a:cs typeface="Segoe UI Semibold" panose="020B0502040204020203" pitchFamily="34" charset="0"/>
              </a:rPr>
              <a:t>Copilot conversation </a:t>
            </a:r>
            <a:r>
              <a:rPr lang="en-US" sz="3200" b="1" spc="0" dirty="0">
                <a:latin typeface="Segoe UI Semibold" panose="020B0502040204020203" pitchFamily="34" charset="0"/>
                <a:ea typeface="+mj-ea"/>
                <a:cs typeface="Segoe UI Semibold" panose="020B0502040204020203" pitchFamily="34" charset="0"/>
              </a:rPr>
              <a:t>inherits the sensitivity label </a:t>
            </a:r>
            <a:br>
              <a:rPr lang="en-US" sz="3200" b="1" spc="0" dirty="0">
                <a:latin typeface="Segoe UI Semibold" panose="020B0502040204020203" pitchFamily="34" charset="0"/>
                <a:ea typeface="+mj-ea"/>
                <a:cs typeface="Segoe UI Semibold" panose="020B0502040204020203" pitchFamily="34" charset="0"/>
              </a:rPr>
            </a:br>
            <a:r>
              <a:rPr lang="en-US" sz="3200" b="1" spc="0" dirty="0">
                <a:latin typeface="Segoe UI Semibold" panose="020B0502040204020203" pitchFamily="34" charset="0"/>
                <a:ea typeface="+mj-ea"/>
                <a:cs typeface="Segoe UI Semibold" panose="020B0502040204020203" pitchFamily="34" charset="0"/>
              </a:rPr>
              <a:t>of referenced files</a:t>
            </a:r>
            <a:endParaRPr lang="en-IN" sz="3200" b="1" spc="0" dirty="0">
              <a:latin typeface="Segoe UI Semibold" panose="020B0502040204020203" pitchFamily="34" charset="0"/>
              <a:ea typeface="+mj-ea"/>
              <a:cs typeface="Segoe UI Semibold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C3553D-4C35-1445-E747-D78EC28B08B2}"/>
              </a:ext>
            </a:extLst>
          </p:cNvPr>
          <p:cNvSpPr txBox="1"/>
          <p:nvPr/>
        </p:nvSpPr>
        <p:spPr>
          <a:xfrm>
            <a:off x="588264" y="2992687"/>
            <a:ext cx="2824861" cy="153888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Conversations </a:t>
            </a:r>
            <a:r>
              <a:rPr lang="en-US" sz="20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inherit the most restrictive sensitivity labels</a:t>
            </a: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srgbClr val="8661C5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from the references used to formulate a response.</a:t>
            </a:r>
          </a:p>
        </p:txBody>
      </p:sp>
      <p:sp>
        <p:nvSpPr>
          <p:cNvPr id="3" name="Rectangle: Rounded Corners 19">
            <a:extLst>
              <a:ext uri="{FF2B5EF4-FFF2-40B4-BE49-F238E27FC236}">
                <a16:creationId xmlns:a16="http://schemas.microsoft.com/office/drawing/2014/main" id="{F1363478-3FDA-317B-D72D-01A2DFDC7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2613" y="5268388"/>
            <a:ext cx="11014563" cy="1002364"/>
          </a:xfrm>
          <a:prstGeom prst="roundRect">
            <a:avLst>
              <a:gd name="adj" fmla="val 18251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182880" tIns="182880" rIns="182880" bIns="182880" rtlCol="0" anchor="t">
            <a:noAutofit/>
          </a:bodyPr>
          <a:lstStyle/>
          <a:p>
            <a:pPr defTabSz="932742">
              <a:spcBef>
                <a:spcPts val="2400"/>
              </a:spcBef>
              <a:buSzPct val="90000"/>
            </a:pPr>
            <a:endParaRPr lang="en-US" sz="1800">
              <a:solidFill>
                <a:srgbClr val="000000"/>
              </a:solidFill>
              <a:latin typeface="Segoe UI Semibold"/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4EEEB-BC64-1F70-A0B0-674BF36D9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50734" y="5430966"/>
            <a:ext cx="592520" cy="654924"/>
            <a:chOff x="721108" y="5514881"/>
            <a:chExt cx="651772" cy="72041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8C445A9-4483-2DDA-19CD-999FAB1E7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21108" y="5514881"/>
              <a:ext cx="651772" cy="720416"/>
            </a:xfrm>
            <a:custGeom>
              <a:avLst/>
              <a:gdLst>
                <a:gd name="connsiteX0" fmla="*/ 325886 w 651772"/>
                <a:gd name="connsiteY0" fmla="*/ 0 h 720416"/>
                <a:gd name="connsiteX1" fmla="*/ 651772 w 651772"/>
                <a:gd name="connsiteY1" fmla="*/ 325886 h 720416"/>
                <a:gd name="connsiteX2" fmla="*/ 596116 w 651772"/>
                <a:gd name="connsiteY2" fmla="*/ 508092 h 720416"/>
                <a:gd name="connsiteX3" fmla="*/ 583321 w 651772"/>
                <a:gd name="connsiteY3" fmla="*/ 523600 h 720416"/>
                <a:gd name="connsiteX4" fmla="*/ 589037 w 651772"/>
                <a:gd name="connsiteY4" fmla="*/ 527453 h 720416"/>
                <a:gd name="connsiteX5" fmla="*/ 622144 w 651772"/>
                <a:gd name="connsiteY5" fmla="*/ 607381 h 720416"/>
                <a:gd name="connsiteX6" fmla="*/ 509109 w 651772"/>
                <a:gd name="connsiteY6" fmla="*/ 720416 h 720416"/>
                <a:gd name="connsiteX7" fmla="*/ 142660 w 651772"/>
                <a:gd name="connsiteY7" fmla="*/ 720416 h 720416"/>
                <a:gd name="connsiteX8" fmla="*/ 29625 w 651772"/>
                <a:gd name="connsiteY8" fmla="*/ 607381 h 720416"/>
                <a:gd name="connsiteX9" fmla="*/ 62732 w 651772"/>
                <a:gd name="connsiteY9" fmla="*/ 527453 h 720416"/>
                <a:gd name="connsiteX10" fmla="*/ 68450 w 651772"/>
                <a:gd name="connsiteY10" fmla="*/ 523598 h 720416"/>
                <a:gd name="connsiteX11" fmla="*/ 55656 w 651772"/>
                <a:gd name="connsiteY11" fmla="*/ 508092 h 720416"/>
                <a:gd name="connsiteX12" fmla="*/ 0 w 651772"/>
                <a:gd name="connsiteY12" fmla="*/ 325886 h 720416"/>
                <a:gd name="connsiteX13" fmla="*/ 325886 w 651772"/>
                <a:gd name="connsiteY13" fmla="*/ 0 h 72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1772" h="720416">
                  <a:moveTo>
                    <a:pt x="325886" y="0"/>
                  </a:moveTo>
                  <a:cubicBezTo>
                    <a:pt x="505868" y="0"/>
                    <a:pt x="651772" y="145904"/>
                    <a:pt x="651772" y="325886"/>
                  </a:cubicBezTo>
                  <a:cubicBezTo>
                    <a:pt x="651772" y="393380"/>
                    <a:pt x="631254" y="456081"/>
                    <a:pt x="596116" y="508092"/>
                  </a:cubicBezTo>
                  <a:lnTo>
                    <a:pt x="583321" y="523600"/>
                  </a:lnTo>
                  <a:lnTo>
                    <a:pt x="589037" y="527453"/>
                  </a:lnTo>
                  <a:cubicBezTo>
                    <a:pt x="609492" y="547908"/>
                    <a:pt x="622144" y="576167"/>
                    <a:pt x="622144" y="607381"/>
                  </a:cubicBezTo>
                  <a:cubicBezTo>
                    <a:pt x="622144" y="669809"/>
                    <a:pt x="571537" y="720416"/>
                    <a:pt x="509109" y="720416"/>
                  </a:cubicBezTo>
                  <a:lnTo>
                    <a:pt x="142660" y="720416"/>
                  </a:lnTo>
                  <a:cubicBezTo>
                    <a:pt x="80232" y="720416"/>
                    <a:pt x="29625" y="669809"/>
                    <a:pt x="29625" y="607381"/>
                  </a:cubicBezTo>
                  <a:cubicBezTo>
                    <a:pt x="29625" y="576167"/>
                    <a:pt x="42277" y="547908"/>
                    <a:pt x="62732" y="527453"/>
                  </a:cubicBezTo>
                  <a:lnTo>
                    <a:pt x="68450" y="523598"/>
                  </a:lnTo>
                  <a:lnTo>
                    <a:pt x="55656" y="508092"/>
                  </a:lnTo>
                  <a:cubicBezTo>
                    <a:pt x="20518" y="456081"/>
                    <a:pt x="0" y="393380"/>
                    <a:pt x="0" y="325886"/>
                  </a:cubicBezTo>
                  <a:cubicBezTo>
                    <a:pt x="0" y="145904"/>
                    <a:pt x="145904" y="0"/>
                    <a:pt x="325886" y="0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0A6BBA"/>
                </a:gs>
                <a:gs pos="100000">
                  <a:srgbClr val="318581"/>
                </a:gs>
                <a:gs pos="0">
                  <a:srgbClr val="F65567"/>
                </a:gs>
                <a:gs pos="32000">
                  <a:srgbClr val="7656AD"/>
                </a:gs>
              </a:gsLst>
              <a:path path="circle">
                <a:fillToRect l="100000" t="100000"/>
              </a:path>
              <a:tileRect r="-100000" b="-100000"/>
            </a:gradFill>
            <a:effectLst/>
          </p:spPr>
          <p:txBody>
            <a:bodyPr wrap="square" lIns="228600" tIns="18288" rIns="228600" bIns="0" rtlCol="0" anchor="ctr" anchorCtr="0">
              <a:noAutofit/>
            </a:bodyPr>
            <a:lstStyle/>
            <a:p>
              <a:pPr algn="ctr" defTabSz="491033" fontAlgn="base">
                <a:spcBef>
                  <a:spcPct val="0"/>
                </a:spcBef>
                <a:spcAft>
                  <a:spcPct val="0"/>
                </a:spcAft>
              </a:pPr>
              <a:endParaRPr lang="en-IN" sz="2200" b="1" dirty="0">
                <a:gradFill>
                  <a:gsLst>
                    <a:gs pos="13761">
                      <a:srgbClr val="FFFFFF"/>
                    </a:gs>
                    <a:gs pos="34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</p:txBody>
        </p:sp>
        <p:sp>
          <p:nvSpPr>
            <p:cNvPr id="8" name="Graphic 106">
              <a:extLst>
                <a:ext uri="{FF2B5EF4-FFF2-40B4-BE49-F238E27FC236}">
                  <a16:creationId xmlns:a16="http://schemas.microsoft.com/office/drawing/2014/main" id="{91686A68-76D2-DCFA-F20D-811E427D5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8624" y="5661071"/>
              <a:ext cx="216740" cy="270884"/>
            </a:xfrm>
            <a:custGeom>
              <a:avLst/>
              <a:gdLst>
                <a:gd name="connsiteX0" fmla="*/ 221321 w 257515"/>
                <a:gd name="connsiteY0" fmla="*/ 193068 h 321847"/>
                <a:gd name="connsiteX1" fmla="*/ 257516 w 257515"/>
                <a:gd name="connsiteY1" fmla="*/ 229264 h 321847"/>
                <a:gd name="connsiteX2" fmla="*/ 257516 w 257515"/>
                <a:gd name="connsiteY2" fmla="*/ 238525 h 321847"/>
                <a:gd name="connsiteX3" fmla="*/ 243012 w 257515"/>
                <a:gd name="connsiteY3" fmla="*/ 277774 h 321847"/>
                <a:gd name="connsiteX4" fmla="*/ 128705 w 257515"/>
                <a:gd name="connsiteY4" fmla="*/ 321847 h 321847"/>
                <a:gd name="connsiteX5" fmla="*/ 14458 w 257515"/>
                <a:gd name="connsiteY5" fmla="*/ 277756 h 321847"/>
                <a:gd name="connsiteX6" fmla="*/ 0 w 257515"/>
                <a:gd name="connsiteY6" fmla="*/ 238561 h 321847"/>
                <a:gd name="connsiteX7" fmla="*/ 0 w 257515"/>
                <a:gd name="connsiteY7" fmla="*/ 229264 h 321847"/>
                <a:gd name="connsiteX8" fmla="*/ 36196 w 257515"/>
                <a:gd name="connsiteY8" fmla="*/ 193068 h 321847"/>
                <a:gd name="connsiteX9" fmla="*/ 221321 w 257515"/>
                <a:gd name="connsiteY9" fmla="*/ 193068 h 321847"/>
                <a:gd name="connsiteX10" fmla="*/ 221321 w 257515"/>
                <a:gd name="connsiteY10" fmla="*/ 217211 h 321847"/>
                <a:gd name="connsiteX11" fmla="*/ 36196 w 257515"/>
                <a:gd name="connsiteY11" fmla="*/ 217211 h 321847"/>
                <a:gd name="connsiteX12" fmla="*/ 24143 w 257515"/>
                <a:gd name="connsiteY12" fmla="*/ 229264 h 321847"/>
                <a:gd name="connsiteX13" fmla="*/ 24143 w 257515"/>
                <a:gd name="connsiteY13" fmla="*/ 238561 h 321847"/>
                <a:gd name="connsiteX14" fmla="*/ 32818 w 257515"/>
                <a:gd name="connsiteY14" fmla="*/ 262078 h 321847"/>
                <a:gd name="connsiteX15" fmla="*/ 128705 w 257515"/>
                <a:gd name="connsiteY15" fmla="*/ 297705 h 321847"/>
                <a:gd name="connsiteX16" fmla="*/ 224672 w 257515"/>
                <a:gd name="connsiteY16" fmla="*/ 262074 h 321847"/>
                <a:gd name="connsiteX17" fmla="*/ 233373 w 257515"/>
                <a:gd name="connsiteY17" fmla="*/ 238525 h 321847"/>
                <a:gd name="connsiteX18" fmla="*/ 233373 w 257515"/>
                <a:gd name="connsiteY18" fmla="*/ 229264 h 321847"/>
                <a:gd name="connsiteX19" fmla="*/ 221321 w 257515"/>
                <a:gd name="connsiteY19" fmla="*/ 217211 h 321847"/>
                <a:gd name="connsiteX20" fmla="*/ 128705 w 257515"/>
                <a:gd name="connsiteY20" fmla="*/ 0 h 321847"/>
                <a:gd name="connsiteX21" fmla="*/ 209182 w 257515"/>
                <a:gd name="connsiteY21" fmla="*/ 80476 h 321847"/>
                <a:gd name="connsiteX22" fmla="*/ 128705 w 257515"/>
                <a:gd name="connsiteY22" fmla="*/ 160953 h 321847"/>
                <a:gd name="connsiteX23" fmla="*/ 48229 w 257515"/>
                <a:gd name="connsiteY23" fmla="*/ 80476 h 321847"/>
                <a:gd name="connsiteX24" fmla="*/ 128705 w 257515"/>
                <a:gd name="connsiteY24" fmla="*/ 0 h 321847"/>
                <a:gd name="connsiteX25" fmla="*/ 128705 w 257515"/>
                <a:gd name="connsiteY25" fmla="*/ 24143 h 321847"/>
                <a:gd name="connsiteX26" fmla="*/ 72372 w 257515"/>
                <a:gd name="connsiteY26" fmla="*/ 80476 h 321847"/>
                <a:gd name="connsiteX27" fmla="*/ 128705 w 257515"/>
                <a:gd name="connsiteY27" fmla="*/ 136810 h 321847"/>
                <a:gd name="connsiteX28" fmla="*/ 185039 w 257515"/>
                <a:gd name="connsiteY28" fmla="*/ 80476 h 321847"/>
                <a:gd name="connsiteX29" fmla="*/ 128705 w 257515"/>
                <a:gd name="connsiteY29" fmla="*/ 24143 h 321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7515" h="321847">
                  <a:moveTo>
                    <a:pt x="221321" y="193068"/>
                  </a:moveTo>
                  <a:cubicBezTo>
                    <a:pt x="241311" y="193068"/>
                    <a:pt x="257516" y="209272"/>
                    <a:pt x="257516" y="229264"/>
                  </a:cubicBezTo>
                  <a:lnTo>
                    <a:pt x="257516" y="238525"/>
                  </a:lnTo>
                  <a:cubicBezTo>
                    <a:pt x="257516" y="252919"/>
                    <a:pt x="252372" y="266839"/>
                    <a:pt x="243012" y="277774"/>
                  </a:cubicBezTo>
                  <a:cubicBezTo>
                    <a:pt x="217752" y="307284"/>
                    <a:pt x="179331" y="321847"/>
                    <a:pt x="128705" y="321847"/>
                  </a:cubicBezTo>
                  <a:cubicBezTo>
                    <a:pt x="78071" y="321847"/>
                    <a:pt x="39668" y="307280"/>
                    <a:pt x="14458" y="277756"/>
                  </a:cubicBezTo>
                  <a:cubicBezTo>
                    <a:pt x="5127" y="266829"/>
                    <a:pt x="0" y="252931"/>
                    <a:pt x="0" y="238561"/>
                  </a:cubicBezTo>
                  <a:lnTo>
                    <a:pt x="0" y="229264"/>
                  </a:lnTo>
                  <a:cubicBezTo>
                    <a:pt x="0" y="209272"/>
                    <a:pt x="16206" y="193068"/>
                    <a:pt x="36196" y="193068"/>
                  </a:cubicBezTo>
                  <a:lnTo>
                    <a:pt x="221321" y="193068"/>
                  </a:lnTo>
                  <a:close/>
                  <a:moveTo>
                    <a:pt x="221321" y="217211"/>
                  </a:moveTo>
                  <a:lnTo>
                    <a:pt x="36196" y="217211"/>
                  </a:lnTo>
                  <a:cubicBezTo>
                    <a:pt x="29539" y="217211"/>
                    <a:pt x="24143" y="222607"/>
                    <a:pt x="24143" y="229264"/>
                  </a:cubicBezTo>
                  <a:lnTo>
                    <a:pt x="24143" y="238561"/>
                  </a:lnTo>
                  <a:cubicBezTo>
                    <a:pt x="24143" y="247183"/>
                    <a:pt x="27219" y="255522"/>
                    <a:pt x="32818" y="262078"/>
                  </a:cubicBezTo>
                  <a:cubicBezTo>
                    <a:pt x="52990" y="285701"/>
                    <a:pt x="84631" y="297705"/>
                    <a:pt x="128705" y="297705"/>
                  </a:cubicBezTo>
                  <a:cubicBezTo>
                    <a:pt x="172779" y="297705"/>
                    <a:pt x="204448" y="285701"/>
                    <a:pt x="224672" y="262074"/>
                  </a:cubicBezTo>
                  <a:cubicBezTo>
                    <a:pt x="230287" y="255512"/>
                    <a:pt x="233373" y="247161"/>
                    <a:pt x="233373" y="238525"/>
                  </a:cubicBezTo>
                  <a:lnTo>
                    <a:pt x="233373" y="229264"/>
                  </a:lnTo>
                  <a:cubicBezTo>
                    <a:pt x="233373" y="222607"/>
                    <a:pt x="227976" y="217211"/>
                    <a:pt x="221321" y="217211"/>
                  </a:cubicBezTo>
                  <a:close/>
                  <a:moveTo>
                    <a:pt x="128705" y="0"/>
                  </a:moveTo>
                  <a:cubicBezTo>
                    <a:pt x="173151" y="0"/>
                    <a:pt x="209182" y="36031"/>
                    <a:pt x="209182" y="80476"/>
                  </a:cubicBezTo>
                  <a:cubicBezTo>
                    <a:pt x="209182" y="124922"/>
                    <a:pt x="173151" y="160953"/>
                    <a:pt x="128705" y="160953"/>
                  </a:cubicBezTo>
                  <a:cubicBezTo>
                    <a:pt x="84259" y="160953"/>
                    <a:pt x="48229" y="124922"/>
                    <a:pt x="48229" y="80476"/>
                  </a:cubicBezTo>
                  <a:cubicBezTo>
                    <a:pt x="48229" y="36031"/>
                    <a:pt x="84259" y="0"/>
                    <a:pt x="128705" y="0"/>
                  </a:cubicBezTo>
                  <a:close/>
                  <a:moveTo>
                    <a:pt x="128705" y="24143"/>
                  </a:moveTo>
                  <a:cubicBezTo>
                    <a:pt x="97593" y="24143"/>
                    <a:pt x="72372" y="49364"/>
                    <a:pt x="72372" y="80476"/>
                  </a:cubicBezTo>
                  <a:cubicBezTo>
                    <a:pt x="72372" y="111588"/>
                    <a:pt x="97593" y="136810"/>
                    <a:pt x="128705" y="136810"/>
                  </a:cubicBezTo>
                  <a:cubicBezTo>
                    <a:pt x="159817" y="136810"/>
                    <a:pt x="185039" y="111588"/>
                    <a:pt x="185039" y="80476"/>
                  </a:cubicBezTo>
                  <a:cubicBezTo>
                    <a:pt x="185039" y="49364"/>
                    <a:pt x="159817" y="24143"/>
                    <a:pt x="128705" y="24143"/>
                  </a:cubicBezTo>
                  <a:close/>
                </a:path>
              </a:pathLst>
            </a:custGeom>
            <a:solidFill>
              <a:srgbClr val="F5F5F4"/>
            </a:solidFill>
            <a:effectLst/>
          </p:spPr>
          <p:txBody>
            <a:bodyPr wrap="square" lIns="228600" tIns="18288" rIns="228600" bIns="0" rtlCol="0" anchor="ctr" anchorCtr="0">
              <a:noAutofit/>
            </a:bodyPr>
            <a:lstStyle/>
            <a:p>
              <a:pPr algn="ctr" defTabSz="491033" fontAlgn="base">
                <a:spcBef>
                  <a:spcPct val="0"/>
                </a:spcBef>
                <a:spcAft>
                  <a:spcPct val="0"/>
                </a:spcAft>
              </a:pPr>
              <a:endParaRPr lang="en-US" sz="2200" b="1">
                <a:gradFill>
                  <a:gsLst>
                    <a:gs pos="13761">
                      <a:srgbClr val="FFFFFF"/>
                    </a:gs>
                    <a:gs pos="34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36257A9-6D84-5624-8E6B-1BEC887235F4}"/>
              </a:ext>
            </a:extLst>
          </p:cNvPr>
          <p:cNvSpPr txBox="1"/>
          <p:nvPr/>
        </p:nvSpPr>
        <p:spPr>
          <a:xfrm>
            <a:off x="833851" y="5886957"/>
            <a:ext cx="42628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dirty="0">
                <a:ln w="3175">
                  <a:noFill/>
                </a:ln>
                <a:solidFill>
                  <a:srgbClr val="F5F5F4"/>
                </a:solidFill>
                <a:latin typeface="Segoe UI Semibold" panose="020B0502040204020203" pitchFamily="34" charset="0"/>
                <a:cs typeface="Segoe UI" pitchFamily="34" charset="0"/>
              </a:rPr>
              <a:t>Who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E1A02-C323-ADD7-DFB3-ECBC86019083}"/>
              </a:ext>
            </a:extLst>
          </p:cNvPr>
          <p:cNvSpPr txBox="1">
            <a:spLocks/>
          </p:cNvSpPr>
          <p:nvPr/>
        </p:nvSpPr>
        <p:spPr>
          <a:xfrm>
            <a:off x="1485622" y="5481429"/>
            <a:ext cx="211266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Data protection stakeholders define a set of labels. Users see and apply these labels.</a:t>
            </a:r>
          </a:p>
        </p:txBody>
      </p:sp>
      <p:grpSp>
        <p:nvGrpSpPr>
          <p:cNvPr id="2" name="Group 1" descr="Microsoft 365 interface screenshot">
            <a:extLst>
              <a:ext uri="{FF2B5EF4-FFF2-40B4-BE49-F238E27FC236}">
                <a16:creationId xmlns:a16="http://schemas.microsoft.com/office/drawing/2014/main" id="{9531BE80-1954-6056-FDF3-9D43CFA3B7B6}"/>
              </a:ext>
            </a:extLst>
          </p:cNvPr>
          <p:cNvGrpSpPr/>
          <p:nvPr/>
        </p:nvGrpSpPr>
        <p:grpSpPr>
          <a:xfrm>
            <a:off x="4527075" y="611962"/>
            <a:ext cx="6927793" cy="5397266"/>
            <a:chOff x="4733475" y="776480"/>
            <a:chExt cx="6777944" cy="5280523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91612099-1438-DFEE-80A1-F6883FEF1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89" t="440" r="496" b="1505"/>
            <a:stretch>
              <a:fillRect/>
            </a:stretch>
          </p:blipFill>
          <p:spPr bwMode="auto">
            <a:xfrm>
              <a:off x="4733475" y="776480"/>
              <a:ext cx="6777944" cy="5280523"/>
            </a:xfrm>
            <a:prstGeom prst="roundRect">
              <a:avLst>
                <a:gd name="adj" fmla="val 2776"/>
              </a:avLst>
            </a:prstGeom>
            <a:ln w="9525" cap="rnd">
              <a:solidFill>
                <a:schemeClr val="tx1">
                  <a:alpha val="50000"/>
                </a:schemeClr>
              </a:solidFill>
              <a:headEnd type="none" w="lg" len="sm"/>
              <a:tailEnd type="none" w="lg" len="sm"/>
            </a:ln>
            <a:effectLst/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415F205-4ACB-3CA9-3DB9-2EA5D509C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302" r="754" b="-12"/>
            <a:stretch/>
          </p:blipFill>
          <p:spPr>
            <a:xfrm>
              <a:off x="5141349" y="1112632"/>
              <a:ext cx="6358124" cy="4934268"/>
            </a:xfrm>
            <a:prstGeom prst="roundRect">
              <a:avLst>
                <a:gd name="adj" fmla="val 2423"/>
              </a:avLst>
            </a:prstGeom>
            <a:solidFill>
              <a:srgbClr val="F5F6F6"/>
            </a:solidFill>
          </p:spPr>
        </p:pic>
      </p:grpSp>
    </p:spTree>
    <p:extLst>
      <p:ext uri="{BB962C8B-B14F-4D97-AF65-F5344CB8AC3E}">
        <p14:creationId xmlns:p14="http://schemas.microsoft.com/office/powerpoint/2010/main" val="387861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68FF0-6A82-B785-2FA3-3A4AD913D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241335F5-5874-FB39-DDA8-6C3E3313C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75406"/>
            <a:ext cx="3966007" cy="1969770"/>
          </a:xfrm>
        </p:spPr>
        <p:txBody>
          <a:bodyPr/>
          <a:lstStyle/>
          <a:p>
            <a:r>
              <a:rPr lang="en-US" sz="3200" dirty="0">
                <a:ea typeface="+mj-ea"/>
                <a:cs typeface="+mj-cs"/>
              </a:rPr>
              <a:t>Copilot generated content inherits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the sensitivity label </a:t>
            </a:r>
            <a:br>
              <a:rPr lang="en-US" sz="3200" dirty="0">
                <a:ea typeface="+mj-ea"/>
                <a:cs typeface="+mj-cs"/>
              </a:rPr>
            </a:br>
            <a:r>
              <a:rPr lang="en-US" sz="3200" dirty="0">
                <a:ea typeface="+mj-ea"/>
                <a:cs typeface="+mj-cs"/>
              </a:rPr>
              <a:t>of referenced files</a:t>
            </a:r>
            <a:endParaRPr lang="en-IN" sz="3200" dirty="0"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1305A8-B8FA-7288-697B-663CDBB54C40}"/>
              </a:ext>
            </a:extLst>
          </p:cNvPr>
          <p:cNvSpPr txBox="1"/>
          <p:nvPr/>
        </p:nvSpPr>
        <p:spPr>
          <a:xfrm>
            <a:off x="588264" y="2992687"/>
            <a:ext cx="2824861" cy="123110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2000" dirty="0">
                <a:solidFill>
                  <a:srgbClr val="000000"/>
                </a:solidFill>
              </a:rPr>
              <a:t>Generated contents </a:t>
            </a:r>
            <a:r>
              <a:rPr lang="en-US" sz="20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inherit the sensitivity label</a:t>
            </a:r>
            <a:r>
              <a:rPr lang="en-US" sz="2000" dirty="0">
                <a:solidFill>
                  <a:srgbClr val="8661C5"/>
                </a:solidFill>
                <a:latin typeface="Segoe UI Semibold"/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from the source documents.</a:t>
            </a:r>
          </a:p>
        </p:txBody>
      </p:sp>
      <p:sp>
        <p:nvSpPr>
          <p:cNvPr id="8" name="Rectangle: Rounded Corners 19">
            <a:extLst>
              <a:ext uri="{FF2B5EF4-FFF2-40B4-BE49-F238E27FC236}">
                <a16:creationId xmlns:a16="http://schemas.microsoft.com/office/drawing/2014/main" id="{E6E6D44D-8916-EAAD-5D8E-1A562AD51F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2613" y="5268388"/>
            <a:ext cx="11014563" cy="1002364"/>
          </a:xfrm>
          <a:prstGeom prst="roundRect">
            <a:avLst>
              <a:gd name="adj" fmla="val 18251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182880" tIns="182880" rIns="182880" bIns="182880" rtlCol="0" anchor="t">
            <a:noAutofit/>
          </a:bodyPr>
          <a:lstStyle/>
          <a:p>
            <a:pPr defTabSz="932742">
              <a:spcBef>
                <a:spcPts val="2400"/>
              </a:spcBef>
              <a:buSzPct val="90000"/>
            </a:pPr>
            <a:endParaRPr lang="en-US" sz="1800">
              <a:solidFill>
                <a:srgbClr val="000000"/>
              </a:solidFill>
              <a:latin typeface="Segoe UI Semibold"/>
              <a:cs typeface="Segoe UI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C10C65-BD5B-F5FF-78ED-31C1A13DB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50734" y="5430966"/>
            <a:ext cx="592520" cy="654924"/>
            <a:chOff x="721108" y="5514881"/>
            <a:chExt cx="651772" cy="720416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97593D4-5973-3AD0-B150-483060912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21108" y="5514881"/>
              <a:ext cx="651772" cy="720416"/>
            </a:xfrm>
            <a:custGeom>
              <a:avLst/>
              <a:gdLst>
                <a:gd name="connsiteX0" fmla="*/ 325886 w 651772"/>
                <a:gd name="connsiteY0" fmla="*/ 0 h 720416"/>
                <a:gd name="connsiteX1" fmla="*/ 651772 w 651772"/>
                <a:gd name="connsiteY1" fmla="*/ 325886 h 720416"/>
                <a:gd name="connsiteX2" fmla="*/ 596116 w 651772"/>
                <a:gd name="connsiteY2" fmla="*/ 508092 h 720416"/>
                <a:gd name="connsiteX3" fmla="*/ 583321 w 651772"/>
                <a:gd name="connsiteY3" fmla="*/ 523600 h 720416"/>
                <a:gd name="connsiteX4" fmla="*/ 589037 w 651772"/>
                <a:gd name="connsiteY4" fmla="*/ 527453 h 720416"/>
                <a:gd name="connsiteX5" fmla="*/ 622144 w 651772"/>
                <a:gd name="connsiteY5" fmla="*/ 607381 h 720416"/>
                <a:gd name="connsiteX6" fmla="*/ 509109 w 651772"/>
                <a:gd name="connsiteY6" fmla="*/ 720416 h 720416"/>
                <a:gd name="connsiteX7" fmla="*/ 142660 w 651772"/>
                <a:gd name="connsiteY7" fmla="*/ 720416 h 720416"/>
                <a:gd name="connsiteX8" fmla="*/ 29625 w 651772"/>
                <a:gd name="connsiteY8" fmla="*/ 607381 h 720416"/>
                <a:gd name="connsiteX9" fmla="*/ 62732 w 651772"/>
                <a:gd name="connsiteY9" fmla="*/ 527453 h 720416"/>
                <a:gd name="connsiteX10" fmla="*/ 68450 w 651772"/>
                <a:gd name="connsiteY10" fmla="*/ 523598 h 720416"/>
                <a:gd name="connsiteX11" fmla="*/ 55656 w 651772"/>
                <a:gd name="connsiteY11" fmla="*/ 508092 h 720416"/>
                <a:gd name="connsiteX12" fmla="*/ 0 w 651772"/>
                <a:gd name="connsiteY12" fmla="*/ 325886 h 720416"/>
                <a:gd name="connsiteX13" fmla="*/ 325886 w 651772"/>
                <a:gd name="connsiteY13" fmla="*/ 0 h 72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1772" h="720416">
                  <a:moveTo>
                    <a:pt x="325886" y="0"/>
                  </a:moveTo>
                  <a:cubicBezTo>
                    <a:pt x="505868" y="0"/>
                    <a:pt x="651772" y="145904"/>
                    <a:pt x="651772" y="325886"/>
                  </a:cubicBezTo>
                  <a:cubicBezTo>
                    <a:pt x="651772" y="393380"/>
                    <a:pt x="631254" y="456081"/>
                    <a:pt x="596116" y="508092"/>
                  </a:cubicBezTo>
                  <a:lnTo>
                    <a:pt x="583321" y="523600"/>
                  </a:lnTo>
                  <a:lnTo>
                    <a:pt x="589037" y="527453"/>
                  </a:lnTo>
                  <a:cubicBezTo>
                    <a:pt x="609492" y="547908"/>
                    <a:pt x="622144" y="576167"/>
                    <a:pt x="622144" y="607381"/>
                  </a:cubicBezTo>
                  <a:cubicBezTo>
                    <a:pt x="622144" y="669809"/>
                    <a:pt x="571537" y="720416"/>
                    <a:pt x="509109" y="720416"/>
                  </a:cubicBezTo>
                  <a:lnTo>
                    <a:pt x="142660" y="720416"/>
                  </a:lnTo>
                  <a:cubicBezTo>
                    <a:pt x="80232" y="720416"/>
                    <a:pt x="29625" y="669809"/>
                    <a:pt x="29625" y="607381"/>
                  </a:cubicBezTo>
                  <a:cubicBezTo>
                    <a:pt x="29625" y="576167"/>
                    <a:pt x="42277" y="547908"/>
                    <a:pt x="62732" y="527453"/>
                  </a:cubicBezTo>
                  <a:lnTo>
                    <a:pt x="68450" y="523598"/>
                  </a:lnTo>
                  <a:lnTo>
                    <a:pt x="55656" y="508092"/>
                  </a:lnTo>
                  <a:cubicBezTo>
                    <a:pt x="20518" y="456081"/>
                    <a:pt x="0" y="393380"/>
                    <a:pt x="0" y="325886"/>
                  </a:cubicBezTo>
                  <a:cubicBezTo>
                    <a:pt x="0" y="145904"/>
                    <a:pt x="145904" y="0"/>
                    <a:pt x="325886" y="0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0A6BBA"/>
                </a:gs>
                <a:gs pos="100000">
                  <a:srgbClr val="318581"/>
                </a:gs>
                <a:gs pos="0">
                  <a:srgbClr val="F65567"/>
                </a:gs>
                <a:gs pos="32000">
                  <a:srgbClr val="7656AD"/>
                </a:gs>
              </a:gsLst>
              <a:path path="circle">
                <a:fillToRect l="100000" t="100000"/>
              </a:path>
              <a:tileRect r="-100000" b="-100000"/>
            </a:gradFill>
            <a:effectLst/>
          </p:spPr>
          <p:txBody>
            <a:bodyPr wrap="square" lIns="228600" tIns="18288" rIns="228600" bIns="0" rtlCol="0" anchor="ctr" anchorCtr="0">
              <a:noAutofit/>
            </a:bodyPr>
            <a:lstStyle/>
            <a:p>
              <a:pPr algn="ctr" defTabSz="491033" fontAlgn="base">
                <a:spcBef>
                  <a:spcPct val="0"/>
                </a:spcBef>
                <a:spcAft>
                  <a:spcPct val="0"/>
                </a:spcAft>
              </a:pPr>
              <a:endParaRPr lang="en-IN" sz="2200" b="1" dirty="0">
                <a:gradFill>
                  <a:gsLst>
                    <a:gs pos="13761">
                      <a:srgbClr val="FFFFFF"/>
                    </a:gs>
                    <a:gs pos="34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</p:txBody>
        </p:sp>
        <p:sp>
          <p:nvSpPr>
            <p:cNvPr id="14" name="Graphic 106">
              <a:extLst>
                <a:ext uri="{FF2B5EF4-FFF2-40B4-BE49-F238E27FC236}">
                  <a16:creationId xmlns:a16="http://schemas.microsoft.com/office/drawing/2014/main" id="{04866CD2-5CE2-01C5-0CDF-9B41F5072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8624" y="5661071"/>
              <a:ext cx="216740" cy="270884"/>
            </a:xfrm>
            <a:custGeom>
              <a:avLst/>
              <a:gdLst>
                <a:gd name="connsiteX0" fmla="*/ 221321 w 257515"/>
                <a:gd name="connsiteY0" fmla="*/ 193068 h 321847"/>
                <a:gd name="connsiteX1" fmla="*/ 257516 w 257515"/>
                <a:gd name="connsiteY1" fmla="*/ 229264 h 321847"/>
                <a:gd name="connsiteX2" fmla="*/ 257516 w 257515"/>
                <a:gd name="connsiteY2" fmla="*/ 238525 h 321847"/>
                <a:gd name="connsiteX3" fmla="*/ 243012 w 257515"/>
                <a:gd name="connsiteY3" fmla="*/ 277774 h 321847"/>
                <a:gd name="connsiteX4" fmla="*/ 128705 w 257515"/>
                <a:gd name="connsiteY4" fmla="*/ 321847 h 321847"/>
                <a:gd name="connsiteX5" fmla="*/ 14458 w 257515"/>
                <a:gd name="connsiteY5" fmla="*/ 277756 h 321847"/>
                <a:gd name="connsiteX6" fmla="*/ 0 w 257515"/>
                <a:gd name="connsiteY6" fmla="*/ 238561 h 321847"/>
                <a:gd name="connsiteX7" fmla="*/ 0 w 257515"/>
                <a:gd name="connsiteY7" fmla="*/ 229264 h 321847"/>
                <a:gd name="connsiteX8" fmla="*/ 36196 w 257515"/>
                <a:gd name="connsiteY8" fmla="*/ 193068 h 321847"/>
                <a:gd name="connsiteX9" fmla="*/ 221321 w 257515"/>
                <a:gd name="connsiteY9" fmla="*/ 193068 h 321847"/>
                <a:gd name="connsiteX10" fmla="*/ 221321 w 257515"/>
                <a:gd name="connsiteY10" fmla="*/ 217211 h 321847"/>
                <a:gd name="connsiteX11" fmla="*/ 36196 w 257515"/>
                <a:gd name="connsiteY11" fmla="*/ 217211 h 321847"/>
                <a:gd name="connsiteX12" fmla="*/ 24143 w 257515"/>
                <a:gd name="connsiteY12" fmla="*/ 229264 h 321847"/>
                <a:gd name="connsiteX13" fmla="*/ 24143 w 257515"/>
                <a:gd name="connsiteY13" fmla="*/ 238561 h 321847"/>
                <a:gd name="connsiteX14" fmla="*/ 32818 w 257515"/>
                <a:gd name="connsiteY14" fmla="*/ 262078 h 321847"/>
                <a:gd name="connsiteX15" fmla="*/ 128705 w 257515"/>
                <a:gd name="connsiteY15" fmla="*/ 297705 h 321847"/>
                <a:gd name="connsiteX16" fmla="*/ 224672 w 257515"/>
                <a:gd name="connsiteY16" fmla="*/ 262074 h 321847"/>
                <a:gd name="connsiteX17" fmla="*/ 233373 w 257515"/>
                <a:gd name="connsiteY17" fmla="*/ 238525 h 321847"/>
                <a:gd name="connsiteX18" fmla="*/ 233373 w 257515"/>
                <a:gd name="connsiteY18" fmla="*/ 229264 h 321847"/>
                <a:gd name="connsiteX19" fmla="*/ 221321 w 257515"/>
                <a:gd name="connsiteY19" fmla="*/ 217211 h 321847"/>
                <a:gd name="connsiteX20" fmla="*/ 128705 w 257515"/>
                <a:gd name="connsiteY20" fmla="*/ 0 h 321847"/>
                <a:gd name="connsiteX21" fmla="*/ 209182 w 257515"/>
                <a:gd name="connsiteY21" fmla="*/ 80476 h 321847"/>
                <a:gd name="connsiteX22" fmla="*/ 128705 w 257515"/>
                <a:gd name="connsiteY22" fmla="*/ 160953 h 321847"/>
                <a:gd name="connsiteX23" fmla="*/ 48229 w 257515"/>
                <a:gd name="connsiteY23" fmla="*/ 80476 h 321847"/>
                <a:gd name="connsiteX24" fmla="*/ 128705 w 257515"/>
                <a:gd name="connsiteY24" fmla="*/ 0 h 321847"/>
                <a:gd name="connsiteX25" fmla="*/ 128705 w 257515"/>
                <a:gd name="connsiteY25" fmla="*/ 24143 h 321847"/>
                <a:gd name="connsiteX26" fmla="*/ 72372 w 257515"/>
                <a:gd name="connsiteY26" fmla="*/ 80476 h 321847"/>
                <a:gd name="connsiteX27" fmla="*/ 128705 w 257515"/>
                <a:gd name="connsiteY27" fmla="*/ 136810 h 321847"/>
                <a:gd name="connsiteX28" fmla="*/ 185039 w 257515"/>
                <a:gd name="connsiteY28" fmla="*/ 80476 h 321847"/>
                <a:gd name="connsiteX29" fmla="*/ 128705 w 257515"/>
                <a:gd name="connsiteY29" fmla="*/ 24143 h 321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7515" h="321847">
                  <a:moveTo>
                    <a:pt x="221321" y="193068"/>
                  </a:moveTo>
                  <a:cubicBezTo>
                    <a:pt x="241311" y="193068"/>
                    <a:pt x="257516" y="209272"/>
                    <a:pt x="257516" y="229264"/>
                  </a:cubicBezTo>
                  <a:lnTo>
                    <a:pt x="257516" y="238525"/>
                  </a:lnTo>
                  <a:cubicBezTo>
                    <a:pt x="257516" y="252919"/>
                    <a:pt x="252372" y="266839"/>
                    <a:pt x="243012" y="277774"/>
                  </a:cubicBezTo>
                  <a:cubicBezTo>
                    <a:pt x="217752" y="307284"/>
                    <a:pt x="179331" y="321847"/>
                    <a:pt x="128705" y="321847"/>
                  </a:cubicBezTo>
                  <a:cubicBezTo>
                    <a:pt x="78071" y="321847"/>
                    <a:pt x="39668" y="307280"/>
                    <a:pt x="14458" y="277756"/>
                  </a:cubicBezTo>
                  <a:cubicBezTo>
                    <a:pt x="5127" y="266829"/>
                    <a:pt x="0" y="252931"/>
                    <a:pt x="0" y="238561"/>
                  </a:cubicBezTo>
                  <a:lnTo>
                    <a:pt x="0" y="229264"/>
                  </a:lnTo>
                  <a:cubicBezTo>
                    <a:pt x="0" y="209272"/>
                    <a:pt x="16206" y="193068"/>
                    <a:pt x="36196" y="193068"/>
                  </a:cubicBezTo>
                  <a:lnTo>
                    <a:pt x="221321" y="193068"/>
                  </a:lnTo>
                  <a:close/>
                  <a:moveTo>
                    <a:pt x="221321" y="217211"/>
                  </a:moveTo>
                  <a:lnTo>
                    <a:pt x="36196" y="217211"/>
                  </a:lnTo>
                  <a:cubicBezTo>
                    <a:pt x="29539" y="217211"/>
                    <a:pt x="24143" y="222607"/>
                    <a:pt x="24143" y="229264"/>
                  </a:cubicBezTo>
                  <a:lnTo>
                    <a:pt x="24143" y="238561"/>
                  </a:lnTo>
                  <a:cubicBezTo>
                    <a:pt x="24143" y="247183"/>
                    <a:pt x="27219" y="255522"/>
                    <a:pt x="32818" y="262078"/>
                  </a:cubicBezTo>
                  <a:cubicBezTo>
                    <a:pt x="52990" y="285701"/>
                    <a:pt x="84631" y="297705"/>
                    <a:pt x="128705" y="297705"/>
                  </a:cubicBezTo>
                  <a:cubicBezTo>
                    <a:pt x="172779" y="297705"/>
                    <a:pt x="204448" y="285701"/>
                    <a:pt x="224672" y="262074"/>
                  </a:cubicBezTo>
                  <a:cubicBezTo>
                    <a:pt x="230287" y="255512"/>
                    <a:pt x="233373" y="247161"/>
                    <a:pt x="233373" y="238525"/>
                  </a:cubicBezTo>
                  <a:lnTo>
                    <a:pt x="233373" y="229264"/>
                  </a:lnTo>
                  <a:cubicBezTo>
                    <a:pt x="233373" y="222607"/>
                    <a:pt x="227976" y="217211"/>
                    <a:pt x="221321" y="217211"/>
                  </a:cubicBezTo>
                  <a:close/>
                  <a:moveTo>
                    <a:pt x="128705" y="0"/>
                  </a:moveTo>
                  <a:cubicBezTo>
                    <a:pt x="173151" y="0"/>
                    <a:pt x="209182" y="36031"/>
                    <a:pt x="209182" y="80476"/>
                  </a:cubicBezTo>
                  <a:cubicBezTo>
                    <a:pt x="209182" y="124922"/>
                    <a:pt x="173151" y="160953"/>
                    <a:pt x="128705" y="160953"/>
                  </a:cubicBezTo>
                  <a:cubicBezTo>
                    <a:pt x="84259" y="160953"/>
                    <a:pt x="48229" y="124922"/>
                    <a:pt x="48229" y="80476"/>
                  </a:cubicBezTo>
                  <a:cubicBezTo>
                    <a:pt x="48229" y="36031"/>
                    <a:pt x="84259" y="0"/>
                    <a:pt x="128705" y="0"/>
                  </a:cubicBezTo>
                  <a:close/>
                  <a:moveTo>
                    <a:pt x="128705" y="24143"/>
                  </a:moveTo>
                  <a:cubicBezTo>
                    <a:pt x="97593" y="24143"/>
                    <a:pt x="72372" y="49364"/>
                    <a:pt x="72372" y="80476"/>
                  </a:cubicBezTo>
                  <a:cubicBezTo>
                    <a:pt x="72372" y="111588"/>
                    <a:pt x="97593" y="136810"/>
                    <a:pt x="128705" y="136810"/>
                  </a:cubicBezTo>
                  <a:cubicBezTo>
                    <a:pt x="159817" y="136810"/>
                    <a:pt x="185039" y="111588"/>
                    <a:pt x="185039" y="80476"/>
                  </a:cubicBezTo>
                  <a:cubicBezTo>
                    <a:pt x="185039" y="49364"/>
                    <a:pt x="159817" y="24143"/>
                    <a:pt x="128705" y="24143"/>
                  </a:cubicBezTo>
                  <a:close/>
                </a:path>
              </a:pathLst>
            </a:custGeom>
            <a:solidFill>
              <a:srgbClr val="F5F5F4"/>
            </a:solidFill>
            <a:effectLst/>
          </p:spPr>
          <p:txBody>
            <a:bodyPr wrap="square" lIns="228600" tIns="18288" rIns="228600" bIns="0" rtlCol="0" anchor="ctr" anchorCtr="0">
              <a:noAutofit/>
            </a:bodyPr>
            <a:lstStyle/>
            <a:p>
              <a:pPr algn="ctr" defTabSz="491033" fontAlgn="base">
                <a:spcBef>
                  <a:spcPct val="0"/>
                </a:spcBef>
                <a:spcAft>
                  <a:spcPct val="0"/>
                </a:spcAft>
              </a:pPr>
              <a:endParaRPr lang="en-US" sz="2200" b="1">
                <a:gradFill>
                  <a:gsLst>
                    <a:gs pos="13761">
                      <a:srgbClr val="FFFFFF"/>
                    </a:gs>
                    <a:gs pos="34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42E2CDD-DCEA-4D91-B0FE-9919B063E38F}"/>
              </a:ext>
            </a:extLst>
          </p:cNvPr>
          <p:cNvSpPr txBox="1"/>
          <p:nvPr/>
        </p:nvSpPr>
        <p:spPr>
          <a:xfrm>
            <a:off x="833851" y="5886957"/>
            <a:ext cx="42628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dirty="0">
                <a:ln w="3175">
                  <a:noFill/>
                </a:ln>
                <a:solidFill>
                  <a:srgbClr val="F5F5F4"/>
                </a:solidFill>
                <a:latin typeface="Segoe UI Semibold" panose="020B0502040204020203" pitchFamily="34" charset="0"/>
                <a:cs typeface="Segoe UI" pitchFamily="34" charset="0"/>
              </a:rPr>
              <a:t>Who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EBC5DA-1D43-2515-23E5-ED5837575FF2}"/>
              </a:ext>
            </a:extLst>
          </p:cNvPr>
          <p:cNvSpPr txBox="1">
            <a:spLocks/>
          </p:cNvSpPr>
          <p:nvPr/>
        </p:nvSpPr>
        <p:spPr>
          <a:xfrm>
            <a:off x="1485622" y="5481429"/>
            <a:ext cx="211266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Data protection stakeholders define a set of labels. Users see and apply these labels.</a:t>
            </a:r>
          </a:p>
        </p:txBody>
      </p:sp>
      <p:pic>
        <p:nvPicPr>
          <p:cNvPr id="30" name="Picture 29" descr="a Word document titled “AI Hub: a new platform for better data security and compliance for AI.” Key elements include:&#10;&#10;Main Content: Describes features of AI Hub, focusing on data security and compliance for AI.&#10;Icons and Buttons: Options for sharing, editing, and navigating the document.&#10;Sidebar: Additional navigation options.&#10;Pop-up Window: Labeled “Sensitivity,” suggesting actions to enhance content engagement.">
            <a:extLst>
              <a:ext uri="{FF2B5EF4-FFF2-40B4-BE49-F238E27FC236}">
                <a16:creationId xmlns:a16="http://schemas.microsoft.com/office/drawing/2014/main" id="{62C7701A-2788-E15C-9ACC-2CF78A9BD6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45" t="388" r="-2245" b="388"/>
          <a:stretch/>
        </p:blipFill>
        <p:spPr>
          <a:xfrm>
            <a:off x="4526637" y="585788"/>
            <a:ext cx="6928231" cy="5423439"/>
          </a:xfrm>
          <a:prstGeom prst="roundRect">
            <a:avLst>
              <a:gd name="adj" fmla="val 2776"/>
            </a:avLst>
          </a:prstGeom>
          <a:solidFill>
            <a:srgbClr val="F3F3F3"/>
          </a:solidFill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</p:pic>
    </p:spTree>
    <p:extLst>
      <p:ext uri="{BB962C8B-B14F-4D97-AF65-F5344CB8AC3E}">
        <p14:creationId xmlns:p14="http://schemas.microsoft.com/office/powerpoint/2010/main" val="407334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80977-AE7E-7F7B-FC66-8E7A1B036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E5E3DE8B-A087-B012-0F56-E62AF3B14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3767837" cy="1477328"/>
          </a:xfrm>
        </p:spPr>
        <p:txBody>
          <a:bodyPr/>
          <a:lstStyle/>
          <a:p>
            <a:r>
              <a:rPr lang="en-US" sz="3200" spc="0" dirty="0">
                <a:ea typeface="+mj-ea"/>
                <a:cs typeface="+mj-cs"/>
              </a:rPr>
              <a:t>Sensitivity </a:t>
            </a:r>
            <a:br>
              <a:rPr lang="en-US" sz="3200" spc="0" dirty="0">
                <a:ea typeface="+mj-ea"/>
                <a:cs typeface="+mj-cs"/>
              </a:rPr>
            </a:br>
            <a:r>
              <a:rPr lang="en-US" sz="3200" spc="0" dirty="0">
                <a:ea typeface="+mj-ea"/>
                <a:cs typeface="+mj-cs"/>
              </a:rPr>
              <a:t>labels are visible </a:t>
            </a:r>
            <a:br>
              <a:rPr lang="en-US" sz="3200" spc="0" dirty="0">
                <a:ea typeface="+mj-ea"/>
                <a:cs typeface="+mj-cs"/>
              </a:rPr>
            </a:br>
            <a:r>
              <a:rPr lang="en-US" sz="3200" spc="0" dirty="0">
                <a:ea typeface="+mj-ea"/>
                <a:cs typeface="+mj-cs"/>
              </a:rPr>
              <a:t>in Copilot chat</a:t>
            </a:r>
            <a:endParaRPr lang="en-IN" sz="3200" spc="0" dirty="0">
              <a:ea typeface="+mj-ea"/>
              <a:cs typeface="+mj-cs"/>
            </a:endParaRPr>
          </a:p>
        </p:txBody>
      </p:sp>
      <p:sp>
        <p:nvSpPr>
          <p:cNvPr id="3" name="Rectangle: Rounded Corners 19">
            <a:extLst>
              <a:ext uri="{FF2B5EF4-FFF2-40B4-BE49-F238E27FC236}">
                <a16:creationId xmlns:a16="http://schemas.microsoft.com/office/drawing/2014/main" id="{CC37A674-97EA-B742-6850-FCA9E64F3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2613" y="5268388"/>
            <a:ext cx="11014563" cy="1002364"/>
          </a:xfrm>
          <a:prstGeom prst="roundRect">
            <a:avLst>
              <a:gd name="adj" fmla="val 18251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lIns="182880" tIns="182880" rIns="182880" bIns="182880" rtlCol="0" anchor="t">
            <a:noAutofit/>
          </a:bodyPr>
          <a:lstStyle/>
          <a:p>
            <a:pPr defTabSz="932742">
              <a:spcBef>
                <a:spcPts val="2400"/>
              </a:spcBef>
              <a:buSzPct val="90000"/>
            </a:pPr>
            <a:endParaRPr lang="en-US" sz="1800">
              <a:solidFill>
                <a:srgbClr val="000000"/>
              </a:solidFill>
              <a:latin typeface="Segoe UI Semibold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D47E64-DFB0-457C-3CBF-02BC923C7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50734" y="5430966"/>
            <a:ext cx="592520" cy="654924"/>
            <a:chOff x="721108" y="5514881"/>
            <a:chExt cx="651772" cy="720416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2742BE8-0C04-E0EC-4EC2-894C3606E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21108" y="5514881"/>
              <a:ext cx="651772" cy="720416"/>
            </a:xfrm>
            <a:custGeom>
              <a:avLst/>
              <a:gdLst>
                <a:gd name="connsiteX0" fmla="*/ 325886 w 651772"/>
                <a:gd name="connsiteY0" fmla="*/ 0 h 720416"/>
                <a:gd name="connsiteX1" fmla="*/ 651772 w 651772"/>
                <a:gd name="connsiteY1" fmla="*/ 325886 h 720416"/>
                <a:gd name="connsiteX2" fmla="*/ 596116 w 651772"/>
                <a:gd name="connsiteY2" fmla="*/ 508092 h 720416"/>
                <a:gd name="connsiteX3" fmla="*/ 583321 w 651772"/>
                <a:gd name="connsiteY3" fmla="*/ 523600 h 720416"/>
                <a:gd name="connsiteX4" fmla="*/ 589037 w 651772"/>
                <a:gd name="connsiteY4" fmla="*/ 527453 h 720416"/>
                <a:gd name="connsiteX5" fmla="*/ 622144 w 651772"/>
                <a:gd name="connsiteY5" fmla="*/ 607381 h 720416"/>
                <a:gd name="connsiteX6" fmla="*/ 509109 w 651772"/>
                <a:gd name="connsiteY6" fmla="*/ 720416 h 720416"/>
                <a:gd name="connsiteX7" fmla="*/ 142660 w 651772"/>
                <a:gd name="connsiteY7" fmla="*/ 720416 h 720416"/>
                <a:gd name="connsiteX8" fmla="*/ 29625 w 651772"/>
                <a:gd name="connsiteY8" fmla="*/ 607381 h 720416"/>
                <a:gd name="connsiteX9" fmla="*/ 62732 w 651772"/>
                <a:gd name="connsiteY9" fmla="*/ 527453 h 720416"/>
                <a:gd name="connsiteX10" fmla="*/ 68450 w 651772"/>
                <a:gd name="connsiteY10" fmla="*/ 523598 h 720416"/>
                <a:gd name="connsiteX11" fmla="*/ 55656 w 651772"/>
                <a:gd name="connsiteY11" fmla="*/ 508092 h 720416"/>
                <a:gd name="connsiteX12" fmla="*/ 0 w 651772"/>
                <a:gd name="connsiteY12" fmla="*/ 325886 h 720416"/>
                <a:gd name="connsiteX13" fmla="*/ 325886 w 651772"/>
                <a:gd name="connsiteY13" fmla="*/ 0 h 72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1772" h="720416">
                  <a:moveTo>
                    <a:pt x="325886" y="0"/>
                  </a:moveTo>
                  <a:cubicBezTo>
                    <a:pt x="505868" y="0"/>
                    <a:pt x="651772" y="145904"/>
                    <a:pt x="651772" y="325886"/>
                  </a:cubicBezTo>
                  <a:cubicBezTo>
                    <a:pt x="651772" y="393380"/>
                    <a:pt x="631254" y="456081"/>
                    <a:pt x="596116" y="508092"/>
                  </a:cubicBezTo>
                  <a:lnTo>
                    <a:pt x="583321" y="523600"/>
                  </a:lnTo>
                  <a:lnTo>
                    <a:pt x="589037" y="527453"/>
                  </a:lnTo>
                  <a:cubicBezTo>
                    <a:pt x="609492" y="547908"/>
                    <a:pt x="622144" y="576167"/>
                    <a:pt x="622144" y="607381"/>
                  </a:cubicBezTo>
                  <a:cubicBezTo>
                    <a:pt x="622144" y="669809"/>
                    <a:pt x="571537" y="720416"/>
                    <a:pt x="509109" y="720416"/>
                  </a:cubicBezTo>
                  <a:lnTo>
                    <a:pt x="142660" y="720416"/>
                  </a:lnTo>
                  <a:cubicBezTo>
                    <a:pt x="80232" y="720416"/>
                    <a:pt x="29625" y="669809"/>
                    <a:pt x="29625" y="607381"/>
                  </a:cubicBezTo>
                  <a:cubicBezTo>
                    <a:pt x="29625" y="576167"/>
                    <a:pt x="42277" y="547908"/>
                    <a:pt x="62732" y="527453"/>
                  </a:cubicBezTo>
                  <a:lnTo>
                    <a:pt x="68450" y="523598"/>
                  </a:lnTo>
                  <a:lnTo>
                    <a:pt x="55656" y="508092"/>
                  </a:lnTo>
                  <a:cubicBezTo>
                    <a:pt x="20518" y="456081"/>
                    <a:pt x="0" y="393380"/>
                    <a:pt x="0" y="325886"/>
                  </a:cubicBezTo>
                  <a:cubicBezTo>
                    <a:pt x="0" y="145904"/>
                    <a:pt x="145904" y="0"/>
                    <a:pt x="325886" y="0"/>
                  </a:cubicBezTo>
                  <a:close/>
                </a:path>
              </a:pathLst>
            </a:custGeom>
            <a:gradFill flip="none" rotWithShape="1">
              <a:gsLst>
                <a:gs pos="68000">
                  <a:srgbClr val="0A6BBA"/>
                </a:gs>
                <a:gs pos="100000">
                  <a:srgbClr val="318581"/>
                </a:gs>
                <a:gs pos="0">
                  <a:srgbClr val="F65567"/>
                </a:gs>
                <a:gs pos="32000">
                  <a:srgbClr val="7656AD"/>
                </a:gs>
              </a:gsLst>
              <a:path path="circle">
                <a:fillToRect l="100000" t="100000"/>
              </a:path>
              <a:tileRect r="-100000" b="-100000"/>
            </a:gradFill>
            <a:effectLst/>
          </p:spPr>
          <p:txBody>
            <a:bodyPr wrap="square" lIns="228600" tIns="18288" rIns="228600" bIns="0" rtlCol="0" anchor="ctr" anchorCtr="0">
              <a:noAutofit/>
            </a:bodyPr>
            <a:lstStyle/>
            <a:p>
              <a:pPr algn="ctr" defTabSz="491033" fontAlgn="base">
                <a:spcBef>
                  <a:spcPct val="0"/>
                </a:spcBef>
                <a:spcAft>
                  <a:spcPct val="0"/>
                </a:spcAft>
              </a:pPr>
              <a:endParaRPr lang="en-IN" sz="2200" b="1" dirty="0">
                <a:gradFill>
                  <a:gsLst>
                    <a:gs pos="13761">
                      <a:srgbClr val="FFFFFF"/>
                    </a:gs>
                    <a:gs pos="34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</p:txBody>
        </p:sp>
        <p:sp>
          <p:nvSpPr>
            <p:cNvPr id="6" name="Graphic 106">
              <a:extLst>
                <a:ext uri="{FF2B5EF4-FFF2-40B4-BE49-F238E27FC236}">
                  <a16:creationId xmlns:a16="http://schemas.microsoft.com/office/drawing/2014/main" id="{5E934A7D-73FD-C136-4649-1C9F45779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8624" y="5661071"/>
              <a:ext cx="216740" cy="270884"/>
            </a:xfrm>
            <a:custGeom>
              <a:avLst/>
              <a:gdLst>
                <a:gd name="connsiteX0" fmla="*/ 221321 w 257515"/>
                <a:gd name="connsiteY0" fmla="*/ 193068 h 321847"/>
                <a:gd name="connsiteX1" fmla="*/ 257516 w 257515"/>
                <a:gd name="connsiteY1" fmla="*/ 229264 h 321847"/>
                <a:gd name="connsiteX2" fmla="*/ 257516 w 257515"/>
                <a:gd name="connsiteY2" fmla="*/ 238525 h 321847"/>
                <a:gd name="connsiteX3" fmla="*/ 243012 w 257515"/>
                <a:gd name="connsiteY3" fmla="*/ 277774 h 321847"/>
                <a:gd name="connsiteX4" fmla="*/ 128705 w 257515"/>
                <a:gd name="connsiteY4" fmla="*/ 321847 h 321847"/>
                <a:gd name="connsiteX5" fmla="*/ 14458 w 257515"/>
                <a:gd name="connsiteY5" fmla="*/ 277756 h 321847"/>
                <a:gd name="connsiteX6" fmla="*/ 0 w 257515"/>
                <a:gd name="connsiteY6" fmla="*/ 238561 h 321847"/>
                <a:gd name="connsiteX7" fmla="*/ 0 w 257515"/>
                <a:gd name="connsiteY7" fmla="*/ 229264 h 321847"/>
                <a:gd name="connsiteX8" fmla="*/ 36196 w 257515"/>
                <a:gd name="connsiteY8" fmla="*/ 193068 h 321847"/>
                <a:gd name="connsiteX9" fmla="*/ 221321 w 257515"/>
                <a:gd name="connsiteY9" fmla="*/ 193068 h 321847"/>
                <a:gd name="connsiteX10" fmla="*/ 221321 w 257515"/>
                <a:gd name="connsiteY10" fmla="*/ 217211 h 321847"/>
                <a:gd name="connsiteX11" fmla="*/ 36196 w 257515"/>
                <a:gd name="connsiteY11" fmla="*/ 217211 h 321847"/>
                <a:gd name="connsiteX12" fmla="*/ 24143 w 257515"/>
                <a:gd name="connsiteY12" fmla="*/ 229264 h 321847"/>
                <a:gd name="connsiteX13" fmla="*/ 24143 w 257515"/>
                <a:gd name="connsiteY13" fmla="*/ 238561 h 321847"/>
                <a:gd name="connsiteX14" fmla="*/ 32818 w 257515"/>
                <a:gd name="connsiteY14" fmla="*/ 262078 h 321847"/>
                <a:gd name="connsiteX15" fmla="*/ 128705 w 257515"/>
                <a:gd name="connsiteY15" fmla="*/ 297705 h 321847"/>
                <a:gd name="connsiteX16" fmla="*/ 224672 w 257515"/>
                <a:gd name="connsiteY16" fmla="*/ 262074 h 321847"/>
                <a:gd name="connsiteX17" fmla="*/ 233373 w 257515"/>
                <a:gd name="connsiteY17" fmla="*/ 238525 h 321847"/>
                <a:gd name="connsiteX18" fmla="*/ 233373 w 257515"/>
                <a:gd name="connsiteY18" fmla="*/ 229264 h 321847"/>
                <a:gd name="connsiteX19" fmla="*/ 221321 w 257515"/>
                <a:gd name="connsiteY19" fmla="*/ 217211 h 321847"/>
                <a:gd name="connsiteX20" fmla="*/ 128705 w 257515"/>
                <a:gd name="connsiteY20" fmla="*/ 0 h 321847"/>
                <a:gd name="connsiteX21" fmla="*/ 209182 w 257515"/>
                <a:gd name="connsiteY21" fmla="*/ 80476 h 321847"/>
                <a:gd name="connsiteX22" fmla="*/ 128705 w 257515"/>
                <a:gd name="connsiteY22" fmla="*/ 160953 h 321847"/>
                <a:gd name="connsiteX23" fmla="*/ 48229 w 257515"/>
                <a:gd name="connsiteY23" fmla="*/ 80476 h 321847"/>
                <a:gd name="connsiteX24" fmla="*/ 128705 w 257515"/>
                <a:gd name="connsiteY24" fmla="*/ 0 h 321847"/>
                <a:gd name="connsiteX25" fmla="*/ 128705 w 257515"/>
                <a:gd name="connsiteY25" fmla="*/ 24143 h 321847"/>
                <a:gd name="connsiteX26" fmla="*/ 72372 w 257515"/>
                <a:gd name="connsiteY26" fmla="*/ 80476 h 321847"/>
                <a:gd name="connsiteX27" fmla="*/ 128705 w 257515"/>
                <a:gd name="connsiteY27" fmla="*/ 136810 h 321847"/>
                <a:gd name="connsiteX28" fmla="*/ 185039 w 257515"/>
                <a:gd name="connsiteY28" fmla="*/ 80476 h 321847"/>
                <a:gd name="connsiteX29" fmla="*/ 128705 w 257515"/>
                <a:gd name="connsiteY29" fmla="*/ 24143 h 321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7515" h="321847">
                  <a:moveTo>
                    <a:pt x="221321" y="193068"/>
                  </a:moveTo>
                  <a:cubicBezTo>
                    <a:pt x="241311" y="193068"/>
                    <a:pt x="257516" y="209272"/>
                    <a:pt x="257516" y="229264"/>
                  </a:cubicBezTo>
                  <a:lnTo>
                    <a:pt x="257516" y="238525"/>
                  </a:lnTo>
                  <a:cubicBezTo>
                    <a:pt x="257516" y="252919"/>
                    <a:pt x="252372" y="266839"/>
                    <a:pt x="243012" y="277774"/>
                  </a:cubicBezTo>
                  <a:cubicBezTo>
                    <a:pt x="217752" y="307284"/>
                    <a:pt x="179331" y="321847"/>
                    <a:pt x="128705" y="321847"/>
                  </a:cubicBezTo>
                  <a:cubicBezTo>
                    <a:pt x="78071" y="321847"/>
                    <a:pt x="39668" y="307280"/>
                    <a:pt x="14458" y="277756"/>
                  </a:cubicBezTo>
                  <a:cubicBezTo>
                    <a:pt x="5127" y="266829"/>
                    <a:pt x="0" y="252931"/>
                    <a:pt x="0" y="238561"/>
                  </a:cubicBezTo>
                  <a:lnTo>
                    <a:pt x="0" y="229264"/>
                  </a:lnTo>
                  <a:cubicBezTo>
                    <a:pt x="0" y="209272"/>
                    <a:pt x="16206" y="193068"/>
                    <a:pt x="36196" y="193068"/>
                  </a:cubicBezTo>
                  <a:lnTo>
                    <a:pt x="221321" y="193068"/>
                  </a:lnTo>
                  <a:close/>
                  <a:moveTo>
                    <a:pt x="221321" y="217211"/>
                  </a:moveTo>
                  <a:lnTo>
                    <a:pt x="36196" y="217211"/>
                  </a:lnTo>
                  <a:cubicBezTo>
                    <a:pt x="29539" y="217211"/>
                    <a:pt x="24143" y="222607"/>
                    <a:pt x="24143" y="229264"/>
                  </a:cubicBezTo>
                  <a:lnTo>
                    <a:pt x="24143" y="238561"/>
                  </a:lnTo>
                  <a:cubicBezTo>
                    <a:pt x="24143" y="247183"/>
                    <a:pt x="27219" y="255522"/>
                    <a:pt x="32818" y="262078"/>
                  </a:cubicBezTo>
                  <a:cubicBezTo>
                    <a:pt x="52990" y="285701"/>
                    <a:pt x="84631" y="297705"/>
                    <a:pt x="128705" y="297705"/>
                  </a:cubicBezTo>
                  <a:cubicBezTo>
                    <a:pt x="172779" y="297705"/>
                    <a:pt x="204448" y="285701"/>
                    <a:pt x="224672" y="262074"/>
                  </a:cubicBezTo>
                  <a:cubicBezTo>
                    <a:pt x="230287" y="255512"/>
                    <a:pt x="233373" y="247161"/>
                    <a:pt x="233373" y="238525"/>
                  </a:cubicBezTo>
                  <a:lnTo>
                    <a:pt x="233373" y="229264"/>
                  </a:lnTo>
                  <a:cubicBezTo>
                    <a:pt x="233373" y="222607"/>
                    <a:pt x="227976" y="217211"/>
                    <a:pt x="221321" y="217211"/>
                  </a:cubicBezTo>
                  <a:close/>
                  <a:moveTo>
                    <a:pt x="128705" y="0"/>
                  </a:moveTo>
                  <a:cubicBezTo>
                    <a:pt x="173151" y="0"/>
                    <a:pt x="209182" y="36031"/>
                    <a:pt x="209182" y="80476"/>
                  </a:cubicBezTo>
                  <a:cubicBezTo>
                    <a:pt x="209182" y="124922"/>
                    <a:pt x="173151" y="160953"/>
                    <a:pt x="128705" y="160953"/>
                  </a:cubicBezTo>
                  <a:cubicBezTo>
                    <a:pt x="84259" y="160953"/>
                    <a:pt x="48229" y="124922"/>
                    <a:pt x="48229" y="80476"/>
                  </a:cubicBezTo>
                  <a:cubicBezTo>
                    <a:pt x="48229" y="36031"/>
                    <a:pt x="84259" y="0"/>
                    <a:pt x="128705" y="0"/>
                  </a:cubicBezTo>
                  <a:close/>
                  <a:moveTo>
                    <a:pt x="128705" y="24143"/>
                  </a:moveTo>
                  <a:cubicBezTo>
                    <a:pt x="97593" y="24143"/>
                    <a:pt x="72372" y="49364"/>
                    <a:pt x="72372" y="80476"/>
                  </a:cubicBezTo>
                  <a:cubicBezTo>
                    <a:pt x="72372" y="111588"/>
                    <a:pt x="97593" y="136810"/>
                    <a:pt x="128705" y="136810"/>
                  </a:cubicBezTo>
                  <a:cubicBezTo>
                    <a:pt x="159817" y="136810"/>
                    <a:pt x="185039" y="111588"/>
                    <a:pt x="185039" y="80476"/>
                  </a:cubicBezTo>
                  <a:cubicBezTo>
                    <a:pt x="185039" y="49364"/>
                    <a:pt x="159817" y="24143"/>
                    <a:pt x="128705" y="24143"/>
                  </a:cubicBezTo>
                  <a:close/>
                </a:path>
              </a:pathLst>
            </a:custGeom>
            <a:solidFill>
              <a:srgbClr val="F5F5F4"/>
            </a:solidFill>
            <a:effectLst/>
          </p:spPr>
          <p:txBody>
            <a:bodyPr wrap="square" lIns="228600" tIns="18288" rIns="228600" bIns="0" rtlCol="0" anchor="ctr" anchorCtr="0">
              <a:noAutofit/>
            </a:bodyPr>
            <a:lstStyle/>
            <a:p>
              <a:pPr algn="ctr" defTabSz="491033" fontAlgn="base">
                <a:spcBef>
                  <a:spcPct val="0"/>
                </a:spcBef>
                <a:spcAft>
                  <a:spcPct val="0"/>
                </a:spcAft>
              </a:pPr>
              <a:endParaRPr lang="en-US" sz="2200" b="1">
                <a:gradFill>
                  <a:gsLst>
                    <a:gs pos="13761">
                      <a:srgbClr val="FFFFFF"/>
                    </a:gs>
                    <a:gs pos="34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421475D-8D5B-9147-CD8A-728924D38B71}"/>
              </a:ext>
            </a:extLst>
          </p:cNvPr>
          <p:cNvSpPr txBox="1"/>
          <p:nvPr/>
        </p:nvSpPr>
        <p:spPr>
          <a:xfrm>
            <a:off x="833851" y="5886957"/>
            <a:ext cx="42628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dirty="0">
                <a:ln w="3175">
                  <a:noFill/>
                </a:ln>
                <a:solidFill>
                  <a:srgbClr val="F5F5F4"/>
                </a:solidFill>
                <a:latin typeface="Segoe UI Semibold" panose="020B0502040204020203" pitchFamily="34" charset="0"/>
                <a:cs typeface="Segoe UI" pitchFamily="34" charset="0"/>
              </a:rPr>
              <a:t>Who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C1C241-6341-7200-8032-2365FBAA4BD0}"/>
              </a:ext>
            </a:extLst>
          </p:cNvPr>
          <p:cNvSpPr txBox="1">
            <a:spLocks/>
          </p:cNvSpPr>
          <p:nvPr/>
        </p:nvSpPr>
        <p:spPr>
          <a:xfrm>
            <a:off x="1485622" y="5481429"/>
            <a:ext cx="211266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Data protection stakeholders define a set of labels. Users see and apply these labels.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D5726B-E51C-74F9-A205-9009C95015D0}"/>
              </a:ext>
            </a:extLst>
          </p:cNvPr>
          <p:cNvSpPr txBox="1"/>
          <p:nvPr/>
        </p:nvSpPr>
        <p:spPr>
          <a:xfrm>
            <a:off x="588264" y="2601184"/>
            <a:ext cx="3285236" cy="200054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>
              <a:spcAft>
                <a:spcPts val="120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Users can </a:t>
            </a:r>
            <a:r>
              <a:rPr lang="en-US" sz="20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see the sensitivity of</a:t>
            </a:r>
            <a:r>
              <a:rPr lang="en-US" sz="2000" dirty="0">
                <a:solidFill>
                  <a:srgbClr val="8661C5"/>
                </a:solidFill>
                <a:latin typeface="Segoe UI Semibold"/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the document referenced in the </a:t>
            </a:r>
            <a:r>
              <a:rPr lang="en-US" sz="20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Copilot output</a:t>
            </a:r>
            <a:r>
              <a:rPr lang="en-US" sz="2000" dirty="0">
                <a:solidFill>
                  <a:srgbClr val="000000"/>
                </a:solidFill>
              </a:rPr>
              <a:t>. </a:t>
            </a:r>
          </a:p>
          <a:p>
            <a:pPr lvl="0">
              <a:spcAft>
                <a:spcPts val="120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The referenced file’s sensitivity is also </a:t>
            </a:r>
            <a:r>
              <a:rPr lang="en-US" sz="20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visible </a:t>
            </a:r>
            <a:br>
              <a:rPr lang="en-US" sz="20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</a:br>
            <a:r>
              <a:rPr lang="en-US" sz="20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in the citation</a:t>
            </a:r>
            <a:r>
              <a:rPr lang="en-US" sz="200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16" name="Picture 15" descr="a screenshot of a Microsoft 365 chat interface with a document titled “Ignite Talk Track.docx” shared within the chat. Key details include:&#10;&#10;Document Content: Discusses the growth of AI, data security, and compliance efforts. It includes stories to illustrate points for a talk on AI, prevention, tech innovations, and audience engagement.&#10;Chat Interface: Typical features like search, new chat, and options for summarizing the document.&#10;Date and Time: The document was last modified on November 8, 2023.">
            <a:extLst>
              <a:ext uri="{FF2B5EF4-FFF2-40B4-BE49-F238E27FC236}">
                <a16:creationId xmlns:a16="http://schemas.microsoft.com/office/drawing/2014/main" id="{F633F94C-639A-620F-7324-FFB7AA5E04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9" r="299"/>
          <a:stretch/>
        </p:blipFill>
        <p:spPr>
          <a:xfrm>
            <a:off x="4524221" y="585787"/>
            <a:ext cx="6946962" cy="5438099"/>
          </a:xfrm>
          <a:prstGeom prst="roundRect">
            <a:avLst>
              <a:gd name="adj" fmla="val 2776"/>
            </a:avLst>
          </a:prstGeom>
          <a:solidFill>
            <a:srgbClr val="F3F3F3"/>
          </a:solidFill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</p:pic>
    </p:spTree>
    <p:extLst>
      <p:ext uri="{BB962C8B-B14F-4D97-AF65-F5344CB8AC3E}">
        <p14:creationId xmlns:p14="http://schemas.microsoft.com/office/powerpoint/2010/main" val="212770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C050A-7950-7DAD-664F-31245DAD9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6">
            <a:extLst>
              <a:ext uri="{FF2B5EF4-FFF2-40B4-BE49-F238E27FC236}">
                <a16:creationId xmlns:a16="http://schemas.microsoft.com/office/drawing/2014/main" id="{E5B8AB36-826F-E483-C1B5-99EFBB8A7A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3357436" cy="110799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noProof="0" dirty="0">
                <a:ea typeface="+mj-ea"/>
                <a:cs typeface="+mj-cs"/>
              </a:rPr>
              <a:t>Default sensitivity labels</a:t>
            </a:r>
          </a:p>
        </p:txBody>
      </p:sp>
      <p:sp>
        <p:nvSpPr>
          <p:cNvPr id="28" name="Graphic 26" descr="Icon of a document and a checkmark">
            <a:extLst>
              <a:ext uri="{FF2B5EF4-FFF2-40B4-BE49-F238E27FC236}">
                <a16:creationId xmlns:a16="http://schemas.microsoft.com/office/drawing/2014/main" id="{A4CB457F-A984-39C0-F6BE-D05F9872216C}"/>
              </a:ext>
            </a:extLst>
          </p:cNvPr>
          <p:cNvSpPr>
            <a:spLocks noChangeAspect="1"/>
          </p:cNvSpPr>
          <p:nvPr/>
        </p:nvSpPr>
        <p:spPr>
          <a:xfrm>
            <a:off x="600512" y="2204416"/>
            <a:ext cx="413657" cy="457200"/>
          </a:xfrm>
          <a:custGeom>
            <a:avLst/>
            <a:gdLst>
              <a:gd name="connsiteX0" fmla="*/ 166688 w 180975"/>
              <a:gd name="connsiteY0" fmla="*/ 171450 h 200025"/>
              <a:gd name="connsiteX1" fmla="*/ 161925 w 180975"/>
              <a:gd name="connsiteY1" fmla="*/ 176213 h 200025"/>
              <a:gd name="connsiteX2" fmla="*/ 107328 w 180975"/>
              <a:gd name="connsiteY2" fmla="*/ 176213 h 200025"/>
              <a:gd name="connsiteX3" fmla="*/ 97060 w 180975"/>
              <a:gd name="connsiteY3" fmla="*/ 190500 h 200025"/>
              <a:gd name="connsiteX4" fmla="*/ 161925 w 180975"/>
              <a:gd name="connsiteY4" fmla="*/ 190500 h 200025"/>
              <a:gd name="connsiteX5" fmla="*/ 180975 w 180975"/>
              <a:gd name="connsiteY5" fmla="*/ 171450 h 200025"/>
              <a:gd name="connsiteX6" fmla="*/ 180975 w 180975"/>
              <a:gd name="connsiteY6" fmla="*/ 74562 h 200025"/>
              <a:gd name="connsiteX7" fmla="*/ 175393 w 180975"/>
              <a:gd name="connsiteY7" fmla="*/ 61093 h 200025"/>
              <a:gd name="connsiteX8" fmla="*/ 119872 w 180975"/>
              <a:gd name="connsiteY8" fmla="*/ 5582 h 200025"/>
              <a:gd name="connsiteX9" fmla="*/ 119405 w 180975"/>
              <a:gd name="connsiteY9" fmla="*/ 5201 h 200025"/>
              <a:gd name="connsiteX10" fmla="*/ 119063 w 180975"/>
              <a:gd name="connsiteY10" fmla="*/ 4915 h 200025"/>
              <a:gd name="connsiteX11" fmla="*/ 116977 w 180975"/>
              <a:gd name="connsiteY11" fmla="*/ 3200 h 200025"/>
              <a:gd name="connsiteX12" fmla="*/ 116215 w 180975"/>
              <a:gd name="connsiteY12" fmla="*/ 2781 h 200025"/>
              <a:gd name="connsiteX13" fmla="*/ 115757 w 180975"/>
              <a:gd name="connsiteY13" fmla="*/ 2553 h 200025"/>
              <a:gd name="connsiteX14" fmla="*/ 115281 w 180975"/>
              <a:gd name="connsiteY14" fmla="*/ 2276 h 200025"/>
              <a:gd name="connsiteX15" fmla="*/ 113700 w 180975"/>
              <a:gd name="connsiteY15" fmla="*/ 1448 h 200025"/>
              <a:gd name="connsiteX16" fmla="*/ 107756 w 180975"/>
              <a:gd name="connsiteY16" fmla="*/ 133 h 200025"/>
              <a:gd name="connsiteX17" fmla="*/ 107194 w 180975"/>
              <a:gd name="connsiteY17" fmla="*/ 67 h 200025"/>
              <a:gd name="connsiteX18" fmla="*/ 106413 w 180975"/>
              <a:gd name="connsiteY18" fmla="*/ 0 h 200025"/>
              <a:gd name="connsiteX19" fmla="*/ 47625 w 180975"/>
              <a:gd name="connsiteY19" fmla="*/ 0 h 200025"/>
              <a:gd name="connsiteX20" fmla="*/ 28575 w 180975"/>
              <a:gd name="connsiteY20" fmla="*/ 19050 h 200025"/>
              <a:gd name="connsiteX21" fmla="*/ 28575 w 180975"/>
              <a:gd name="connsiteY21" fmla="*/ 90468 h 200025"/>
              <a:gd name="connsiteX22" fmla="*/ 42863 w 180975"/>
              <a:gd name="connsiteY22" fmla="*/ 86449 h 200025"/>
              <a:gd name="connsiteX23" fmla="*/ 42863 w 180975"/>
              <a:gd name="connsiteY23" fmla="*/ 19050 h 200025"/>
              <a:gd name="connsiteX24" fmla="*/ 47625 w 180975"/>
              <a:gd name="connsiteY24" fmla="*/ 14288 h 200025"/>
              <a:gd name="connsiteX25" fmla="*/ 104775 w 180975"/>
              <a:gd name="connsiteY25" fmla="*/ 14288 h 200025"/>
              <a:gd name="connsiteX26" fmla="*/ 104775 w 180975"/>
              <a:gd name="connsiteY26" fmla="*/ 57150 h 200025"/>
              <a:gd name="connsiteX27" fmla="*/ 123825 w 180975"/>
              <a:gd name="connsiteY27" fmla="*/ 76200 h 200025"/>
              <a:gd name="connsiteX28" fmla="*/ 166688 w 180975"/>
              <a:gd name="connsiteY28" fmla="*/ 76200 h 200025"/>
              <a:gd name="connsiteX29" fmla="*/ 166688 w 180975"/>
              <a:gd name="connsiteY29" fmla="*/ 171450 h 200025"/>
              <a:gd name="connsiteX30" fmla="*/ 119063 w 180975"/>
              <a:gd name="connsiteY30" fmla="*/ 24965 h 200025"/>
              <a:gd name="connsiteX31" fmla="*/ 156000 w 180975"/>
              <a:gd name="connsiteY31" fmla="*/ 61913 h 200025"/>
              <a:gd name="connsiteX32" fmla="*/ 123825 w 180975"/>
              <a:gd name="connsiteY32" fmla="*/ 61913 h 200025"/>
              <a:gd name="connsiteX33" fmla="*/ 119063 w 180975"/>
              <a:gd name="connsiteY33" fmla="*/ 57150 h 200025"/>
              <a:gd name="connsiteX34" fmla="*/ 119063 w 180975"/>
              <a:gd name="connsiteY34" fmla="*/ 24965 h 200025"/>
              <a:gd name="connsiteX35" fmla="*/ 104775 w 180975"/>
              <a:gd name="connsiteY35" fmla="*/ 147638 h 200025"/>
              <a:gd name="connsiteX36" fmla="*/ 52388 w 180975"/>
              <a:gd name="connsiteY36" fmla="*/ 200025 h 200025"/>
              <a:gd name="connsiteX37" fmla="*/ 0 w 180975"/>
              <a:gd name="connsiteY37" fmla="*/ 147638 h 200025"/>
              <a:gd name="connsiteX38" fmla="*/ 52388 w 180975"/>
              <a:gd name="connsiteY38" fmla="*/ 95250 h 200025"/>
              <a:gd name="connsiteX39" fmla="*/ 104775 w 180975"/>
              <a:gd name="connsiteY39" fmla="*/ 147638 h 200025"/>
              <a:gd name="connsiteX40" fmla="*/ 84334 w 180975"/>
              <a:gd name="connsiteY40" fmla="*/ 125216 h 200025"/>
              <a:gd name="connsiteX41" fmla="*/ 77599 w 180975"/>
              <a:gd name="connsiteY41" fmla="*/ 125207 h 200025"/>
              <a:gd name="connsiteX42" fmla="*/ 77591 w 180975"/>
              <a:gd name="connsiteY42" fmla="*/ 125216 h 200025"/>
              <a:gd name="connsiteX43" fmla="*/ 42863 w 180975"/>
              <a:gd name="connsiteY43" fmla="*/ 159953 h 200025"/>
              <a:gd name="connsiteX44" fmla="*/ 27184 w 180975"/>
              <a:gd name="connsiteY44" fmla="*/ 144266 h 200025"/>
              <a:gd name="connsiteX45" fmla="*/ 20441 w 180975"/>
              <a:gd name="connsiteY45" fmla="*/ 144266 h 200025"/>
              <a:gd name="connsiteX46" fmla="*/ 20441 w 180975"/>
              <a:gd name="connsiteY46" fmla="*/ 151009 h 200025"/>
              <a:gd name="connsiteX47" fmla="*/ 39491 w 180975"/>
              <a:gd name="connsiteY47" fmla="*/ 170059 h 200025"/>
              <a:gd name="connsiteX48" fmla="*/ 46226 w 180975"/>
              <a:gd name="connsiteY48" fmla="*/ 170068 h 200025"/>
              <a:gd name="connsiteX49" fmla="*/ 46234 w 180975"/>
              <a:gd name="connsiteY49" fmla="*/ 170059 h 200025"/>
              <a:gd name="connsiteX50" fmla="*/ 84334 w 180975"/>
              <a:gd name="connsiteY50" fmla="*/ 131959 h 200025"/>
              <a:gd name="connsiteX51" fmla="*/ 84343 w 180975"/>
              <a:gd name="connsiteY51" fmla="*/ 125224 h 200025"/>
              <a:gd name="connsiteX52" fmla="*/ 84334 w 180975"/>
              <a:gd name="connsiteY52" fmla="*/ 125216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80975" h="200025">
                <a:moveTo>
                  <a:pt x="166688" y="171450"/>
                </a:moveTo>
                <a:cubicBezTo>
                  <a:pt x="166688" y="174080"/>
                  <a:pt x="164555" y="176213"/>
                  <a:pt x="161925" y="176213"/>
                </a:cubicBezTo>
                <a:lnTo>
                  <a:pt x="107328" y="176213"/>
                </a:lnTo>
                <a:cubicBezTo>
                  <a:pt x="104601" y="181438"/>
                  <a:pt x="101143" y="186249"/>
                  <a:pt x="97060" y="190500"/>
                </a:cubicBezTo>
                <a:lnTo>
                  <a:pt x="161925" y="190500"/>
                </a:lnTo>
                <a:cubicBezTo>
                  <a:pt x="172446" y="190500"/>
                  <a:pt x="180975" y="181971"/>
                  <a:pt x="180975" y="171450"/>
                </a:cubicBezTo>
                <a:lnTo>
                  <a:pt x="180975" y="74562"/>
                </a:lnTo>
                <a:cubicBezTo>
                  <a:pt x="180974" y="69510"/>
                  <a:pt x="178966" y="64665"/>
                  <a:pt x="175393" y="61093"/>
                </a:cubicBezTo>
                <a:lnTo>
                  <a:pt x="119872" y="5582"/>
                </a:lnTo>
                <a:cubicBezTo>
                  <a:pt x="119724" y="5445"/>
                  <a:pt x="119569" y="5318"/>
                  <a:pt x="119405" y="5201"/>
                </a:cubicBezTo>
                <a:cubicBezTo>
                  <a:pt x="119287" y="5110"/>
                  <a:pt x="119173" y="5014"/>
                  <a:pt x="119063" y="4915"/>
                </a:cubicBezTo>
                <a:cubicBezTo>
                  <a:pt x="118407" y="4296"/>
                  <a:pt x="117710" y="3724"/>
                  <a:pt x="116977" y="3200"/>
                </a:cubicBezTo>
                <a:cubicBezTo>
                  <a:pt x="116733" y="3043"/>
                  <a:pt x="116478" y="2903"/>
                  <a:pt x="116215" y="2781"/>
                </a:cubicBezTo>
                <a:lnTo>
                  <a:pt x="115757" y="2553"/>
                </a:lnTo>
                <a:lnTo>
                  <a:pt x="115281" y="2276"/>
                </a:lnTo>
                <a:cubicBezTo>
                  <a:pt x="114767" y="1981"/>
                  <a:pt x="114243" y="1676"/>
                  <a:pt x="113700" y="1448"/>
                </a:cubicBezTo>
                <a:cubicBezTo>
                  <a:pt x="111803" y="690"/>
                  <a:pt x="109796" y="246"/>
                  <a:pt x="107756" y="133"/>
                </a:cubicBezTo>
                <a:cubicBezTo>
                  <a:pt x="107566" y="124"/>
                  <a:pt x="107375" y="95"/>
                  <a:pt x="107194" y="67"/>
                </a:cubicBezTo>
                <a:cubicBezTo>
                  <a:pt x="106936" y="27"/>
                  <a:pt x="106675" y="4"/>
                  <a:pt x="106413" y="0"/>
                </a:cubicBezTo>
                <a:lnTo>
                  <a:pt x="47625" y="0"/>
                </a:lnTo>
                <a:cubicBezTo>
                  <a:pt x="37104" y="0"/>
                  <a:pt x="28575" y="8529"/>
                  <a:pt x="28575" y="19050"/>
                </a:cubicBezTo>
                <a:lnTo>
                  <a:pt x="28575" y="90468"/>
                </a:lnTo>
                <a:cubicBezTo>
                  <a:pt x="33158" y="88556"/>
                  <a:pt x="37955" y="87206"/>
                  <a:pt x="42863" y="86449"/>
                </a:cubicBezTo>
                <a:lnTo>
                  <a:pt x="42863" y="19050"/>
                </a:lnTo>
                <a:cubicBezTo>
                  <a:pt x="42863" y="16420"/>
                  <a:pt x="44995" y="14288"/>
                  <a:pt x="47625" y="14288"/>
                </a:cubicBezTo>
                <a:lnTo>
                  <a:pt x="104775" y="14288"/>
                </a:lnTo>
                <a:lnTo>
                  <a:pt x="104775" y="57150"/>
                </a:lnTo>
                <a:cubicBezTo>
                  <a:pt x="104775" y="67671"/>
                  <a:pt x="113304" y="76200"/>
                  <a:pt x="123825" y="76200"/>
                </a:cubicBezTo>
                <a:lnTo>
                  <a:pt x="166688" y="76200"/>
                </a:lnTo>
                <a:lnTo>
                  <a:pt x="166688" y="171450"/>
                </a:lnTo>
                <a:close/>
                <a:moveTo>
                  <a:pt x="119063" y="24965"/>
                </a:moveTo>
                <a:lnTo>
                  <a:pt x="156000" y="61913"/>
                </a:lnTo>
                <a:lnTo>
                  <a:pt x="123825" y="61913"/>
                </a:lnTo>
                <a:cubicBezTo>
                  <a:pt x="121195" y="61913"/>
                  <a:pt x="119063" y="59780"/>
                  <a:pt x="119063" y="57150"/>
                </a:cubicBezTo>
                <a:lnTo>
                  <a:pt x="119063" y="24965"/>
                </a:lnTo>
                <a:close/>
                <a:moveTo>
                  <a:pt x="104775" y="147638"/>
                </a:moveTo>
                <a:cubicBezTo>
                  <a:pt x="104775" y="176571"/>
                  <a:pt x="81320" y="200025"/>
                  <a:pt x="52388" y="200025"/>
                </a:cubicBezTo>
                <a:cubicBezTo>
                  <a:pt x="23455" y="200025"/>
                  <a:pt x="0" y="176571"/>
                  <a:pt x="0" y="147638"/>
                </a:cubicBezTo>
                <a:cubicBezTo>
                  <a:pt x="0" y="118704"/>
                  <a:pt x="23455" y="95250"/>
                  <a:pt x="52388" y="95250"/>
                </a:cubicBezTo>
                <a:cubicBezTo>
                  <a:pt x="81320" y="95250"/>
                  <a:pt x="104775" y="118704"/>
                  <a:pt x="104775" y="147638"/>
                </a:cubicBezTo>
                <a:close/>
                <a:moveTo>
                  <a:pt x="84334" y="125216"/>
                </a:moveTo>
                <a:cubicBezTo>
                  <a:pt x="82477" y="123354"/>
                  <a:pt x="79461" y="123350"/>
                  <a:pt x="77599" y="125207"/>
                </a:cubicBezTo>
                <a:cubicBezTo>
                  <a:pt x="77596" y="125210"/>
                  <a:pt x="77594" y="125213"/>
                  <a:pt x="77591" y="125216"/>
                </a:cubicBezTo>
                <a:lnTo>
                  <a:pt x="42863" y="159953"/>
                </a:lnTo>
                <a:lnTo>
                  <a:pt x="27184" y="144266"/>
                </a:lnTo>
                <a:cubicBezTo>
                  <a:pt x="25322" y="142404"/>
                  <a:pt x="22303" y="142404"/>
                  <a:pt x="20441" y="144266"/>
                </a:cubicBezTo>
                <a:cubicBezTo>
                  <a:pt x="18578" y="146128"/>
                  <a:pt x="18578" y="149147"/>
                  <a:pt x="20441" y="151009"/>
                </a:cubicBezTo>
                <a:lnTo>
                  <a:pt x="39491" y="170059"/>
                </a:lnTo>
                <a:cubicBezTo>
                  <a:pt x="41348" y="171921"/>
                  <a:pt x="44364" y="171925"/>
                  <a:pt x="46226" y="170068"/>
                </a:cubicBezTo>
                <a:cubicBezTo>
                  <a:pt x="46229" y="170065"/>
                  <a:pt x="46231" y="170062"/>
                  <a:pt x="46234" y="170059"/>
                </a:cubicBezTo>
                <a:lnTo>
                  <a:pt x="84334" y="131959"/>
                </a:lnTo>
                <a:cubicBezTo>
                  <a:pt x="86196" y="130102"/>
                  <a:pt x="86200" y="127086"/>
                  <a:pt x="84343" y="125224"/>
                </a:cubicBezTo>
                <a:cubicBezTo>
                  <a:pt x="84340" y="125221"/>
                  <a:pt x="84337" y="125219"/>
                  <a:pt x="84334" y="125216"/>
                </a:cubicBezTo>
                <a:close/>
              </a:path>
            </a:pathLst>
          </a:custGeom>
          <a:gradFill flip="none" rotWithShape="1">
            <a:gsLst>
              <a:gs pos="100000">
                <a:srgbClr val="0A6BBA"/>
              </a:gs>
              <a:gs pos="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228600" tIns="18288" rIns="228600" bIns="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22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6" name="Text Placeholder 5, chunk 1">
            <a:extLst>
              <a:ext uri="{FF2B5EF4-FFF2-40B4-BE49-F238E27FC236}">
                <a16:creationId xmlns:a16="http://schemas.microsoft.com/office/drawing/2014/main" id="{88DAB3DD-80DD-E950-60CA-F3E8BBE7BCD2}"/>
              </a:ext>
            </a:extLst>
          </p:cNvPr>
          <p:cNvSpPr txBox="1">
            <a:spLocks/>
          </p:cNvSpPr>
          <p:nvPr/>
        </p:nvSpPr>
        <p:spPr>
          <a:xfrm>
            <a:off x="600512" y="2815823"/>
            <a:ext cx="3639067" cy="738664"/>
          </a:xfrm>
          <a:prstGeom prst="rect">
            <a:avLst/>
          </a:prstGeom>
          <a:noFill/>
        </p:spPr>
        <p:txBody>
          <a:bodyPr vert="horz" wrap="square" lIns="0" tIns="0" rIns="0" bIns="0" numCol="1" rtlCol="0" anchor="t">
            <a:spAutoFit/>
          </a:bodyPr>
          <a:lstStyle>
            <a:lvl1pPr marL="2286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spc="0" baseline="0"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Secure SharePoint and OneDrive document libraries with default sensitivity labels (Office files and PDFs)</a:t>
            </a:r>
          </a:p>
        </p:txBody>
      </p:sp>
      <p:sp>
        <p:nvSpPr>
          <p:cNvPr id="31" name="Graphic 29" descr="Icon of a document and a magnifying glass">
            <a:extLst>
              <a:ext uri="{FF2B5EF4-FFF2-40B4-BE49-F238E27FC236}">
                <a16:creationId xmlns:a16="http://schemas.microsoft.com/office/drawing/2014/main" id="{BEC1D660-812C-71FC-4DA6-DC6D34F35721}"/>
              </a:ext>
            </a:extLst>
          </p:cNvPr>
          <p:cNvSpPr>
            <a:spLocks noChangeAspect="1"/>
          </p:cNvSpPr>
          <p:nvPr/>
        </p:nvSpPr>
        <p:spPr>
          <a:xfrm>
            <a:off x="600512" y="4249128"/>
            <a:ext cx="391622" cy="457200"/>
          </a:xfrm>
          <a:custGeom>
            <a:avLst/>
            <a:gdLst>
              <a:gd name="connsiteX0" fmla="*/ 80002 w 171327"/>
              <a:gd name="connsiteY0" fmla="*/ 85211 h 200016"/>
              <a:gd name="connsiteX1" fmla="*/ 85145 w 171327"/>
              <a:gd name="connsiteY1" fmla="*/ 145466 h 200016"/>
              <a:gd name="connsiteX2" fmla="*/ 83802 w 171327"/>
              <a:gd name="connsiteY2" fmla="*/ 147276 h 200016"/>
              <a:gd name="connsiteX3" fmla="*/ 123969 w 171327"/>
              <a:gd name="connsiteY3" fmla="*/ 187452 h 200016"/>
              <a:gd name="connsiteX4" fmla="*/ 124684 w 171327"/>
              <a:gd name="connsiteY4" fmla="*/ 188281 h 200016"/>
              <a:gd name="connsiteX5" fmla="*/ 123133 w 171327"/>
              <a:gd name="connsiteY5" fmla="*/ 198577 h 200016"/>
              <a:gd name="connsiteX6" fmla="*/ 114387 w 171327"/>
              <a:gd name="connsiteY6" fmla="*/ 198577 h 200016"/>
              <a:gd name="connsiteX7" fmla="*/ 113558 w 171327"/>
              <a:gd name="connsiteY7" fmla="*/ 197863 h 200016"/>
              <a:gd name="connsiteX8" fmla="*/ 73010 w 171327"/>
              <a:gd name="connsiteY8" fmla="*/ 157324 h 200016"/>
              <a:gd name="connsiteX9" fmla="*/ 7915 w 171327"/>
              <a:gd name="connsiteY9" fmla="*/ 144389 h 200016"/>
              <a:gd name="connsiteX10" fmla="*/ 13651 w 171327"/>
              <a:gd name="connsiteY10" fmla="*/ 85220 h 200016"/>
              <a:gd name="connsiteX11" fmla="*/ 80002 w 171327"/>
              <a:gd name="connsiteY11" fmla="*/ 85220 h 200016"/>
              <a:gd name="connsiteX12" fmla="*/ 96385 w 171327"/>
              <a:gd name="connsiteY12" fmla="*/ 0 h 200016"/>
              <a:gd name="connsiteX13" fmla="*/ 111530 w 171327"/>
              <a:gd name="connsiteY13" fmla="*/ 6277 h 200016"/>
              <a:gd name="connsiteX14" fmla="*/ 138314 w 171327"/>
              <a:gd name="connsiteY14" fmla="*/ 33042 h 200016"/>
              <a:gd name="connsiteX15" fmla="*/ 165060 w 171327"/>
              <a:gd name="connsiteY15" fmla="*/ 59827 h 200016"/>
              <a:gd name="connsiteX16" fmla="*/ 171327 w 171327"/>
              <a:gd name="connsiteY16" fmla="*/ 74971 h 200016"/>
              <a:gd name="connsiteX17" fmla="*/ 171327 w 171327"/>
              <a:gd name="connsiteY17" fmla="*/ 169069 h 200016"/>
              <a:gd name="connsiteX18" fmla="*/ 149896 w 171327"/>
              <a:gd name="connsiteY18" fmla="*/ 190500 h 200016"/>
              <a:gd name="connsiteX19" fmla="*/ 135513 w 171327"/>
              <a:gd name="connsiteY19" fmla="*/ 190500 h 200016"/>
              <a:gd name="connsiteX20" fmla="*/ 132332 w 171327"/>
              <a:gd name="connsiteY20" fmla="*/ 182594 h 200016"/>
              <a:gd name="connsiteX21" fmla="*/ 131189 w 171327"/>
              <a:gd name="connsiteY21" fmla="*/ 181232 h 200016"/>
              <a:gd name="connsiteX22" fmla="*/ 126169 w 171327"/>
              <a:gd name="connsiteY22" fmla="*/ 176203 h 200016"/>
              <a:gd name="connsiteX23" fmla="*/ 149887 w 171327"/>
              <a:gd name="connsiteY23" fmla="*/ 176213 h 200016"/>
              <a:gd name="connsiteX24" fmla="*/ 157030 w 171327"/>
              <a:gd name="connsiteY24" fmla="*/ 169069 h 200016"/>
              <a:gd name="connsiteX25" fmla="*/ 157030 w 171327"/>
              <a:gd name="connsiteY25" fmla="*/ 76229 h 200016"/>
              <a:gd name="connsiteX26" fmla="*/ 116587 w 171327"/>
              <a:gd name="connsiteY26" fmla="*/ 76229 h 200016"/>
              <a:gd name="connsiteX27" fmla="*/ 95204 w 171327"/>
              <a:gd name="connsiteY27" fmla="*/ 56274 h 200016"/>
              <a:gd name="connsiteX28" fmla="*/ 95156 w 171327"/>
              <a:gd name="connsiteY28" fmla="*/ 54807 h 200016"/>
              <a:gd name="connsiteX29" fmla="*/ 95156 w 171327"/>
              <a:gd name="connsiteY29" fmla="*/ 14288 h 200016"/>
              <a:gd name="connsiteX30" fmla="*/ 40387 w 171327"/>
              <a:gd name="connsiteY30" fmla="*/ 14288 h 200016"/>
              <a:gd name="connsiteX31" fmla="*/ 33244 w 171327"/>
              <a:gd name="connsiteY31" fmla="*/ 21431 h 200016"/>
              <a:gd name="connsiteX32" fmla="*/ 33244 w 171327"/>
              <a:gd name="connsiteY32" fmla="*/ 63541 h 200016"/>
              <a:gd name="connsiteX33" fmla="*/ 18947 w 171327"/>
              <a:gd name="connsiteY33" fmla="*/ 69085 h 200016"/>
              <a:gd name="connsiteX34" fmla="*/ 18956 w 171327"/>
              <a:gd name="connsiteY34" fmla="*/ 21431 h 200016"/>
              <a:gd name="connsiteX35" fmla="*/ 40387 w 171327"/>
              <a:gd name="connsiteY35" fmla="*/ 0 h 200016"/>
              <a:gd name="connsiteX36" fmla="*/ 96385 w 171327"/>
              <a:gd name="connsiteY36" fmla="*/ 0 h 200016"/>
              <a:gd name="connsiteX37" fmla="*/ 24061 w 171327"/>
              <a:gd name="connsiteY37" fmla="*/ 95631 h 200016"/>
              <a:gd name="connsiteX38" fmla="*/ 23381 w 171327"/>
              <a:gd name="connsiteY38" fmla="*/ 141156 h 200016"/>
              <a:gd name="connsiteX39" fmla="*/ 68905 w 171327"/>
              <a:gd name="connsiteY39" fmla="*/ 141837 h 200016"/>
              <a:gd name="connsiteX40" fmla="*/ 69591 w 171327"/>
              <a:gd name="connsiteY40" fmla="*/ 141151 h 200016"/>
              <a:gd name="connsiteX41" fmla="*/ 69400 w 171327"/>
              <a:gd name="connsiteY41" fmla="*/ 95621 h 200016"/>
              <a:gd name="connsiteX42" fmla="*/ 24061 w 171327"/>
              <a:gd name="connsiteY42" fmla="*/ 95621 h 200016"/>
              <a:gd name="connsiteX43" fmla="*/ 109444 w 171327"/>
              <a:gd name="connsiteY43" fmla="*/ 24384 h 200016"/>
              <a:gd name="connsiteX44" fmla="*/ 109444 w 171327"/>
              <a:gd name="connsiteY44" fmla="*/ 54807 h 200016"/>
              <a:gd name="connsiteX45" fmla="*/ 115616 w 171327"/>
              <a:gd name="connsiteY45" fmla="*/ 61884 h 200016"/>
              <a:gd name="connsiteX46" fmla="*/ 116587 w 171327"/>
              <a:gd name="connsiteY46" fmla="*/ 61951 h 200016"/>
              <a:gd name="connsiteX47" fmla="*/ 146982 w 171327"/>
              <a:gd name="connsiteY47" fmla="*/ 61941 h 200016"/>
              <a:gd name="connsiteX48" fmla="*/ 109444 w 171327"/>
              <a:gd name="connsiteY48" fmla="*/ 24384 h 20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1327" h="200016">
                <a:moveTo>
                  <a:pt x="80002" y="85211"/>
                </a:moveTo>
                <a:cubicBezTo>
                  <a:pt x="96153" y="101367"/>
                  <a:pt x="98325" y="126806"/>
                  <a:pt x="85145" y="145466"/>
                </a:cubicBezTo>
                <a:lnTo>
                  <a:pt x="83802" y="147276"/>
                </a:lnTo>
                <a:lnTo>
                  <a:pt x="123969" y="187452"/>
                </a:lnTo>
                <a:lnTo>
                  <a:pt x="124684" y="188281"/>
                </a:lnTo>
                <a:cubicBezTo>
                  <a:pt x="127099" y="191553"/>
                  <a:pt x="126405" y="196162"/>
                  <a:pt x="123133" y="198577"/>
                </a:cubicBezTo>
                <a:cubicBezTo>
                  <a:pt x="120534" y="200496"/>
                  <a:pt x="116986" y="200496"/>
                  <a:pt x="114387" y="198577"/>
                </a:cubicBezTo>
                <a:lnTo>
                  <a:pt x="113558" y="197863"/>
                </a:lnTo>
                <a:lnTo>
                  <a:pt x="73010" y="157324"/>
                </a:lnTo>
                <a:cubicBezTo>
                  <a:pt x="51463" y="171728"/>
                  <a:pt x="22318" y="165937"/>
                  <a:pt x="7915" y="144389"/>
                </a:cubicBezTo>
                <a:cubicBezTo>
                  <a:pt x="-4501" y="125815"/>
                  <a:pt x="-2102" y="101063"/>
                  <a:pt x="13651" y="85220"/>
                </a:cubicBezTo>
                <a:cubicBezTo>
                  <a:pt x="31974" y="66899"/>
                  <a:pt x="61679" y="66899"/>
                  <a:pt x="80002" y="85220"/>
                </a:cubicBezTo>
                <a:close/>
                <a:moveTo>
                  <a:pt x="96385" y="0"/>
                </a:moveTo>
                <a:cubicBezTo>
                  <a:pt x="102066" y="2"/>
                  <a:pt x="107513" y="2260"/>
                  <a:pt x="111530" y="6277"/>
                </a:cubicBezTo>
                <a:lnTo>
                  <a:pt x="138314" y="33042"/>
                </a:lnTo>
                <a:lnTo>
                  <a:pt x="165060" y="59827"/>
                </a:lnTo>
                <a:cubicBezTo>
                  <a:pt x="169070" y="63846"/>
                  <a:pt x="171327" y="69294"/>
                  <a:pt x="171327" y="74971"/>
                </a:cubicBezTo>
                <a:lnTo>
                  <a:pt x="171327" y="169069"/>
                </a:lnTo>
                <a:cubicBezTo>
                  <a:pt x="171327" y="180905"/>
                  <a:pt x="161732" y="190500"/>
                  <a:pt x="149896" y="190500"/>
                </a:cubicBezTo>
                <a:lnTo>
                  <a:pt x="135513" y="190500"/>
                </a:lnTo>
                <a:cubicBezTo>
                  <a:pt x="135150" y="187635"/>
                  <a:pt x="134054" y="184913"/>
                  <a:pt x="132332" y="182594"/>
                </a:cubicBezTo>
                <a:lnTo>
                  <a:pt x="131189" y="181232"/>
                </a:lnTo>
                <a:lnTo>
                  <a:pt x="126169" y="176203"/>
                </a:lnTo>
                <a:lnTo>
                  <a:pt x="149887" y="176213"/>
                </a:lnTo>
                <a:cubicBezTo>
                  <a:pt x="153832" y="176213"/>
                  <a:pt x="157030" y="173014"/>
                  <a:pt x="157030" y="169069"/>
                </a:cubicBezTo>
                <a:lnTo>
                  <a:pt x="157030" y="76229"/>
                </a:lnTo>
                <a:lnTo>
                  <a:pt x="116587" y="76229"/>
                </a:lnTo>
                <a:cubicBezTo>
                  <a:pt x="105323" y="76230"/>
                  <a:pt x="95980" y="67511"/>
                  <a:pt x="95204" y="56274"/>
                </a:cubicBezTo>
                <a:lnTo>
                  <a:pt x="95156" y="54807"/>
                </a:lnTo>
                <a:lnTo>
                  <a:pt x="95156" y="14288"/>
                </a:lnTo>
                <a:lnTo>
                  <a:pt x="40387" y="14288"/>
                </a:lnTo>
                <a:cubicBezTo>
                  <a:pt x="36442" y="14288"/>
                  <a:pt x="33244" y="17486"/>
                  <a:pt x="33244" y="21431"/>
                </a:cubicBezTo>
                <a:lnTo>
                  <a:pt x="33244" y="63541"/>
                </a:lnTo>
                <a:cubicBezTo>
                  <a:pt x="28247" y="64726"/>
                  <a:pt x="23436" y="66592"/>
                  <a:pt x="18947" y="69085"/>
                </a:cubicBezTo>
                <a:lnTo>
                  <a:pt x="18956" y="21431"/>
                </a:lnTo>
                <a:cubicBezTo>
                  <a:pt x="18956" y="9595"/>
                  <a:pt x="28551" y="0"/>
                  <a:pt x="40387" y="0"/>
                </a:cubicBezTo>
                <a:lnTo>
                  <a:pt x="96385" y="0"/>
                </a:lnTo>
                <a:close/>
                <a:moveTo>
                  <a:pt x="24061" y="95631"/>
                </a:moveTo>
                <a:cubicBezTo>
                  <a:pt x="11302" y="108014"/>
                  <a:pt x="10997" y="128396"/>
                  <a:pt x="23381" y="141156"/>
                </a:cubicBezTo>
                <a:cubicBezTo>
                  <a:pt x="35764" y="153915"/>
                  <a:pt x="56146" y="154220"/>
                  <a:pt x="68905" y="141837"/>
                </a:cubicBezTo>
                <a:cubicBezTo>
                  <a:pt x="69138" y="141611"/>
                  <a:pt x="69366" y="141383"/>
                  <a:pt x="69591" y="141151"/>
                </a:cubicBezTo>
                <a:cubicBezTo>
                  <a:pt x="82111" y="128526"/>
                  <a:pt x="82026" y="108141"/>
                  <a:pt x="69400" y="95621"/>
                </a:cubicBezTo>
                <a:cubicBezTo>
                  <a:pt x="56850" y="83175"/>
                  <a:pt x="36612" y="83175"/>
                  <a:pt x="24061" y="95621"/>
                </a:cubicBezTo>
                <a:close/>
                <a:moveTo>
                  <a:pt x="109444" y="24384"/>
                </a:moveTo>
                <a:lnTo>
                  <a:pt x="109444" y="54807"/>
                </a:lnTo>
                <a:cubicBezTo>
                  <a:pt x="109444" y="58426"/>
                  <a:pt x="112130" y="61408"/>
                  <a:pt x="115616" y="61884"/>
                </a:cubicBezTo>
                <a:lnTo>
                  <a:pt x="116587" y="61951"/>
                </a:lnTo>
                <a:lnTo>
                  <a:pt x="146982" y="61941"/>
                </a:lnTo>
                <a:lnTo>
                  <a:pt x="109444" y="24384"/>
                </a:lnTo>
                <a:close/>
              </a:path>
            </a:pathLst>
          </a:custGeom>
          <a:gradFill flip="none" rotWithShape="1">
            <a:gsLst>
              <a:gs pos="0">
                <a:srgbClr val="F65567"/>
              </a:gs>
              <a:gs pos="10000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228600" tIns="18288" rIns="228600" bIns="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22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7" name="Text Placeholder 5, chunk 1">
            <a:extLst>
              <a:ext uri="{FF2B5EF4-FFF2-40B4-BE49-F238E27FC236}">
                <a16:creationId xmlns:a16="http://schemas.microsoft.com/office/drawing/2014/main" id="{1E4E7AC2-6809-98C7-E610-EC3E121ECD1D}"/>
              </a:ext>
            </a:extLst>
          </p:cNvPr>
          <p:cNvSpPr txBox="1">
            <a:spLocks/>
          </p:cNvSpPr>
          <p:nvPr/>
        </p:nvSpPr>
        <p:spPr>
          <a:xfrm>
            <a:off x="600512" y="4811142"/>
            <a:ext cx="2840260" cy="738664"/>
          </a:xfrm>
          <a:prstGeom prst="rect">
            <a:avLst/>
          </a:prstGeom>
          <a:noFill/>
        </p:spPr>
        <p:txBody>
          <a:bodyPr vert="horz" wrap="square" lIns="0" tIns="0" rIns="0" bIns="0" numCol="1" rtlCol="0" anchor="t">
            <a:spAutoFit/>
          </a:bodyPr>
          <a:lstStyle>
            <a:lvl1pPr marL="2286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spc="0" baseline="0"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Classify and protect Document Libraries, within a site,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with labels-based policies</a:t>
            </a:r>
          </a:p>
        </p:txBody>
      </p:sp>
      <p:pic>
        <p:nvPicPr>
          <p:cNvPr id="3" name="Picture 2" descr="A screen capture of a SharePoint (financial planning  2023) where general, confidential and sensitivity are being highlighted">
            <a:extLst>
              <a:ext uri="{FF2B5EF4-FFF2-40B4-BE49-F238E27FC236}">
                <a16:creationId xmlns:a16="http://schemas.microsoft.com/office/drawing/2014/main" id="{ABA30737-9F6B-14EB-C257-A890F0DFE5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b="-49807"/>
          <a:stretch/>
        </p:blipFill>
        <p:spPr>
          <a:xfrm>
            <a:off x="4524222" y="575911"/>
            <a:ext cx="6962050" cy="5693127"/>
          </a:xfrm>
          <a:prstGeom prst="roundRect">
            <a:avLst>
              <a:gd name="adj" fmla="val 2776"/>
            </a:avLst>
          </a:prstGeom>
          <a:solidFill>
            <a:schemeClr val="bg1"/>
          </a:solidFill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</p:pic>
    </p:spTree>
    <p:extLst>
      <p:ext uri="{BB962C8B-B14F-4D97-AF65-F5344CB8AC3E}">
        <p14:creationId xmlns:p14="http://schemas.microsoft.com/office/powerpoint/2010/main" val="375681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302670"/>
            <a:ext cx="5577840" cy="1231106"/>
          </a:xfrm>
        </p:spPr>
        <p:txBody>
          <a:bodyPr/>
          <a:lstStyle/>
          <a:p>
            <a:r>
              <a:rPr lang="en-US" dirty="0">
                <a:latin typeface="Segoe Sans Display Semibold"/>
                <a:cs typeface="Segoe Sans Display Semibold"/>
              </a:rPr>
              <a:t>Copilot Ready: Security, Data, and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087BA-C54C-5248-8BE2-D040C85444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589DC-E40D-B47C-C417-813B90ECC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51239-4C55-869D-DDB1-4CF8494D6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Lab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E9431-EE66-3556-CA1A-20600F03A9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Microsoft Purview DSPM for AI Data risk assessment</a:t>
            </a:r>
          </a:p>
        </p:txBody>
      </p:sp>
    </p:spTree>
    <p:extLst>
      <p:ext uri="{BB962C8B-B14F-4D97-AF65-F5344CB8AC3E}">
        <p14:creationId xmlns:p14="http://schemas.microsoft.com/office/powerpoint/2010/main" val="254415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1466B-BEAC-E468-1504-3049D0103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79738"/>
            <a:ext cx="6673850" cy="554037"/>
          </a:xfrm>
        </p:spPr>
        <p:txBody>
          <a:bodyPr/>
          <a:lstStyle/>
          <a:p>
            <a:r>
              <a:rPr lang="en-US" dirty="0"/>
              <a:t>Secure Copilot agents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2C471-A4BF-764F-D0B6-D589D9657BB8}"/>
              </a:ext>
            </a:extLst>
          </p:cNvPr>
          <p:cNvSpPr txBox="1">
            <a:spLocks/>
          </p:cNvSpPr>
          <p:nvPr/>
        </p:nvSpPr>
        <p:spPr>
          <a:xfrm>
            <a:off x="585216" y="3643249"/>
            <a:ext cx="5794069" cy="3323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defTabSz="932742">
              <a:lnSpc>
                <a:spcPct val="90000"/>
              </a:lnSpc>
              <a:spcBef>
                <a:spcPct val="0"/>
              </a:spcBef>
              <a:buNone/>
              <a:defRPr lang="en-US" sz="4000" b="0" cap="none" spc="-50" baseline="0" dirty="0">
                <a:ln w="3175">
                  <a:noFill/>
                </a:ln>
                <a:solidFill>
                  <a:srgbClr val="0E4987"/>
                </a:solidFill>
                <a:effectLst/>
                <a:latin typeface="+mj-lt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/>
              <a:t>from grounding data to interactions</a:t>
            </a:r>
          </a:p>
        </p:txBody>
      </p:sp>
    </p:spTree>
    <p:extLst>
      <p:ext uri="{BB962C8B-B14F-4D97-AF65-F5344CB8AC3E}">
        <p14:creationId xmlns:p14="http://schemas.microsoft.com/office/powerpoint/2010/main" val="191387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44838-D6A6-4DDB-9B4B-F5F38FA45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4">
            <a:extLst>
              <a:ext uri="{FF2B5EF4-FFF2-40B4-BE49-F238E27FC236}">
                <a16:creationId xmlns:a16="http://schemas.microsoft.com/office/drawing/2014/main" id="{FA23A65E-0FA7-274E-A389-F73022CD5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4201" y="749146"/>
            <a:ext cx="11025188" cy="5613553"/>
          </a:xfrm>
          <a:prstGeom prst="roundRect">
            <a:avLst>
              <a:gd name="adj" fmla="val 5817"/>
            </a:avLst>
          </a:prstGeom>
          <a:ln w="25400" cap="rnd">
            <a:gradFill flip="none" rotWithShape="1">
              <a:gsLst>
                <a:gs pos="0">
                  <a:srgbClr val="F65567"/>
                </a:gs>
                <a:gs pos="32000">
                  <a:srgbClr val="7656AD"/>
                </a:gs>
                <a:gs pos="100000">
                  <a:srgbClr val="318581"/>
                </a:gs>
                <a:gs pos="68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 dirty="0">
              <a:solidFill>
                <a:srgbClr val="8661C5"/>
              </a:solidFill>
              <a:latin typeface="Segoe UI Semibold"/>
            </a:endParaRPr>
          </a:p>
        </p:txBody>
      </p:sp>
      <p:sp useBgFill="1">
        <p:nvSpPr>
          <p:cNvPr id="51" name="Title 50">
            <a:extLst>
              <a:ext uri="{FF2B5EF4-FFF2-40B4-BE49-F238E27FC236}">
                <a16:creationId xmlns:a16="http://schemas.microsoft.com/office/drawing/2014/main" id="{7A80E117-730D-34C1-BA3F-AB2D40FD5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64984" y="422757"/>
            <a:ext cx="7663624" cy="586482"/>
          </a:xfrm>
          <a:prstGeom prst="roundRect">
            <a:avLst>
              <a:gd name="adj" fmla="val 0"/>
            </a:avLst>
          </a:prstGeom>
          <a:solidFill>
            <a:srgbClr val="F5F5F4"/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491033" fontAlgn="base">
              <a:spcBef>
                <a:spcPct val="0"/>
              </a:spcBef>
              <a:spcAft>
                <a:spcPct val="0"/>
              </a:spcAft>
              <a:defRPr sz="2200" b="1">
                <a:gradFill>
                  <a:gsLst>
                    <a:gs pos="13761">
                      <a:srgbClr val="FFFFFF"/>
                    </a:gs>
                    <a:gs pos="34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0" marR="0" lvl="1" indent="0" defTabSz="630263" fontAlgn="base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Pct val="90000"/>
              <a:buFontTx/>
              <a:buNone/>
              <a:tabLst>
                <a:tab pos="1371655" algn="l"/>
              </a:tabLst>
              <a:defRPr sz="2800" b="1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1" indent="0" algn="l" defTabSz="630263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Pct val="90000"/>
              <a:buFontTx/>
              <a:buNone/>
              <a:tabLst>
                <a:tab pos="1371655" algn="l"/>
              </a:tabLst>
              <a:defRPr/>
            </a:pPr>
            <a:r>
              <a:rPr kumimoji="0" lang="en-US" sz="2800" b="1" i="0" u="none" strike="noStrike" kern="1200" cap="none" spc="0" normalizeH="0" baseline="0" noProof="0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itchFamily="34" charset="0"/>
              </a:rPr>
              <a:t>Tools to secure and govern your Copilot use</a:t>
            </a:r>
          </a:p>
        </p:txBody>
      </p:sp>
      <p:sp>
        <p:nvSpPr>
          <p:cNvPr id="14" name="Rectangle: Rounded Corners 50">
            <a:extLst>
              <a:ext uri="{FF2B5EF4-FFF2-40B4-BE49-F238E27FC236}">
                <a16:creationId xmlns:a16="http://schemas.microsoft.com/office/drawing/2014/main" id="{52E026B4-FA89-6D3D-1962-D7CC12D7E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19737" y="1313824"/>
            <a:ext cx="3396119" cy="4765718"/>
          </a:xfrm>
          <a:prstGeom prst="roundRect">
            <a:avLst>
              <a:gd name="adj" fmla="val 8008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br>
              <a:rPr lang="en-US" sz="1400">
                <a:solidFill>
                  <a:srgbClr val="8661C5"/>
                </a:solidFill>
                <a:latin typeface="Segoe UI Semibold"/>
              </a:rPr>
            </a:br>
            <a:br>
              <a:rPr lang="en-US" sz="1400">
                <a:solidFill>
                  <a:srgbClr val="8661C5"/>
                </a:solidFill>
                <a:latin typeface="Segoe UI Semibold"/>
              </a:rPr>
            </a:b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D77E872-F5C3-9BBE-8F37-DF0A77DDC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83456" y="1579792"/>
            <a:ext cx="868680" cy="868680"/>
          </a:xfrm>
          <a:prstGeom prst="ellipse">
            <a:avLst/>
          </a:prstGeom>
          <a:solidFill>
            <a:srgbClr val="222120">
              <a:alpha val="20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IN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49" name="Graphic 81" descr="Icon of an app window with a closed padlock">
            <a:extLst>
              <a:ext uri="{FF2B5EF4-FFF2-40B4-BE49-F238E27FC236}">
                <a16:creationId xmlns:a16="http://schemas.microsoft.com/office/drawing/2014/main" id="{5762BDC6-0123-B38F-BFB4-9DAAD011CCCD}"/>
              </a:ext>
            </a:extLst>
          </p:cNvPr>
          <p:cNvSpPr/>
          <p:nvPr/>
        </p:nvSpPr>
        <p:spPr>
          <a:xfrm>
            <a:off x="2354304" y="1850640"/>
            <a:ext cx="326984" cy="326984"/>
          </a:xfrm>
          <a:custGeom>
            <a:avLst/>
            <a:gdLst>
              <a:gd name="connsiteX0" fmla="*/ 228003 w 309156"/>
              <a:gd name="connsiteY0" fmla="*/ 0 h 309156"/>
              <a:gd name="connsiteX1" fmla="*/ 278241 w 309156"/>
              <a:gd name="connsiteY1" fmla="*/ 50238 h 309156"/>
              <a:gd name="connsiteX2" fmla="*/ 278241 w 309156"/>
              <a:gd name="connsiteY2" fmla="*/ 132172 h 309156"/>
              <a:gd name="connsiteX3" fmla="*/ 255054 w 309156"/>
              <a:gd name="connsiteY3" fmla="*/ 118174 h 309156"/>
              <a:gd name="connsiteX4" fmla="*/ 255054 w 309156"/>
              <a:gd name="connsiteY4" fmla="*/ 85018 h 309156"/>
              <a:gd name="connsiteX5" fmla="*/ 23187 w 309156"/>
              <a:gd name="connsiteY5" fmla="*/ 85018 h 309156"/>
              <a:gd name="connsiteX6" fmla="*/ 23187 w 309156"/>
              <a:gd name="connsiteY6" fmla="*/ 228003 h 309156"/>
              <a:gd name="connsiteX7" fmla="*/ 50238 w 309156"/>
              <a:gd name="connsiteY7" fmla="*/ 255054 h 309156"/>
              <a:gd name="connsiteX8" fmla="*/ 154578 w 309156"/>
              <a:gd name="connsiteY8" fmla="*/ 255054 h 309156"/>
              <a:gd name="connsiteX9" fmla="*/ 154578 w 309156"/>
              <a:gd name="connsiteY9" fmla="*/ 278241 h 309156"/>
              <a:gd name="connsiteX10" fmla="*/ 50238 w 309156"/>
              <a:gd name="connsiteY10" fmla="*/ 278241 h 309156"/>
              <a:gd name="connsiteX11" fmla="*/ 0 w 309156"/>
              <a:gd name="connsiteY11" fmla="*/ 228003 h 309156"/>
              <a:gd name="connsiteX12" fmla="*/ 0 w 309156"/>
              <a:gd name="connsiteY12" fmla="*/ 50238 h 309156"/>
              <a:gd name="connsiteX13" fmla="*/ 50238 w 309156"/>
              <a:gd name="connsiteY13" fmla="*/ 0 h 309156"/>
              <a:gd name="connsiteX14" fmla="*/ 228003 w 309156"/>
              <a:gd name="connsiteY14" fmla="*/ 0 h 309156"/>
              <a:gd name="connsiteX15" fmla="*/ 228003 w 309156"/>
              <a:gd name="connsiteY15" fmla="*/ 23187 h 309156"/>
              <a:gd name="connsiteX16" fmla="*/ 50238 w 309156"/>
              <a:gd name="connsiteY16" fmla="*/ 23187 h 309156"/>
              <a:gd name="connsiteX17" fmla="*/ 23187 w 309156"/>
              <a:gd name="connsiteY17" fmla="*/ 50238 h 309156"/>
              <a:gd name="connsiteX18" fmla="*/ 23187 w 309156"/>
              <a:gd name="connsiteY18" fmla="*/ 61831 h 309156"/>
              <a:gd name="connsiteX19" fmla="*/ 255054 w 309156"/>
              <a:gd name="connsiteY19" fmla="*/ 61831 h 309156"/>
              <a:gd name="connsiteX20" fmla="*/ 255054 w 309156"/>
              <a:gd name="connsiteY20" fmla="*/ 50238 h 309156"/>
              <a:gd name="connsiteX21" fmla="*/ 228003 w 309156"/>
              <a:gd name="connsiteY21" fmla="*/ 23187 h 309156"/>
              <a:gd name="connsiteX22" fmla="*/ 200952 w 309156"/>
              <a:gd name="connsiteY22" fmla="*/ 185494 h 309156"/>
              <a:gd name="connsiteX23" fmla="*/ 193223 w 309156"/>
              <a:gd name="connsiteY23" fmla="*/ 185494 h 309156"/>
              <a:gd name="connsiteX24" fmla="*/ 170036 w 309156"/>
              <a:gd name="connsiteY24" fmla="*/ 208681 h 309156"/>
              <a:gd name="connsiteX25" fmla="*/ 170036 w 309156"/>
              <a:gd name="connsiteY25" fmla="*/ 285970 h 309156"/>
              <a:gd name="connsiteX26" fmla="*/ 193223 w 309156"/>
              <a:gd name="connsiteY26" fmla="*/ 309157 h 309156"/>
              <a:gd name="connsiteX27" fmla="*/ 285970 w 309156"/>
              <a:gd name="connsiteY27" fmla="*/ 309157 h 309156"/>
              <a:gd name="connsiteX28" fmla="*/ 309157 w 309156"/>
              <a:gd name="connsiteY28" fmla="*/ 285970 h 309156"/>
              <a:gd name="connsiteX29" fmla="*/ 309157 w 309156"/>
              <a:gd name="connsiteY29" fmla="*/ 208681 h 309156"/>
              <a:gd name="connsiteX30" fmla="*/ 285970 w 309156"/>
              <a:gd name="connsiteY30" fmla="*/ 185494 h 309156"/>
              <a:gd name="connsiteX31" fmla="*/ 278241 w 309156"/>
              <a:gd name="connsiteY31" fmla="*/ 185494 h 309156"/>
              <a:gd name="connsiteX32" fmla="*/ 278241 w 309156"/>
              <a:gd name="connsiteY32" fmla="*/ 170036 h 309156"/>
              <a:gd name="connsiteX33" fmla="*/ 239596 w 309156"/>
              <a:gd name="connsiteY33" fmla="*/ 131392 h 309156"/>
              <a:gd name="connsiteX34" fmla="*/ 200952 w 309156"/>
              <a:gd name="connsiteY34" fmla="*/ 170036 h 309156"/>
              <a:gd name="connsiteX35" fmla="*/ 200952 w 309156"/>
              <a:gd name="connsiteY35" fmla="*/ 185494 h 309156"/>
              <a:gd name="connsiteX36" fmla="*/ 224139 w 309156"/>
              <a:gd name="connsiteY36" fmla="*/ 170036 h 309156"/>
              <a:gd name="connsiteX37" fmla="*/ 239596 w 309156"/>
              <a:gd name="connsiteY37" fmla="*/ 154578 h 309156"/>
              <a:gd name="connsiteX38" fmla="*/ 255054 w 309156"/>
              <a:gd name="connsiteY38" fmla="*/ 170036 h 309156"/>
              <a:gd name="connsiteX39" fmla="*/ 255054 w 309156"/>
              <a:gd name="connsiteY39" fmla="*/ 185494 h 309156"/>
              <a:gd name="connsiteX40" fmla="*/ 224139 w 309156"/>
              <a:gd name="connsiteY40" fmla="*/ 185494 h 309156"/>
              <a:gd name="connsiteX41" fmla="*/ 224139 w 309156"/>
              <a:gd name="connsiteY41" fmla="*/ 170036 h 309156"/>
              <a:gd name="connsiteX42" fmla="*/ 255054 w 309156"/>
              <a:gd name="connsiteY42" fmla="*/ 247325 h 309156"/>
              <a:gd name="connsiteX43" fmla="*/ 239596 w 309156"/>
              <a:gd name="connsiteY43" fmla="*/ 262783 h 309156"/>
              <a:gd name="connsiteX44" fmla="*/ 224139 w 309156"/>
              <a:gd name="connsiteY44" fmla="*/ 247325 h 309156"/>
              <a:gd name="connsiteX45" fmla="*/ 239596 w 309156"/>
              <a:gd name="connsiteY45" fmla="*/ 231868 h 309156"/>
              <a:gd name="connsiteX46" fmla="*/ 255054 w 309156"/>
              <a:gd name="connsiteY46" fmla="*/ 247325 h 309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09156" h="309156">
                <a:moveTo>
                  <a:pt x="228003" y="0"/>
                </a:moveTo>
                <a:cubicBezTo>
                  <a:pt x="255748" y="0"/>
                  <a:pt x="278241" y="22492"/>
                  <a:pt x="278241" y="50238"/>
                </a:cubicBezTo>
                <a:lnTo>
                  <a:pt x="278241" y="132172"/>
                </a:lnTo>
                <a:cubicBezTo>
                  <a:pt x="271905" y="125708"/>
                  <a:pt x="263961" y="120825"/>
                  <a:pt x="255054" y="118174"/>
                </a:cubicBezTo>
                <a:lnTo>
                  <a:pt x="255054" y="85018"/>
                </a:lnTo>
                <a:lnTo>
                  <a:pt x="23187" y="85018"/>
                </a:lnTo>
                <a:lnTo>
                  <a:pt x="23187" y="228003"/>
                </a:lnTo>
                <a:cubicBezTo>
                  <a:pt x="23187" y="242943"/>
                  <a:pt x="35298" y="255054"/>
                  <a:pt x="50238" y="255054"/>
                </a:cubicBezTo>
                <a:lnTo>
                  <a:pt x="154578" y="255054"/>
                </a:lnTo>
                <a:lnTo>
                  <a:pt x="154578" y="278241"/>
                </a:lnTo>
                <a:lnTo>
                  <a:pt x="50238" y="278241"/>
                </a:lnTo>
                <a:cubicBezTo>
                  <a:pt x="22492" y="278241"/>
                  <a:pt x="0" y="255748"/>
                  <a:pt x="0" y="228003"/>
                </a:cubicBezTo>
                <a:lnTo>
                  <a:pt x="0" y="50238"/>
                </a:lnTo>
                <a:cubicBezTo>
                  <a:pt x="0" y="22492"/>
                  <a:pt x="22492" y="0"/>
                  <a:pt x="50238" y="0"/>
                </a:cubicBezTo>
                <a:lnTo>
                  <a:pt x="228003" y="0"/>
                </a:lnTo>
                <a:close/>
                <a:moveTo>
                  <a:pt x="228003" y="23187"/>
                </a:moveTo>
                <a:lnTo>
                  <a:pt x="50238" y="23187"/>
                </a:lnTo>
                <a:cubicBezTo>
                  <a:pt x="35298" y="23187"/>
                  <a:pt x="23187" y="35298"/>
                  <a:pt x="23187" y="50238"/>
                </a:cubicBezTo>
                <a:lnTo>
                  <a:pt x="23187" y="61831"/>
                </a:lnTo>
                <a:lnTo>
                  <a:pt x="255054" y="61831"/>
                </a:lnTo>
                <a:lnTo>
                  <a:pt x="255054" y="50238"/>
                </a:lnTo>
                <a:cubicBezTo>
                  <a:pt x="255054" y="35298"/>
                  <a:pt x="242943" y="23187"/>
                  <a:pt x="228003" y="23187"/>
                </a:cubicBezTo>
                <a:close/>
                <a:moveTo>
                  <a:pt x="200952" y="185494"/>
                </a:moveTo>
                <a:lnTo>
                  <a:pt x="193223" y="185494"/>
                </a:lnTo>
                <a:cubicBezTo>
                  <a:pt x="180418" y="185494"/>
                  <a:pt x="170036" y="195875"/>
                  <a:pt x="170036" y="208681"/>
                </a:cubicBezTo>
                <a:lnTo>
                  <a:pt x="170036" y="285970"/>
                </a:lnTo>
                <a:cubicBezTo>
                  <a:pt x="170036" y="298775"/>
                  <a:pt x="180418" y="309157"/>
                  <a:pt x="193223" y="309157"/>
                </a:cubicBezTo>
                <a:lnTo>
                  <a:pt x="285970" y="309157"/>
                </a:lnTo>
                <a:cubicBezTo>
                  <a:pt x="298775" y="309157"/>
                  <a:pt x="309157" y="298775"/>
                  <a:pt x="309157" y="285970"/>
                </a:cubicBezTo>
                <a:lnTo>
                  <a:pt x="309157" y="208681"/>
                </a:lnTo>
                <a:cubicBezTo>
                  <a:pt x="309157" y="195875"/>
                  <a:pt x="298775" y="185494"/>
                  <a:pt x="285970" y="185494"/>
                </a:cubicBezTo>
                <a:lnTo>
                  <a:pt x="278241" y="185494"/>
                </a:lnTo>
                <a:lnTo>
                  <a:pt x="278241" y="170036"/>
                </a:lnTo>
                <a:cubicBezTo>
                  <a:pt x="278241" y="148694"/>
                  <a:pt x="260939" y="131392"/>
                  <a:pt x="239596" y="131392"/>
                </a:cubicBezTo>
                <a:cubicBezTo>
                  <a:pt x="218254" y="131392"/>
                  <a:pt x="200952" y="148694"/>
                  <a:pt x="200952" y="170036"/>
                </a:cubicBezTo>
                <a:lnTo>
                  <a:pt x="200952" y="185494"/>
                </a:lnTo>
                <a:close/>
                <a:moveTo>
                  <a:pt x="224139" y="170036"/>
                </a:moveTo>
                <a:cubicBezTo>
                  <a:pt x="224139" y="161499"/>
                  <a:pt x="231059" y="154578"/>
                  <a:pt x="239596" y="154578"/>
                </a:cubicBezTo>
                <a:cubicBezTo>
                  <a:pt x="248134" y="154578"/>
                  <a:pt x="255054" y="161499"/>
                  <a:pt x="255054" y="170036"/>
                </a:cubicBezTo>
                <a:lnTo>
                  <a:pt x="255054" y="185494"/>
                </a:lnTo>
                <a:lnTo>
                  <a:pt x="224139" y="185494"/>
                </a:lnTo>
                <a:lnTo>
                  <a:pt x="224139" y="170036"/>
                </a:lnTo>
                <a:close/>
                <a:moveTo>
                  <a:pt x="255054" y="247325"/>
                </a:moveTo>
                <a:cubicBezTo>
                  <a:pt x="255054" y="255863"/>
                  <a:pt x="248134" y="262783"/>
                  <a:pt x="239596" y="262783"/>
                </a:cubicBezTo>
                <a:cubicBezTo>
                  <a:pt x="231059" y="262783"/>
                  <a:pt x="224139" y="255863"/>
                  <a:pt x="224139" y="247325"/>
                </a:cubicBezTo>
                <a:cubicBezTo>
                  <a:pt x="224139" y="238788"/>
                  <a:pt x="231059" y="231868"/>
                  <a:pt x="239596" y="231868"/>
                </a:cubicBezTo>
                <a:cubicBezTo>
                  <a:pt x="248134" y="231868"/>
                  <a:pt x="255054" y="238788"/>
                  <a:pt x="255054" y="247325"/>
                </a:cubicBezTo>
                <a:close/>
              </a:path>
            </a:pathLst>
          </a:custGeom>
          <a:solidFill>
            <a:schemeClr val="bg1"/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A289A5-1693-1775-4FF8-80449A5A9B2D}"/>
              </a:ext>
            </a:extLst>
          </p:cNvPr>
          <p:cNvSpPr txBox="1"/>
          <p:nvPr/>
        </p:nvSpPr>
        <p:spPr>
          <a:xfrm>
            <a:off x="1110570" y="2562203"/>
            <a:ext cx="2814452" cy="67710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3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1371655" algn="l"/>
              </a:tabLst>
              <a:defRPr kumimoji="0" sz="7200" b="0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0">
                      <a:srgbClr val="C03BC4"/>
                    </a:gs>
                    <a:gs pos="99000">
                      <a:srgbClr val="0078D4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+mj-lt"/>
                <a:cs typeface="Segoe UI Semibold" panose="020B0502040204020203" pitchFamily="34" charset="0"/>
              </a:defRPr>
            </a:lvl1pPr>
            <a:lvl2pPr marL="0" lvl="1" algn="ctr" defTabSz="630263" fontAlgn="base">
              <a:spcBef>
                <a:spcPts val="1800"/>
              </a:spcBef>
              <a:spcAft>
                <a:spcPct val="0"/>
              </a:spcAft>
              <a:buSzPct val="90000"/>
              <a:tabLst>
                <a:tab pos="1371655" algn="l"/>
              </a:tabLst>
              <a:defRPr sz="2200" b="1">
                <a:ln w="3175">
                  <a:noFill/>
                </a:ln>
                <a:solidFill>
                  <a:srgbClr val="222120">
                    <a:alpha val="40000"/>
                  </a:srgbClr>
                </a:solidFill>
                <a:latin typeface="Segoe UI Semibold" panose="020B0502040204020203" pitchFamily="34" charset="0"/>
                <a:cs typeface="Segoe UI" pitchFamily="34" charset="0"/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r>
              <a:rPr lang="en-US" dirty="0"/>
              <a:t>Address oversharing concerns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27CFBC-1294-48AB-CBBB-77A05FEDF2E6}"/>
              </a:ext>
            </a:extLst>
          </p:cNvPr>
          <p:cNvSpPr txBox="1">
            <a:spLocks/>
          </p:cNvSpPr>
          <p:nvPr/>
        </p:nvSpPr>
        <p:spPr>
          <a:xfrm>
            <a:off x="992345" y="3452715"/>
            <a:ext cx="3050902" cy="204158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R="0" indent="0" algn="ctr" defTabSz="932742" fontAlgn="auto"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>
                    <a:alpha val="4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/>
              <a:t>Gain visibility</a:t>
            </a:r>
            <a:r>
              <a:rPr lang="en-US" dirty="0"/>
              <a:t> into </a:t>
            </a:r>
            <a:br>
              <a:rPr lang="en-US" dirty="0"/>
            </a:br>
            <a:r>
              <a:rPr lang="en-US" dirty="0"/>
              <a:t>overshared content</a:t>
            </a:r>
          </a:p>
          <a:p>
            <a:r>
              <a:rPr lang="en-US" dirty="0"/>
              <a:t>Remediate </a:t>
            </a:r>
            <a:r>
              <a:rPr lang="en-US"/>
              <a:t>excessive </a:t>
            </a:r>
            <a:r>
              <a:rPr lang="uk-UA"/>
              <a:t>   </a:t>
            </a:r>
            <a:r>
              <a:rPr lang="en-US" dirty="0"/>
              <a:t>permissions</a:t>
            </a:r>
          </a:p>
          <a:p>
            <a:r>
              <a:rPr lang="en-US" dirty="0"/>
              <a:t>Prevent Copilot + </a:t>
            </a:r>
            <a:r>
              <a:rPr lang="en-US"/>
              <a:t>Agents </a:t>
            </a:r>
            <a:br>
              <a:rPr lang="en-US" dirty="0"/>
            </a:br>
            <a:r>
              <a:rPr lang="en-US"/>
              <a:t>from </a:t>
            </a:r>
            <a:r>
              <a:rPr lang="en-US" dirty="0"/>
              <a:t>processing </a:t>
            </a:r>
            <a:r>
              <a:rPr lang="en-US"/>
              <a:t>sensitive files</a:t>
            </a:r>
            <a:endParaRPr lang="en-US" dirty="0"/>
          </a:p>
        </p:txBody>
      </p:sp>
      <p:sp>
        <p:nvSpPr>
          <p:cNvPr id="15" name="Rectangle: Rounded Corners 50">
            <a:extLst>
              <a:ext uri="{FF2B5EF4-FFF2-40B4-BE49-F238E27FC236}">
                <a16:creationId xmlns:a16="http://schemas.microsoft.com/office/drawing/2014/main" id="{A484A1B7-0B24-95DC-3F2E-0612A3842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398736" y="1313824"/>
            <a:ext cx="3396119" cy="4765718"/>
          </a:xfrm>
          <a:prstGeom prst="roundRect">
            <a:avLst>
              <a:gd name="adj" fmla="val 8008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br>
              <a:rPr lang="en-US" sz="1400">
                <a:solidFill>
                  <a:srgbClr val="8661C5"/>
                </a:solidFill>
                <a:latin typeface="Segoe UI Semibold"/>
              </a:rPr>
            </a:br>
            <a:br>
              <a:rPr lang="en-US" sz="1400">
                <a:solidFill>
                  <a:srgbClr val="8661C5"/>
                </a:solidFill>
                <a:latin typeface="Segoe UI Semibold"/>
              </a:rPr>
            </a:b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D9E535D-B197-C2B5-B1E6-C90018C1A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62455" y="1579792"/>
            <a:ext cx="868680" cy="868680"/>
          </a:xfrm>
          <a:prstGeom prst="ellipse">
            <a:avLst/>
          </a:prstGeom>
          <a:gradFill>
            <a:gsLst>
              <a:gs pos="80000">
                <a:srgbClr val="0A6BBA"/>
              </a:gs>
              <a:gs pos="0">
                <a:srgbClr val="7656AD"/>
              </a:gs>
            </a:gsLst>
            <a:path path="circle">
              <a:fillToRect l="100000" t="100000"/>
            </a:path>
          </a:gradFill>
        </p:spPr>
        <p:txBody>
          <a:bodyPr wrap="square" lIns="91440" tIns="18288" rIns="91440" bIns="36576" rtlCol="0" anchor="ctr" anchorCtr="0">
            <a:noAutofit/>
          </a:bodyPr>
          <a:lstStyle/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endParaRPr lang="en-IN" sz="1400" b="1">
              <a:ln w="3175">
                <a:noFill/>
              </a:ln>
              <a:noFill/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50" name="Graphic 80" descr="Icon of a key">
            <a:extLst>
              <a:ext uri="{FF2B5EF4-FFF2-40B4-BE49-F238E27FC236}">
                <a16:creationId xmlns:a16="http://schemas.microsoft.com/office/drawing/2014/main" id="{F5ABE6B3-5EA8-1824-F414-BCE085A5901B}"/>
              </a:ext>
            </a:extLst>
          </p:cNvPr>
          <p:cNvSpPr/>
          <p:nvPr/>
        </p:nvSpPr>
        <p:spPr>
          <a:xfrm>
            <a:off x="5913855" y="1832102"/>
            <a:ext cx="365880" cy="364060"/>
          </a:xfrm>
          <a:custGeom>
            <a:avLst/>
            <a:gdLst>
              <a:gd name="connsiteX0" fmla="*/ 251964 w 310702"/>
              <a:gd name="connsiteY0" fmla="*/ 76517 h 309156"/>
              <a:gd name="connsiteX1" fmla="*/ 232642 w 310702"/>
              <a:gd name="connsiteY1" fmla="*/ 95839 h 309156"/>
              <a:gd name="connsiteX2" fmla="*/ 213319 w 310702"/>
              <a:gd name="connsiteY2" fmla="*/ 76517 h 309156"/>
              <a:gd name="connsiteX3" fmla="*/ 232642 w 310702"/>
              <a:gd name="connsiteY3" fmla="*/ 57194 h 309156"/>
              <a:gd name="connsiteX4" fmla="*/ 251964 w 310702"/>
              <a:gd name="connsiteY4" fmla="*/ 76517 h 309156"/>
              <a:gd name="connsiteX5" fmla="*/ 209453 w 310702"/>
              <a:gd name="connsiteY5" fmla="*/ 0 h 309156"/>
              <a:gd name="connsiteX6" fmla="*/ 108205 w 310702"/>
              <a:gd name="connsiteY6" fmla="*/ 101249 h 309156"/>
              <a:gd name="connsiteX7" fmla="*/ 109912 w 310702"/>
              <a:gd name="connsiteY7" fmla="*/ 118315 h 309156"/>
              <a:gd name="connsiteX8" fmla="*/ 108842 w 310702"/>
              <a:gd name="connsiteY8" fmla="*/ 122088 h 309156"/>
              <a:gd name="connsiteX9" fmla="*/ 12451 w 310702"/>
              <a:gd name="connsiteY9" fmla="*/ 218479 h 309156"/>
              <a:gd name="connsiteX10" fmla="*/ 0 w 310702"/>
              <a:gd name="connsiteY10" fmla="*/ 248537 h 309156"/>
              <a:gd name="connsiteX11" fmla="*/ 0 w 310702"/>
              <a:gd name="connsiteY11" fmla="*/ 282105 h 309156"/>
              <a:gd name="connsiteX12" fmla="*/ 27051 w 310702"/>
              <a:gd name="connsiteY12" fmla="*/ 309157 h 309156"/>
              <a:gd name="connsiteX13" fmla="*/ 65696 w 310702"/>
              <a:gd name="connsiteY13" fmla="*/ 309157 h 309156"/>
              <a:gd name="connsiteX14" fmla="*/ 92747 w 310702"/>
              <a:gd name="connsiteY14" fmla="*/ 282105 h 309156"/>
              <a:gd name="connsiteX15" fmla="*/ 92747 w 310702"/>
              <a:gd name="connsiteY15" fmla="*/ 262783 h 309156"/>
              <a:gd name="connsiteX16" fmla="*/ 119798 w 310702"/>
              <a:gd name="connsiteY16" fmla="*/ 262783 h 309156"/>
              <a:gd name="connsiteX17" fmla="*/ 139120 w 310702"/>
              <a:gd name="connsiteY17" fmla="*/ 243461 h 309156"/>
              <a:gd name="connsiteX18" fmla="*/ 139120 w 310702"/>
              <a:gd name="connsiteY18" fmla="*/ 216410 h 309156"/>
              <a:gd name="connsiteX19" fmla="*/ 166171 w 310702"/>
              <a:gd name="connsiteY19" fmla="*/ 216410 h 309156"/>
              <a:gd name="connsiteX20" fmla="*/ 185481 w 310702"/>
              <a:gd name="connsiteY20" fmla="*/ 197802 h 309156"/>
              <a:gd name="connsiteX21" fmla="*/ 209453 w 310702"/>
              <a:gd name="connsiteY21" fmla="*/ 200952 h 309156"/>
              <a:gd name="connsiteX22" fmla="*/ 310702 w 310702"/>
              <a:gd name="connsiteY22" fmla="*/ 99703 h 309156"/>
              <a:gd name="connsiteX23" fmla="*/ 209453 w 310702"/>
              <a:gd name="connsiteY23" fmla="*/ 0 h 309156"/>
              <a:gd name="connsiteX24" fmla="*/ 131391 w 310702"/>
              <a:gd name="connsiteY24" fmla="*/ 101249 h 309156"/>
              <a:gd name="connsiteX25" fmla="*/ 209453 w 310702"/>
              <a:gd name="connsiteY25" fmla="*/ 23187 h 309156"/>
              <a:gd name="connsiteX26" fmla="*/ 287515 w 310702"/>
              <a:gd name="connsiteY26" fmla="*/ 99703 h 309156"/>
              <a:gd name="connsiteX27" fmla="*/ 209453 w 310702"/>
              <a:gd name="connsiteY27" fmla="*/ 177765 h 309156"/>
              <a:gd name="connsiteX28" fmla="*/ 178468 w 310702"/>
              <a:gd name="connsiteY28" fmla="*/ 170973 h 309156"/>
              <a:gd name="connsiteX29" fmla="*/ 167519 w 310702"/>
              <a:gd name="connsiteY29" fmla="*/ 171951 h 309156"/>
              <a:gd name="connsiteX30" fmla="*/ 162307 w 310702"/>
              <a:gd name="connsiteY30" fmla="*/ 181630 h 309156"/>
              <a:gd name="connsiteX31" fmla="*/ 162307 w 310702"/>
              <a:gd name="connsiteY31" fmla="*/ 193223 h 309156"/>
              <a:gd name="connsiteX32" fmla="*/ 135256 w 310702"/>
              <a:gd name="connsiteY32" fmla="*/ 193223 h 309156"/>
              <a:gd name="connsiteX33" fmla="*/ 115934 w 310702"/>
              <a:gd name="connsiteY33" fmla="*/ 212545 h 309156"/>
              <a:gd name="connsiteX34" fmla="*/ 115934 w 310702"/>
              <a:gd name="connsiteY34" fmla="*/ 239596 h 309156"/>
              <a:gd name="connsiteX35" fmla="*/ 88883 w 310702"/>
              <a:gd name="connsiteY35" fmla="*/ 239596 h 309156"/>
              <a:gd name="connsiteX36" fmla="*/ 69560 w 310702"/>
              <a:gd name="connsiteY36" fmla="*/ 258919 h 309156"/>
              <a:gd name="connsiteX37" fmla="*/ 69560 w 310702"/>
              <a:gd name="connsiteY37" fmla="*/ 282105 h 309156"/>
              <a:gd name="connsiteX38" fmla="*/ 65696 w 310702"/>
              <a:gd name="connsiteY38" fmla="*/ 285970 h 309156"/>
              <a:gd name="connsiteX39" fmla="*/ 27051 w 310702"/>
              <a:gd name="connsiteY39" fmla="*/ 285970 h 309156"/>
              <a:gd name="connsiteX40" fmla="*/ 23187 w 310702"/>
              <a:gd name="connsiteY40" fmla="*/ 282105 h 309156"/>
              <a:gd name="connsiteX41" fmla="*/ 23187 w 310702"/>
              <a:gd name="connsiteY41" fmla="*/ 248537 h 309156"/>
              <a:gd name="connsiteX42" fmla="*/ 28846 w 310702"/>
              <a:gd name="connsiteY42" fmla="*/ 234874 h 309156"/>
              <a:gd name="connsiteX43" fmla="*/ 125238 w 310702"/>
              <a:gd name="connsiteY43" fmla="*/ 138484 h 309156"/>
              <a:gd name="connsiteX44" fmla="*/ 132750 w 310702"/>
              <a:gd name="connsiteY44" fmla="*/ 114308 h 309156"/>
              <a:gd name="connsiteX45" fmla="*/ 131391 w 310702"/>
              <a:gd name="connsiteY45" fmla="*/ 101249 h 309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0702" h="309156">
                <a:moveTo>
                  <a:pt x="251964" y="76517"/>
                </a:moveTo>
                <a:cubicBezTo>
                  <a:pt x="251964" y="87188"/>
                  <a:pt x="243312" y="95839"/>
                  <a:pt x="232642" y="95839"/>
                </a:cubicBezTo>
                <a:cubicBezTo>
                  <a:pt x="221970" y="95839"/>
                  <a:pt x="213319" y="87188"/>
                  <a:pt x="213319" y="76517"/>
                </a:cubicBezTo>
                <a:cubicBezTo>
                  <a:pt x="213319" y="65845"/>
                  <a:pt x="221970" y="57194"/>
                  <a:pt x="232642" y="57194"/>
                </a:cubicBezTo>
                <a:cubicBezTo>
                  <a:pt x="243312" y="57194"/>
                  <a:pt x="251964" y="65845"/>
                  <a:pt x="251964" y="76517"/>
                </a:cubicBezTo>
                <a:close/>
                <a:moveTo>
                  <a:pt x="209453" y="0"/>
                </a:moveTo>
                <a:cubicBezTo>
                  <a:pt x="153586" y="0"/>
                  <a:pt x="108205" y="45381"/>
                  <a:pt x="108205" y="101249"/>
                </a:cubicBezTo>
                <a:cubicBezTo>
                  <a:pt x="108205" y="107234"/>
                  <a:pt x="108980" y="113002"/>
                  <a:pt x="109912" y="118315"/>
                </a:cubicBezTo>
                <a:cubicBezTo>
                  <a:pt x="110188" y="119883"/>
                  <a:pt x="109684" y="121246"/>
                  <a:pt x="108842" y="122088"/>
                </a:cubicBezTo>
                <a:lnTo>
                  <a:pt x="12451" y="218479"/>
                </a:lnTo>
                <a:cubicBezTo>
                  <a:pt x="4479" y="226451"/>
                  <a:pt x="0" y="237264"/>
                  <a:pt x="0" y="248537"/>
                </a:cubicBezTo>
                <a:lnTo>
                  <a:pt x="0" y="282105"/>
                </a:lnTo>
                <a:cubicBezTo>
                  <a:pt x="0" y="297045"/>
                  <a:pt x="12111" y="309157"/>
                  <a:pt x="27051" y="309157"/>
                </a:cubicBezTo>
                <a:lnTo>
                  <a:pt x="65696" y="309157"/>
                </a:lnTo>
                <a:cubicBezTo>
                  <a:pt x="80636" y="309157"/>
                  <a:pt x="92747" y="297045"/>
                  <a:pt x="92747" y="282105"/>
                </a:cubicBezTo>
                <a:lnTo>
                  <a:pt x="92747" y="262783"/>
                </a:lnTo>
                <a:lnTo>
                  <a:pt x="119798" y="262783"/>
                </a:lnTo>
                <a:cubicBezTo>
                  <a:pt x="130470" y="262783"/>
                  <a:pt x="139120" y="254133"/>
                  <a:pt x="139120" y="243461"/>
                </a:cubicBezTo>
                <a:lnTo>
                  <a:pt x="139120" y="216410"/>
                </a:lnTo>
                <a:lnTo>
                  <a:pt x="166171" y="216410"/>
                </a:lnTo>
                <a:cubicBezTo>
                  <a:pt x="176604" y="216410"/>
                  <a:pt x="185106" y="208143"/>
                  <a:pt x="185481" y="197802"/>
                </a:cubicBezTo>
                <a:cubicBezTo>
                  <a:pt x="193159" y="199777"/>
                  <a:pt x="201256" y="200952"/>
                  <a:pt x="209453" y="200952"/>
                </a:cubicBezTo>
                <a:cubicBezTo>
                  <a:pt x="265321" y="200952"/>
                  <a:pt x="310702" y="155571"/>
                  <a:pt x="310702" y="99703"/>
                </a:cubicBezTo>
                <a:cubicBezTo>
                  <a:pt x="310702" y="43573"/>
                  <a:pt x="265057" y="0"/>
                  <a:pt x="209453" y="0"/>
                </a:cubicBezTo>
                <a:close/>
                <a:moveTo>
                  <a:pt x="131391" y="101249"/>
                </a:moveTo>
                <a:cubicBezTo>
                  <a:pt x="131391" y="58187"/>
                  <a:pt x="166391" y="23187"/>
                  <a:pt x="209453" y="23187"/>
                </a:cubicBezTo>
                <a:cubicBezTo>
                  <a:pt x="252780" y="23187"/>
                  <a:pt x="287515" y="56903"/>
                  <a:pt x="287515" y="99703"/>
                </a:cubicBezTo>
                <a:cubicBezTo>
                  <a:pt x="287515" y="142765"/>
                  <a:pt x="252516" y="177765"/>
                  <a:pt x="209453" y="177765"/>
                </a:cubicBezTo>
                <a:cubicBezTo>
                  <a:pt x="198953" y="177765"/>
                  <a:pt x="188143" y="175120"/>
                  <a:pt x="178468" y="170973"/>
                </a:cubicBezTo>
                <a:cubicBezTo>
                  <a:pt x="174885" y="169438"/>
                  <a:pt x="170772" y="169806"/>
                  <a:pt x="167519" y="171951"/>
                </a:cubicBezTo>
                <a:cubicBezTo>
                  <a:pt x="164265" y="174097"/>
                  <a:pt x="162307" y="177733"/>
                  <a:pt x="162307" y="181630"/>
                </a:cubicBezTo>
                <a:lnTo>
                  <a:pt x="162307" y="193223"/>
                </a:lnTo>
                <a:lnTo>
                  <a:pt x="135256" y="193223"/>
                </a:lnTo>
                <a:cubicBezTo>
                  <a:pt x="124585" y="193223"/>
                  <a:pt x="115934" y="201873"/>
                  <a:pt x="115934" y="212545"/>
                </a:cubicBezTo>
                <a:lnTo>
                  <a:pt x="115934" y="239596"/>
                </a:lnTo>
                <a:lnTo>
                  <a:pt x="88883" y="239596"/>
                </a:lnTo>
                <a:cubicBezTo>
                  <a:pt x="78211" y="239596"/>
                  <a:pt x="69560" y="248247"/>
                  <a:pt x="69560" y="258919"/>
                </a:cubicBezTo>
                <a:lnTo>
                  <a:pt x="69560" y="282105"/>
                </a:lnTo>
                <a:cubicBezTo>
                  <a:pt x="69560" y="284240"/>
                  <a:pt x="67830" y="285970"/>
                  <a:pt x="65696" y="285970"/>
                </a:cubicBezTo>
                <a:lnTo>
                  <a:pt x="27051" y="285970"/>
                </a:lnTo>
                <a:cubicBezTo>
                  <a:pt x="24917" y="285970"/>
                  <a:pt x="23187" y="284240"/>
                  <a:pt x="23187" y="282105"/>
                </a:cubicBezTo>
                <a:lnTo>
                  <a:pt x="23187" y="248537"/>
                </a:lnTo>
                <a:cubicBezTo>
                  <a:pt x="23187" y="243413"/>
                  <a:pt x="25222" y="238499"/>
                  <a:pt x="28846" y="234874"/>
                </a:cubicBezTo>
                <a:lnTo>
                  <a:pt x="125238" y="138484"/>
                </a:lnTo>
                <a:cubicBezTo>
                  <a:pt x="131705" y="132016"/>
                  <a:pt x="134262" y="122921"/>
                  <a:pt x="132750" y="114308"/>
                </a:cubicBezTo>
                <a:cubicBezTo>
                  <a:pt x="131920" y="109578"/>
                  <a:pt x="131391" y="105305"/>
                  <a:pt x="131391" y="101249"/>
                </a:cubicBezTo>
                <a:close/>
              </a:path>
            </a:pathLst>
          </a:custGeom>
          <a:solidFill>
            <a:schemeClr val="bg1"/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0A56A4-9161-6C2C-39AB-0921CD2AC734}"/>
              </a:ext>
            </a:extLst>
          </p:cNvPr>
          <p:cNvSpPr txBox="1"/>
          <p:nvPr/>
        </p:nvSpPr>
        <p:spPr>
          <a:xfrm>
            <a:off x="4679014" y="2562203"/>
            <a:ext cx="2835563" cy="67710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3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1371655" algn="l"/>
              </a:tabLst>
              <a:defRPr kumimoji="0" sz="7200" b="0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0">
                      <a:srgbClr val="C03BC4"/>
                    </a:gs>
                    <a:gs pos="99000">
                      <a:srgbClr val="0078D4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+mj-lt"/>
                <a:cs typeface="Segoe UI Semibold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algn="ctr" defTabSz="630263" fontAlgn="base">
              <a:spcBef>
                <a:spcPts val="1800"/>
              </a:spcBef>
              <a:spcAft>
                <a:spcPct val="0"/>
              </a:spcAft>
              <a:buSzPct val="90000"/>
              <a:tabLst>
                <a:tab pos="1371655" algn="l"/>
              </a:tabLst>
              <a:defRPr/>
            </a:pPr>
            <a:r>
              <a:rPr lang="en-US" sz="2200" b="1" dirty="0">
                <a:ln w="3175">
                  <a:noFill/>
                </a:ln>
                <a:gradFill flip="none" rotWithShape="1">
                  <a:gsLst>
                    <a:gs pos="100000">
                      <a:srgbClr val="0A6BBA"/>
                    </a:gs>
                    <a:gs pos="18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Protect against data loss and insider risks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4CDA210A-91AA-3CDB-0F8A-F21D6CBAAEEC}"/>
              </a:ext>
            </a:extLst>
          </p:cNvPr>
          <p:cNvSpPr txBox="1">
            <a:spLocks/>
          </p:cNvSpPr>
          <p:nvPr/>
        </p:nvSpPr>
        <p:spPr>
          <a:xfrm>
            <a:off x="4630852" y="3452715"/>
            <a:ext cx="2931886" cy="204158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R="0" indent="0" algn="ctr" defTabSz="932742" fontAlgn="auto"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sz="1600" b="0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Get alerts and reports of </a:t>
            </a:r>
            <a:r>
              <a:rPr lang="en-US"/>
              <a:t>risky behavior</a:t>
            </a:r>
            <a:r>
              <a:rPr lang="en-US" dirty="0"/>
              <a:t> and AI use</a:t>
            </a:r>
          </a:p>
          <a:p>
            <a:r>
              <a:rPr lang="en-US"/>
              <a:t>Protect</a:t>
            </a:r>
            <a:r>
              <a:rPr lang="en-US" dirty="0"/>
              <a:t> sensitive files </a:t>
            </a:r>
            <a:br>
              <a:rPr lang="en-US" dirty="0"/>
            </a:br>
            <a:r>
              <a:rPr lang="en-US"/>
              <a:t>and interactions</a:t>
            </a:r>
            <a:endParaRPr lang="en-US" dirty="0"/>
          </a:p>
          <a:p>
            <a:r>
              <a:rPr lang="en-US" dirty="0"/>
              <a:t>Dynamically apply security </a:t>
            </a:r>
            <a:r>
              <a:rPr lang="en-US"/>
              <a:t>policies based on</a:t>
            </a:r>
            <a:r>
              <a:rPr lang="en-US" dirty="0"/>
              <a:t> </a:t>
            </a:r>
            <a:r>
              <a:rPr lang="en-US"/>
              <a:t>risky actions</a:t>
            </a:r>
            <a:endParaRPr lang="en-US" dirty="0"/>
          </a:p>
        </p:txBody>
      </p:sp>
      <p:sp>
        <p:nvSpPr>
          <p:cNvPr id="9" name="Rectangle: Rounded Corners 1">
            <a:extLst>
              <a:ext uri="{FF2B5EF4-FFF2-40B4-BE49-F238E27FC236}">
                <a16:creationId xmlns:a16="http://schemas.microsoft.com/office/drawing/2014/main" id="{E2097B78-F6D7-E9C7-0025-02442961F0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818146" y="5723322"/>
            <a:ext cx="6976709" cy="477323"/>
          </a:xfrm>
          <a:prstGeom prst="round2SameRect">
            <a:avLst>
              <a:gd name="adj1" fmla="val 0"/>
              <a:gd name="adj2" fmla="val 50000"/>
            </a:avLst>
          </a:prstGeom>
          <a:gradFill flip="none" rotWithShape="1">
            <a:gsLst>
              <a:gs pos="0">
                <a:srgbClr val="0A6BBA"/>
              </a:gs>
              <a:gs pos="99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0" tIns="109728" rIns="0" bIns="9144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gradFill>
                  <a:gsLst>
                    <a:gs pos="13761">
                      <a:srgbClr val="FFFFFF"/>
                    </a:gs>
                    <a:gs pos="34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Secure</a:t>
            </a:r>
          </a:p>
        </p:txBody>
      </p:sp>
      <p:sp>
        <p:nvSpPr>
          <p:cNvPr id="16" name="Rectangle: Rounded Corners 50">
            <a:extLst>
              <a:ext uri="{FF2B5EF4-FFF2-40B4-BE49-F238E27FC236}">
                <a16:creationId xmlns:a16="http://schemas.microsoft.com/office/drawing/2014/main" id="{0273FFA3-E85E-C352-1DCE-E7E1ADD24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977735" y="1313824"/>
            <a:ext cx="3396119" cy="4765718"/>
          </a:xfrm>
          <a:prstGeom prst="roundRect">
            <a:avLst>
              <a:gd name="adj" fmla="val 8008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br>
              <a:rPr lang="en-US" sz="1400">
                <a:solidFill>
                  <a:srgbClr val="8661C5"/>
                </a:solidFill>
                <a:latin typeface="Segoe UI Semibold"/>
              </a:rPr>
            </a:br>
            <a:br>
              <a:rPr lang="en-US" sz="1400">
                <a:solidFill>
                  <a:srgbClr val="8661C5"/>
                </a:solidFill>
                <a:latin typeface="Segoe UI Semibold"/>
              </a:rPr>
            </a:b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DA10599-2193-FA38-39EC-BBA9BCFDA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80940" y="1619278"/>
            <a:ext cx="789709" cy="789709"/>
          </a:xfrm>
          <a:prstGeom prst="ellipse">
            <a:avLst/>
          </a:prstGeom>
          <a:solidFill>
            <a:srgbClr val="222120">
              <a:alpha val="20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IN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10" name="Graphic 3" descr="Magnifying glass with solid fill">
            <a:extLst>
              <a:ext uri="{FF2B5EF4-FFF2-40B4-BE49-F238E27FC236}">
                <a16:creationId xmlns:a16="http://schemas.microsoft.com/office/drawing/2014/main" id="{5E54F525-4107-E21C-C2FF-0710004F58D1}"/>
              </a:ext>
            </a:extLst>
          </p:cNvPr>
          <p:cNvSpPr/>
          <p:nvPr/>
        </p:nvSpPr>
        <p:spPr>
          <a:xfrm>
            <a:off x="9508061" y="1849656"/>
            <a:ext cx="335464" cy="335729"/>
          </a:xfrm>
          <a:custGeom>
            <a:avLst/>
            <a:gdLst>
              <a:gd name="connsiteX0" fmla="*/ 326805 w 335464"/>
              <a:gd name="connsiteY0" fmla="*/ 284733 h 335729"/>
              <a:gd name="connsiteX1" fmla="*/ 273683 w 335464"/>
              <a:gd name="connsiteY1" fmla="*/ 231611 h 335729"/>
              <a:gd name="connsiteX2" fmla="*/ 247335 w 335464"/>
              <a:gd name="connsiteY2" fmla="*/ 223536 h 335729"/>
              <a:gd name="connsiteX3" fmla="*/ 228636 w 335464"/>
              <a:gd name="connsiteY3" fmla="*/ 204837 h 335729"/>
              <a:gd name="connsiteX4" fmla="*/ 254984 w 335464"/>
              <a:gd name="connsiteY4" fmla="*/ 127492 h 335729"/>
              <a:gd name="connsiteX5" fmla="*/ 127492 w 335464"/>
              <a:gd name="connsiteY5" fmla="*/ 0 h 335729"/>
              <a:gd name="connsiteX6" fmla="*/ 0 w 335464"/>
              <a:gd name="connsiteY6" fmla="*/ 127492 h 335729"/>
              <a:gd name="connsiteX7" fmla="*/ 127492 w 335464"/>
              <a:gd name="connsiteY7" fmla="*/ 254984 h 335729"/>
              <a:gd name="connsiteX8" fmla="*/ 204837 w 335464"/>
              <a:gd name="connsiteY8" fmla="*/ 228636 h 335729"/>
              <a:gd name="connsiteX9" fmla="*/ 223536 w 335464"/>
              <a:gd name="connsiteY9" fmla="*/ 247335 h 335729"/>
              <a:gd name="connsiteX10" fmla="*/ 231611 w 335464"/>
              <a:gd name="connsiteY10" fmla="*/ 273683 h 335729"/>
              <a:gd name="connsiteX11" fmla="*/ 284733 w 335464"/>
              <a:gd name="connsiteY11" fmla="*/ 326805 h 335729"/>
              <a:gd name="connsiteX12" fmla="*/ 305981 w 335464"/>
              <a:gd name="connsiteY12" fmla="*/ 335729 h 335729"/>
              <a:gd name="connsiteX13" fmla="*/ 327230 w 335464"/>
              <a:gd name="connsiteY13" fmla="*/ 326805 h 335729"/>
              <a:gd name="connsiteX14" fmla="*/ 326805 w 335464"/>
              <a:gd name="connsiteY14" fmla="*/ 284733 h 335729"/>
              <a:gd name="connsiteX15" fmla="*/ 127067 w 335464"/>
              <a:gd name="connsiteY15" fmla="*/ 229061 h 335729"/>
              <a:gd name="connsiteX16" fmla="*/ 25073 w 335464"/>
              <a:gd name="connsiteY16" fmla="*/ 127067 h 335729"/>
              <a:gd name="connsiteX17" fmla="*/ 127067 w 335464"/>
              <a:gd name="connsiteY17" fmla="*/ 25073 h 335729"/>
              <a:gd name="connsiteX18" fmla="*/ 229061 w 335464"/>
              <a:gd name="connsiteY18" fmla="*/ 127067 h 335729"/>
              <a:gd name="connsiteX19" fmla="*/ 127067 w 335464"/>
              <a:gd name="connsiteY19" fmla="*/ 229061 h 33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5464" h="335729">
                <a:moveTo>
                  <a:pt x="326805" y="284733"/>
                </a:moveTo>
                <a:lnTo>
                  <a:pt x="273683" y="231611"/>
                </a:lnTo>
                <a:cubicBezTo>
                  <a:pt x="266459" y="224386"/>
                  <a:pt x="256684" y="221836"/>
                  <a:pt x="247335" y="223536"/>
                </a:cubicBezTo>
                <a:lnTo>
                  <a:pt x="228636" y="204837"/>
                </a:lnTo>
                <a:cubicBezTo>
                  <a:pt x="245210" y="183589"/>
                  <a:pt x="254984" y="156390"/>
                  <a:pt x="254984" y="127492"/>
                </a:cubicBezTo>
                <a:cubicBezTo>
                  <a:pt x="254984" y="57371"/>
                  <a:pt x="197613" y="0"/>
                  <a:pt x="127492" y="0"/>
                </a:cubicBezTo>
                <a:cubicBezTo>
                  <a:pt x="57371" y="0"/>
                  <a:pt x="0" y="57371"/>
                  <a:pt x="0" y="127492"/>
                </a:cubicBezTo>
                <a:cubicBezTo>
                  <a:pt x="0" y="197613"/>
                  <a:pt x="57371" y="254984"/>
                  <a:pt x="127492" y="254984"/>
                </a:cubicBezTo>
                <a:cubicBezTo>
                  <a:pt x="156390" y="254984"/>
                  <a:pt x="183164" y="245210"/>
                  <a:pt x="204837" y="228636"/>
                </a:cubicBezTo>
                <a:lnTo>
                  <a:pt x="223536" y="247335"/>
                </a:lnTo>
                <a:cubicBezTo>
                  <a:pt x="221836" y="256684"/>
                  <a:pt x="224386" y="266459"/>
                  <a:pt x="231611" y="273683"/>
                </a:cubicBezTo>
                <a:lnTo>
                  <a:pt x="284733" y="326805"/>
                </a:lnTo>
                <a:cubicBezTo>
                  <a:pt x="290682" y="332755"/>
                  <a:pt x="298332" y="335729"/>
                  <a:pt x="305981" y="335729"/>
                </a:cubicBezTo>
                <a:cubicBezTo>
                  <a:pt x="313631" y="335729"/>
                  <a:pt x="321280" y="332755"/>
                  <a:pt x="327230" y="326805"/>
                </a:cubicBezTo>
                <a:cubicBezTo>
                  <a:pt x="338279" y="314906"/>
                  <a:pt x="338279" y="296207"/>
                  <a:pt x="326805" y="284733"/>
                </a:cubicBezTo>
                <a:close/>
                <a:moveTo>
                  <a:pt x="127067" y="229061"/>
                </a:moveTo>
                <a:cubicBezTo>
                  <a:pt x="70971" y="229061"/>
                  <a:pt x="25073" y="183164"/>
                  <a:pt x="25073" y="127067"/>
                </a:cubicBezTo>
                <a:cubicBezTo>
                  <a:pt x="25073" y="70971"/>
                  <a:pt x="70971" y="25073"/>
                  <a:pt x="127067" y="25073"/>
                </a:cubicBezTo>
                <a:cubicBezTo>
                  <a:pt x="183164" y="25073"/>
                  <a:pt x="229061" y="70971"/>
                  <a:pt x="229061" y="127067"/>
                </a:cubicBezTo>
                <a:cubicBezTo>
                  <a:pt x="229061" y="183164"/>
                  <a:pt x="183164" y="229061"/>
                  <a:pt x="127067" y="22906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46957" tIns="25718" rIns="146957" bIns="27432" rtlCol="0" anchor="ctr">
            <a:noAutofit/>
          </a:bodyPr>
          <a:lstStyle/>
          <a:p>
            <a:pPr algn="ctr" defTabSz="2275850" fontAlgn="base">
              <a:spcBef>
                <a:spcPts val="1800"/>
              </a:spcBef>
              <a:spcAft>
                <a:spcPts val="1800"/>
              </a:spcAft>
              <a:tabLst>
                <a:tab pos="3701239" algn="l"/>
              </a:tabLst>
            </a:pPr>
            <a:endParaRPr lang="en-US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B0A88A-372C-56F1-9C2F-5F79A7AFBE03}"/>
              </a:ext>
            </a:extLst>
          </p:cNvPr>
          <p:cNvSpPr txBox="1"/>
          <p:nvPr/>
        </p:nvSpPr>
        <p:spPr>
          <a:xfrm>
            <a:off x="8127316" y="2562203"/>
            <a:ext cx="3096954" cy="67710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3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1371655" algn="l"/>
              </a:tabLst>
              <a:defRPr kumimoji="0" sz="7200" b="0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0">
                      <a:srgbClr val="C03BC4"/>
                    </a:gs>
                    <a:gs pos="99000">
                      <a:srgbClr val="0078D4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+mj-lt"/>
                <a:cs typeface="Segoe UI Semibold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algn="ctr" defTabSz="630263" fontAlgn="base">
              <a:spcBef>
                <a:spcPts val="1800"/>
              </a:spcBef>
              <a:spcAft>
                <a:spcPct val="0"/>
              </a:spcAft>
              <a:buSzPct val="90000"/>
              <a:tabLst>
                <a:tab pos="1371655" algn="l"/>
              </a:tabLst>
              <a:defRPr/>
            </a:pPr>
            <a:r>
              <a:rPr lang="en-US" sz="2200" b="1" dirty="0">
                <a:ln w="3175">
                  <a:noFill/>
                </a:ln>
                <a:solidFill>
                  <a:srgbClr val="222120">
                    <a:alpha val="40000"/>
                  </a:srgbClr>
                </a:solidFill>
                <a:latin typeface="Segoe UI Semibold" panose="020B0502040204020203" pitchFamily="34" charset="0"/>
                <a:cs typeface="Segoe UI" pitchFamily="34" charset="0"/>
              </a:rPr>
              <a:t>Govern AI use to meet regulations &amp; policies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27C1C2D-F453-5394-F2E7-48A8EC1F9956}"/>
              </a:ext>
            </a:extLst>
          </p:cNvPr>
          <p:cNvSpPr txBox="1">
            <a:spLocks/>
          </p:cNvSpPr>
          <p:nvPr/>
        </p:nvSpPr>
        <p:spPr>
          <a:xfrm>
            <a:off x="8361289" y="3452715"/>
            <a:ext cx="2629010" cy="204158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2200"/>
              </a:spcAft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40000"/>
                  </a:srgbClr>
                </a:solidFill>
                <a:effectLst/>
                <a:uLnTx/>
                <a:uFillTx/>
                <a:latin typeface="Segoe UI" panose="020B0502040204020203" pitchFamily="34" charset="0"/>
              </a:rPr>
              <a:t>Inspect </a:t>
            </a:r>
            <a:r>
              <a:rPr lang="en-US" sz="1600" dirty="0">
                <a:solidFill>
                  <a:srgbClr val="000000">
                    <a:alpha val="40000"/>
                  </a:srgbClr>
                </a:solidFill>
                <a:latin typeface="Segoe UI" panose="020B0502040204020203" pitchFamily="34" charset="0"/>
              </a:rPr>
              <a:t>interaction 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000000">
                    <a:alpha val="40000"/>
                  </a:srgbClr>
                </a:solidFill>
                <a:effectLst/>
                <a:uLnTx/>
                <a:uFillTx/>
                <a:latin typeface="Segoe UI" panose="020B0502040204020203" pitchFamily="34" charset="0"/>
              </a:rPr>
              <a:t>content and audit logs </a:t>
            </a:r>
          </a:p>
          <a:p>
            <a:pPr marL="0" indent="0" algn="ctr">
              <a:spcBef>
                <a:spcPts val="0"/>
              </a:spcBef>
              <a:spcAft>
                <a:spcPts val="2200"/>
              </a:spcAft>
              <a:buNone/>
              <a:defRPr/>
            </a:pPr>
            <a:r>
              <a:rPr lang="en-US" sz="1600" dirty="0">
                <a:solidFill>
                  <a:srgbClr val="000000">
                    <a:alpha val="40000"/>
                  </a:srgbClr>
                </a:solidFill>
                <a:latin typeface="Segoe UI" panose="020B0502040204020203" pitchFamily="34" charset="0"/>
              </a:rPr>
              <a:t>Investigate for compliance and ethical violations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40000"/>
                </a:srgbClr>
              </a:solidFill>
              <a:effectLst/>
              <a:uLnTx/>
              <a:uFillTx/>
              <a:latin typeface="Segoe UI" panose="020B0502040204020203" pitchFamily="34" charset="0"/>
            </a:endParaRPr>
          </a:p>
          <a:p>
            <a:pPr marL="0" indent="0" algn="ctr">
              <a:spcBef>
                <a:spcPts val="0"/>
              </a:spcBef>
              <a:spcAft>
                <a:spcPts val="2200"/>
              </a:spcAft>
              <a:buNone/>
              <a:defRPr/>
            </a:pPr>
            <a:r>
              <a:rPr lang="en-US" sz="1600" dirty="0">
                <a:solidFill>
                  <a:srgbClr val="000000">
                    <a:alpha val="40000"/>
                  </a:srgbClr>
                </a:solidFill>
                <a:latin typeface="Segoe UI" panose="020B0502040204020203" pitchFamily="34" charset="0"/>
              </a:rPr>
              <a:t>Enforce</a:t>
            </a:r>
            <a:r>
              <a:rPr lang="en-US" sz="1600" noProof="0" dirty="0">
                <a:solidFill>
                  <a:srgbClr val="000000">
                    <a:alpha val="40000"/>
                  </a:srgbClr>
                </a:solidFill>
                <a:latin typeface="Segoe UI" panose="020B0502040204020203" pitchFamily="34" charset="0"/>
              </a:rPr>
              <a:t> lifecycle policies </a:t>
            </a:r>
            <a:br>
              <a:rPr lang="en-US" sz="1600" noProof="0" dirty="0">
                <a:solidFill>
                  <a:srgbClr val="000000">
                    <a:alpha val="40000"/>
                  </a:srgbClr>
                </a:solidFill>
                <a:latin typeface="Segoe UI" panose="020B0502040204020203" pitchFamily="34" charset="0"/>
              </a:rPr>
            </a:br>
            <a:r>
              <a:rPr lang="en-US" sz="1600" noProof="0" dirty="0">
                <a:solidFill>
                  <a:srgbClr val="000000">
                    <a:alpha val="40000"/>
                  </a:srgbClr>
                </a:solidFill>
                <a:latin typeface="Segoe UI" panose="020B0502040204020203" pitchFamily="34" charset="0"/>
              </a:rPr>
              <a:t>and legal holds </a:t>
            </a:r>
          </a:p>
        </p:txBody>
      </p:sp>
      <p:sp>
        <p:nvSpPr>
          <p:cNvPr id="4" name="Rectangle: Rounded Corners 2">
            <a:extLst>
              <a:ext uri="{FF2B5EF4-FFF2-40B4-BE49-F238E27FC236}">
                <a16:creationId xmlns:a16="http://schemas.microsoft.com/office/drawing/2014/main" id="{5F7911C2-5419-D5D3-E020-9ED34524135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977735" y="5723321"/>
            <a:ext cx="3394528" cy="477323"/>
          </a:xfrm>
          <a:prstGeom prst="round2SameRect">
            <a:avLst>
              <a:gd name="adj1" fmla="val 0"/>
              <a:gd name="adj2" fmla="val 50000"/>
            </a:avLst>
          </a:prstGeom>
          <a:gradFill flip="none" rotWithShape="1">
            <a:gsLst>
              <a:gs pos="80000">
                <a:srgbClr val="7656AD"/>
              </a:gs>
              <a:gs pos="0">
                <a:srgbClr val="F65567"/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  <a:effectLst/>
        </p:spPr>
        <p:txBody>
          <a:bodyPr wrap="none" lIns="91440" tIns="109728" rIns="91440" bIns="91440" rtlCol="0" anchor="ctr" anchorCtr="0">
            <a:noAutofit/>
          </a:bodyPr>
          <a:lstStyle/>
          <a:p>
            <a:pPr algn="ctr" defTabSz="932486" fontAlgn="base">
              <a:spcBef>
                <a:spcPts val="600"/>
              </a:spcBef>
              <a:spcAft>
                <a:spcPct val="0"/>
              </a:spcAft>
              <a:tabLst>
                <a:tab pos="1487158" algn="l"/>
              </a:tabLst>
            </a:pPr>
            <a:r>
              <a:rPr lang="en-US" sz="1800" b="1" dirty="0">
                <a:gradFill>
                  <a:gsLst>
                    <a:gs pos="70629">
                      <a:srgbClr val="FFFFFF"/>
                    </a:gs>
                    <a:gs pos="48951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Govern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59938A6-A082-4B7E-7898-10B7EE5FD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588" y="4092358"/>
            <a:ext cx="2826416" cy="0"/>
          </a:xfrm>
          <a:prstGeom prst="straightConnector1">
            <a:avLst/>
          </a:prstGeom>
          <a:ln w="9525" cap="rnd">
            <a:solidFill>
              <a:schemeClr val="tx1">
                <a:alpha val="2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56B813-1981-85C6-977B-05D4D7544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588" y="4865048"/>
            <a:ext cx="2826416" cy="0"/>
          </a:xfrm>
          <a:prstGeom prst="straightConnector1">
            <a:avLst/>
          </a:prstGeom>
          <a:ln w="9525" cap="rnd">
            <a:solidFill>
              <a:schemeClr val="tx1">
                <a:alpha val="2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FF9B2D-3DF8-795C-E554-D1F3452EF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83587" y="4092358"/>
            <a:ext cx="2826416" cy="0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601622-7B44-79ED-3DF0-E70D8AF7B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83587" y="4865048"/>
            <a:ext cx="2826416" cy="0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8F51BC-86F8-08DE-B50F-6A4D10399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62586" y="4092358"/>
            <a:ext cx="2826416" cy="0"/>
          </a:xfrm>
          <a:prstGeom prst="straightConnector1">
            <a:avLst/>
          </a:prstGeom>
          <a:ln w="9525" cap="rnd">
            <a:solidFill>
              <a:schemeClr val="tx1">
                <a:alpha val="2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F0C628-4D28-FABC-E6CF-B85790514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62586" y="4865048"/>
            <a:ext cx="2826416" cy="0"/>
          </a:xfrm>
          <a:prstGeom prst="straightConnector1">
            <a:avLst/>
          </a:prstGeom>
          <a:ln w="9525" cap="rnd">
            <a:solidFill>
              <a:schemeClr val="tx1">
                <a:alpha val="2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17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1.48148E-6 L -4.16667E-7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0 L -4.16667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3.33333E-6 L -4.16667E-7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1.48148E-6 L 0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1.48148E-6 L 0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3.33333E-6 L 0 0.03541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3.33333E-6 L 2.08333E-7 0.03541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-4.81481E-6 L 2.08333E-7 0.03542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7.40741E-7 L -4.16667E-7 0.03542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-4.81481E-6 L -4.16667E-7 0.03542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7.40741E-7 L 0 0.03542 " pathEditMode="relative" rAng="0" ptsTypes="AA">
                                      <p:cBhvr>
                                        <p:cTn id="5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4.81481E-6 L 0 0.03542 " pathEditMode="relative" rAng="0" ptsTypes="AA">
                                      <p:cBhvr>
                                        <p:cTn id="64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7.40741E-7 L 0 0.03542 " pathEditMode="relative" rAng="0" ptsTypes="AA">
                                      <p:cBhvr>
                                        <p:cTn id="6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-7.40741E-7 L -4.16667E-7 0.03542 " pathEditMode="relative" rAng="0" ptsTypes="AA">
                                      <p:cBhvr>
                                        <p:cTn id="74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-7.40741E-7 L 2.08333E-7 0.03542 " pathEditMode="relative" rAng="0" ptsTypes="AA">
                                      <p:cBhvr>
                                        <p:cTn id="79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7.40741E-7 L 2.08333E-7 0.03542 " pathEditMode="relative" rAng="0" ptsTypes="AA">
                                      <p:cBhvr>
                                        <p:cTn id="84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1.48148E-6 L 2.08333E-7 0.03542 " pathEditMode="relative" rAng="0" ptsTypes="AA">
                                      <p:cBhvr>
                                        <p:cTn id="89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-2.96296E-6 L 2.08333E-7 0.03542 " pathEditMode="relative" rAng="0" ptsTypes="AA">
                                      <p:cBhvr>
                                        <p:cTn id="9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-3.7037E-7 L -4.16667E-7 0.00023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3.7037E-7 L 0 0.00023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-3.7037E-7 L 2.08333E-7 0.00023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-2.96296E-6 L 5E-6 0.03542 " pathEditMode="relative" rAng="0" ptsTypes="AA">
                                      <p:cBhvr>
                                        <p:cTn id="114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16667E-7 -2.96296E-6 L 4.16667E-7 0.03542 " pathEditMode="relative" rAng="0" ptsTypes="AA">
                                      <p:cBhvr>
                                        <p:cTn id="11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46" grpId="0" animBg="1"/>
      <p:bldP spid="46" grpId="1" animBg="1"/>
      <p:bldP spid="49" grpId="0" animBg="1"/>
      <p:bldP spid="49" grpId="1" animBg="1"/>
      <p:bldP spid="39" grpId="0"/>
      <p:bldP spid="39" grpId="1"/>
      <p:bldP spid="5" grpId="0"/>
      <p:bldP spid="5" grpId="1"/>
      <p:bldP spid="15" grpId="0" animBg="1"/>
      <p:bldP spid="15" grpId="1" animBg="1"/>
      <p:bldP spid="47" grpId="0" animBg="1"/>
      <p:bldP spid="47" grpId="1" animBg="1"/>
      <p:bldP spid="50" grpId="0" animBg="1"/>
      <p:bldP spid="50" grpId="1" animBg="1"/>
      <p:bldP spid="40" grpId="0"/>
      <p:bldP spid="40" grpId="1"/>
      <p:bldP spid="43" grpId="0"/>
      <p:bldP spid="43" grpId="1"/>
      <p:bldP spid="9" grpId="0" animBg="1"/>
      <p:bldP spid="9" grpId="1" animBg="1"/>
      <p:bldP spid="16" grpId="0" animBg="1"/>
      <p:bldP spid="16" grpId="1" animBg="1"/>
      <p:bldP spid="48" grpId="0" animBg="1"/>
      <p:bldP spid="48" grpId="1" animBg="1"/>
      <p:bldP spid="10" grpId="0" animBg="1"/>
      <p:bldP spid="10" grpId="1" animBg="1"/>
      <p:bldP spid="41" grpId="0"/>
      <p:bldP spid="41" grpId="1"/>
      <p:bldP spid="8" grpId="0"/>
      <p:bldP spid="8" grpId="1"/>
      <p:bldP spid="4" grpId="0" animBg="1"/>
      <p:bldP spid="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3D049-F12F-17E6-6224-756F879E9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469C-6D72-7D92-CB8F-40DDD1700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03500"/>
            <a:ext cx="11018520" cy="553998"/>
          </a:xfrm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en-US" sz="2800" dirty="0"/>
              <a:t>Protect against data loss and insider risks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44442F-52C8-4AA1-20EC-741EF219D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1532686"/>
            <a:ext cx="11017983" cy="2189147"/>
          </a:xfrm>
          <a:prstGeom prst="roundRect">
            <a:avLst>
              <a:gd name="adj" fmla="val 11851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 dirty="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3" name="Rectangle: Rounded Corners 7">
            <a:extLst>
              <a:ext uri="{FF2B5EF4-FFF2-40B4-BE49-F238E27FC236}">
                <a16:creationId xmlns:a16="http://schemas.microsoft.com/office/drawing/2014/main" id="{6C2F0516-ED5C-54FA-47BF-E78D0E06C6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070789" y="1316530"/>
            <a:ext cx="4052930" cy="432312"/>
          </a:xfrm>
          <a:prstGeom prst="roundRect">
            <a:avLst>
              <a:gd name="adj" fmla="val 42392"/>
            </a:avLst>
          </a:prstGeom>
          <a:gradFill flip="none" rotWithShape="1">
            <a:gsLst>
              <a:gs pos="80000">
                <a:srgbClr val="0A6BBA"/>
              </a:gs>
              <a:gs pos="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0" rIns="91440" bIns="45720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r>
              <a:rPr lang="en-US" sz="1800" b="1" dirty="0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UI" pitchFamily="34" charset="0"/>
              </a:rPr>
              <a:t>What is data loss and insider risk?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D0478D6-BEC8-A632-9C0A-889F10520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2118503" y="1965272"/>
            <a:ext cx="652843" cy="652843"/>
          </a:xfrm>
          <a:prstGeom prst="ellipse">
            <a:avLst/>
          </a:prstGeom>
          <a:gradFill flip="none" rotWithShape="1">
            <a:gsLst>
              <a:gs pos="80000">
                <a:srgbClr val="0A6BBA"/>
              </a:gs>
              <a:gs pos="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0" rIns="91440" bIns="45720" rtlCol="0" anchor="ctr" anchorCtr="0">
            <a:noAutofit/>
          </a:bodyPr>
          <a:lstStyle/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endParaRPr lang="en-US" sz="1800" b="1">
              <a:ln w="3175">
                <a:noFill/>
              </a:ln>
              <a:gradFill>
                <a:gsLst>
                  <a:gs pos="92661">
                    <a:srgbClr val="FFFFFF"/>
                  </a:gs>
                  <a:gs pos="7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A52CE2-8B5E-9137-6F62-7B0AE5B35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770833" y="1965272"/>
            <a:ext cx="652843" cy="652843"/>
          </a:xfrm>
          <a:prstGeom prst="ellipse">
            <a:avLst/>
          </a:prstGeom>
          <a:gradFill flip="none" rotWithShape="1">
            <a:gsLst>
              <a:gs pos="80000">
                <a:srgbClr val="0A6BBA"/>
              </a:gs>
              <a:gs pos="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0" rIns="91440" bIns="45720" rtlCol="0" anchor="ctr" anchorCtr="0">
            <a:noAutofit/>
          </a:bodyPr>
          <a:lstStyle/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endParaRPr lang="en-US" sz="1800" b="1">
              <a:ln w="3175">
                <a:noFill/>
              </a:ln>
              <a:gradFill>
                <a:gsLst>
                  <a:gs pos="92661">
                    <a:srgbClr val="FFFFFF"/>
                  </a:gs>
                  <a:gs pos="7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3FC058F-B1FE-9D16-FE8A-071D17434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9436899" y="1965272"/>
            <a:ext cx="652843" cy="652843"/>
          </a:xfrm>
          <a:prstGeom prst="ellipse">
            <a:avLst/>
          </a:prstGeom>
          <a:gradFill flip="none" rotWithShape="1">
            <a:gsLst>
              <a:gs pos="80000">
                <a:srgbClr val="0A6BBA"/>
              </a:gs>
              <a:gs pos="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0" rIns="91440" bIns="45720" rtlCol="0" anchor="ctr" anchorCtr="0">
            <a:noAutofit/>
          </a:bodyPr>
          <a:lstStyle/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endParaRPr lang="en-US" sz="1800" b="1">
              <a:ln w="3175">
                <a:noFill/>
              </a:ln>
              <a:gradFill>
                <a:gsLst>
                  <a:gs pos="92661">
                    <a:srgbClr val="FFFFFF"/>
                  </a:gs>
                  <a:gs pos="7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19" name="Freeform: Shape 40" descr="Icon of a line graph with an arrow moving downwards pointing down">
            <a:extLst>
              <a:ext uri="{FF2B5EF4-FFF2-40B4-BE49-F238E27FC236}">
                <a16:creationId xmlns:a16="http://schemas.microsoft.com/office/drawing/2014/main" id="{F0B92D88-E589-CED1-3112-FB49D1266261}"/>
              </a:ext>
            </a:extLst>
          </p:cNvPr>
          <p:cNvSpPr/>
          <p:nvPr/>
        </p:nvSpPr>
        <p:spPr>
          <a:xfrm>
            <a:off x="2303578" y="2150348"/>
            <a:ext cx="282692" cy="282691"/>
          </a:xfrm>
          <a:custGeom>
            <a:avLst/>
            <a:gdLst>
              <a:gd name="connsiteX0" fmla="*/ 71967 w 323850"/>
              <a:gd name="connsiteY0" fmla="*/ 53975 h 323850"/>
              <a:gd name="connsiteX1" fmla="*/ 81508 w 323850"/>
              <a:gd name="connsiteY1" fmla="*/ 57927 h 323850"/>
              <a:gd name="connsiteX2" fmla="*/ 139435 w 323850"/>
              <a:gd name="connsiteY2" fmla="*/ 115853 h 323850"/>
              <a:gd name="connsiteX3" fmla="*/ 174874 w 323850"/>
              <a:gd name="connsiteY3" fmla="*/ 80416 h 323850"/>
              <a:gd name="connsiteX4" fmla="*/ 193956 w 323850"/>
              <a:gd name="connsiteY4" fmla="*/ 80416 h 323850"/>
              <a:gd name="connsiteX5" fmla="*/ 287894 w 323850"/>
              <a:gd name="connsiteY5" fmla="*/ 174353 h 323850"/>
              <a:gd name="connsiteX6" fmla="*/ 287894 w 323850"/>
              <a:gd name="connsiteY6" fmla="*/ 116855 h 323850"/>
              <a:gd name="connsiteX7" fmla="*/ 301387 w 323850"/>
              <a:gd name="connsiteY7" fmla="*/ 103361 h 323850"/>
              <a:gd name="connsiteX8" fmla="*/ 314881 w 323850"/>
              <a:gd name="connsiteY8" fmla="*/ 116855 h 323850"/>
              <a:gd name="connsiteX9" fmla="*/ 314881 w 323850"/>
              <a:gd name="connsiteY9" fmla="*/ 206903 h 323850"/>
              <a:gd name="connsiteX10" fmla="*/ 301387 w 323850"/>
              <a:gd name="connsiteY10" fmla="*/ 220397 h 323850"/>
              <a:gd name="connsiteX11" fmla="*/ 211402 w 323850"/>
              <a:gd name="connsiteY11" fmla="*/ 220397 h 323850"/>
              <a:gd name="connsiteX12" fmla="*/ 197908 w 323850"/>
              <a:gd name="connsiteY12" fmla="*/ 206903 h 323850"/>
              <a:gd name="connsiteX13" fmla="*/ 211402 w 323850"/>
              <a:gd name="connsiteY13" fmla="*/ 193409 h 323850"/>
              <a:gd name="connsiteX14" fmla="*/ 268783 w 323850"/>
              <a:gd name="connsiteY14" fmla="*/ 193409 h 323850"/>
              <a:gd name="connsiteX15" fmla="*/ 184415 w 323850"/>
              <a:gd name="connsiteY15" fmla="*/ 109041 h 323850"/>
              <a:gd name="connsiteX16" fmla="*/ 148976 w 323850"/>
              <a:gd name="connsiteY16" fmla="*/ 144478 h 323850"/>
              <a:gd name="connsiteX17" fmla="*/ 129894 w 323850"/>
              <a:gd name="connsiteY17" fmla="*/ 144478 h 323850"/>
              <a:gd name="connsiteX18" fmla="*/ 62425 w 323850"/>
              <a:gd name="connsiteY18" fmla="*/ 77009 h 323850"/>
              <a:gd name="connsiteX19" fmla="*/ 62425 w 323850"/>
              <a:gd name="connsiteY19" fmla="*/ 57927 h 323850"/>
              <a:gd name="connsiteX20" fmla="*/ 71967 w 323850"/>
              <a:gd name="connsiteY20" fmla="*/ 53975 h 323850"/>
              <a:gd name="connsiteX21" fmla="*/ 13494 w 323850"/>
              <a:gd name="connsiteY21" fmla="*/ 0 h 323850"/>
              <a:gd name="connsiteX22" fmla="*/ 26988 w 323850"/>
              <a:gd name="connsiteY22" fmla="*/ 13494 h 323850"/>
              <a:gd name="connsiteX23" fmla="*/ 26988 w 323850"/>
              <a:gd name="connsiteY23" fmla="*/ 265377 h 323850"/>
              <a:gd name="connsiteX24" fmla="*/ 58473 w 323850"/>
              <a:gd name="connsiteY24" fmla="*/ 296863 h 323850"/>
              <a:gd name="connsiteX25" fmla="*/ 310356 w 323850"/>
              <a:gd name="connsiteY25" fmla="*/ 296863 h 323850"/>
              <a:gd name="connsiteX26" fmla="*/ 323850 w 323850"/>
              <a:gd name="connsiteY26" fmla="*/ 310356 h 323850"/>
              <a:gd name="connsiteX27" fmla="*/ 310356 w 323850"/>
              <a:gd name="connsiteY27" fmla="*/ 323850 h 323850"/>
              <a:gd name="connsiteX28" fmla="*/ 58473 w 323850"/>
              <a:gd name="connsiteY28" fmla="*/ 323850 h 323850"/>
              <a:gd name="connsiteX29" fmla="*/ 0 w 323850"/>
              <a:gd name="connsiteY29" fmla="*/ 265377 h 323850"/>
              <a:gd name="connsiteX30" fmla="*/ 0 w 323850"/>
              <a:gd name="connsiteY30" fmla="*/ 13494 h 323850"/>
              <a:gd name="connsiteX31" fmla="*/ 13494 w 323850"/>
              <a:gd name="connsiteY31" fmla="*/ 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23850" h="323850">
                <a:moveTo>
                  <a:pt x="71967" y="53975"/>
                </a:moveTo>
                <a:cubicBezTo>
                  <a:pt x="75421" y="53975"/>
                  <a:pt x="78874" y="55292"/>
                  <a:pt x="81508" y="57927"/>
                </a:cubicBezTo>
                <a:lnTo>
                  <a:pt x="139435" y="115853"/>
                </a:lnTo>
                <a:lnTo>
                  <a:pt x="174874" y="80416"/>
                </a:lnTo>
                <a:cubicBezTo>
                  <a:pt x="180143" y="75147"/>
                  <a:pt x="188686" y="75147"/>
                  <a:pt x="193956" y="80416"/>
                </a:cubicBezTo>
                <a:lnTo>
                  <a:pt x="287894" y="174353"/>
                </a:lnTo>
                <a:lnTo>
                  <a:pt x="287894" y="116855"/>
                </a:lnTo>
                <a:cubicBezTo>
                  <a:pt x="287894" y="109403"/>
                  <a:pt x="293935" y="103361"/>
                  <a:pt x="301387" y="103361"/>
                </a:cubicBezTo>
                <a:cubicBezTo>
                  <a:pt x="308841" y="103361"/>
                  <a:pt x="314881" y="109403"/>
                  <a:pt x="314881" y="116855"/>
                </a:cubicBezTo>
                <a:lnTo>
                  <a:pt x="314881" y="206903"/>
                </a:lnTo>
                <a:cubicBezTo>
                  <a:pt x="314881" y="214356"/>
                  <a:pt x="308840" y="220397"/>
                  <a:pt x="301387" y="220397"/>
                </a:cubicBezTo>
                <a:lnTo>
                  <a:pt x="211402" y="220397"/>
                </a:lnTo>
                <a:cubicBezTo>
                  <a:pt x="203950" y="220397"/>
                  <a:pt x="197908" y="214356"/>
                  <a:pt x="197908" y="206903"/>
                </a:cubicBezTo>
                <a:cubicBezTo>
                  <a:pt x="197908" y="199451"/>
                  <a:pt x="203950" y="193409"/>
                  <a:pt x="211402" y="193409"/>
                </a:cubicBezTo>
                <a:lnTo>
                  <a:pt x="268783" y="193409"/>
                </a:lnTo>
                <a:lnTo>
                  <a:pt x="184415" y="109041"/>
                </a:lnTo>
                <a:lnTo>
                  <a:pt x="148976" y="144478"/>
                </a:lnTo>
                <a:cubicBezTo>
                  <a:pt x="143707" y="149748"/>
                  <a:pt x="135164" y="149748"/>
                  <a:pt x="129894" y="144478"/>
                </a:cubicBezTo>
                <a:lnTo>
                  <a:pt x="62425" y="77009"/>
                </a:lnTo>
                <a:cubicBezTo>
                  <a:pt x="57156" y="71739"/>
                  <a:pt x="57156" y="63197"/>
                  <a:pt x="62425" y="57927"/>
                </a:cubicBezTo>
                <a:cubicBezTo>
                  <a:pt x="65060" y="55292"/>
                  <a:pt x="68514" y="53975"/>
                  <a:pt x="71967" y="53975"/>
                </a:cubicBezTo>
                <a:close/>
                <a:moveTo>
                  <a:pt x="13494" y="0"/>
                </a:moveTo>
                <a:cubicBezTo>
                  <a:pt x="20946" y="0"/>
                  <a:pt x="26988" y="6041"/>
                  <a:pt x="26988" y="13494"/>
                </a:cubicBezTo>
                <a:lnTo>
                  <a:pt x="26988" y="265377"/>
                </a:lnTo>
                <a:cubicBezTo>
                  <a:pt x="26988" y="282766"/>
                  <a:pt x="41084" y="296863"/>
                  <a:pt x="58473" y="296863"/>
                </a:cubicBezTo>
                <a:lnTo>
                  <a:pt x="310356" y="296863"/>
                </a:lnTo>
                <a:cubicBezTo>
                  <a:pt x="317808" y="296863"/>
                  <a:pt x="323850" y="302904"/>
                  <a:pt x="323850" y="310356"/>
                </a:cubicBezTo>
                <a:cubicBezTo>
                  <a:pt x="323850" y="317808"/>
                  <a:pt x="317808" y="323850"/>
                  <a:pt x="310356" y="323850"/>
                </a:cubicBezTo>
                <a:lnTo>
                  <a:pt x="58473" y="323850"/>
                </a:lnTo>
                <a:cubicBezTo>
                  <a:pt x="26179" y="323850"/>
                  <a:pt x="0" y="297670"/>
                  <a:pt x="0" y="265377"/>
                </a:cubicBezTo>
                <a:lnTo>
                  <a:pt x="0" y="13494"/>
                </a:lnTo>
                <a:cubicBezTo>
                  <a:pt x="0" y="6041"/>
                  <a:pt x="6041" y="0"/>
                  <a:pt x="13494" y="0"/>
                </a:cubicBez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 lIns="228600" tIns="18288" rIns="228600" bIns="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22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5C365E-C485-112B-2C14-4073F1E9284C}"/>
              </a:ext>
            </a:extLst>
          </p:cNvPr>
          <p:cNvSpPr txBox="1"/>
          <p:nvPr/>
        </p:nvSpPr>
        <p:spPr>
          <a:xfrm>
            <a:off x="932255" y="2734575"/>
            <a:ext cx="302533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Data loss and insider risks may occur without Copilot + Agent use. The productivity benefits of these tools create opportunities for these risks to happen with less effort</a:t>
            </a:r>
          </a:p>
        </p:txBody>
      </p:sp>
      <p:sp>
        <p:nvSpPr>
          <p:cNvPr id="32" name="Graphic 77" descr="Icon of an arrow pointing outside a square box">
            <a:extLst>
              <a:ext uri="{FF2B5EF4-FFF2-40B4-BE49-F238E27FC236}">
                <a16:creationId xmlns:a16="http://schemas.microsoft.com/office/drawing/2014/main" id="{C6DA7425-6F2F-E0B4-0EAB-2B3431C77D2E}"/>
              </a:ext>
            </a:extLst>
          </p:cNvPr>
          <p:cNvSpPr/>
          <p:nvPr/>
        </p:nvSpPr>
        <p:spPr>
          <a:xfrm>
            <a:off x="5960979" y="2162569"/>
            <a:ext cx="272550" cy="258248"/>
          </a:xfrm>
          <a:custGeom>
            <a:avLst/>
            <a:gdLst>
              <a:gd name="connsiteX0" fmla="*/ 35719 w 180949"/>
              <a:gd name="connsiteY0" fmla="*/ 9529 h 171454"/>
              <a:gd name="connsiteX1" fmla="*/ 68713 w 180949"/>
              <a:gd name="connsiteY1" fmla="*/ 9529 h 171454"/>
              <a:gd name="connsiteX2" fmla="*/ 75855 w 180949"/>
              <a:gd name="connsiteY2" fmla="*/ 16675 h 171454"/>
              <a:gd name="connsiteX3" fmla="*/ 69685 w 180949"/>
              <a:gd name="connsiteY3" fmla="*/ 23750 h 171454"/>
              <a:gd name="connsiteX4" fmla="*/ 68713 w 180949"/>
              <a:gd name="connsiteY4" fmla="*/ 23817 h 171454"/>
              <a:gd name="connsiteX5" fmla="*/ 35719 w 180949"/>
              <a:gd name="connsiteY5" fmla="*/ 23817 h 171454"/>
              <a:gd name="connsiteX6" fmla="*/ 14335 w 180949"/>
              <a:gd name="connsiteY6" fmla="*/ 43781 h 171454"/>
              <a:gd name="connsiteX7" fmla="*/ 14288 w 180949"/>
              <a:gd name="connsiteY7" fmla="*/ 45248 h 171454"/>
              <a:gd name="connsiteX8" fmla="*/ 14288 w 180949"/>
              <a:gd name="connsiteY8" fmla="*/ 135736 h 171454"/>
              <a:gd name="connsiteX9" fmla="*/ 34252 w 180949"/>
              <a:gd name="connsiteY9" fmla="*/ 157119 h 171454"/>
              <a:gd name="connsiteX10" fmla="*/ 35719 w 180949"/>
              <a:gd name="connsiteY10" fmla="*/ 157167 h 171454"/>
              <a:gd name="connsiteX11" fmla="*/ 126206 w 180949"/>
              <a:gd name="connsiteY11" fmla="*/ 157167 h 171454"/>
              <a:gd name="connsiteX12" fmla="*/ 147590 w 180949"/>
              <a:gd name="connsiteY12" fmla="*/ 137203 h 171454"/>
              <a:gd name="connsiteX13" fmla="*/ 147638 w 180949"/>
              <a:gd name="connsiteY13" fmla="*/ 135736 h 171454"/>
              <a:gd name="connsiteX14" fmla="*/ 147638 w 180949"/>
              <a:gd name="connsiteY14" fmla="*/ 130992 h 171454"/>
              <a:gd name="connsiteX15" fmla="*/ 154718 w 180949"/>
              <a:gd name="connsiteY15" fmla="*/ 123787 h 171454"/>
              <a:gd name="connsiteX16" fmla="*/ 161868 w 180949"/>
              <a:gd name="connsiteY16" fmla="*/ 130030 h 171454"/>
              <a:gd name="connsiteX17" fmla="*/ 161925 w 180949"/>
              <a:gd name="connsiteY17" fmla="*/ 130992 h 171454"/>
              <a:gd name="connsiteX18" fmla="*/ 161925 w 180949"/>
              <a:gd name="connsiteY18" fmla="*/ 135736 h 171454"/>
              <a:gd name="connsiteX19" fmla="*/ 128111 w 180949"/>
              <a:gd name="connsiteY19" fmla="*/ 171407 h 171454"/>
              <a:gd name="connsiteX20" fmla="*/ 126206 w 180949"/>
              <a:gd name="connsiteY20" fmla="*/ 171454 h 171454"/>
              <a:gd name="connsiteX21" fmla="*/ 35719 w 180949"/>
              <a:gd name="connsiteY21" fmla="*/ 171454 h 171454"/>
              <a:gd name="connsiteX22" fmla="*/ 48 w 180949"/>
              <a:gd name="connsiteY22" fmla="*/ 137641 h 171454"/>
              <a:gd name="connsiteX23" fmla="*/ 0 w 180949"/>
              <a:gd name="connsiteY23" fmla="*/ 135736 h 171454"/>
              <a:gd name="connsiteX24" fmla="*/ 0 w 180949"/>
              <a:gd name="connsiteY24" fmla="*/ 45248 h 171454"/>
              <a:gd name="connsiteX25" fmla="*/ 33814 w 180949"/>
              <a:gd name="connsiteY25" fmla="*/ 9577 h 171454"/>
              <a:gd name="connsiteX26" fmla="*/ 35719 w 180949"/>
              <a:gd name="connsiteY26" fmla="*/ 9529 h 171454"/>
              <a:gd name="connsiteX27" fmla="*/ 68713 w 180949"/>
              <a:gd name="connsiteY27" fmla="*/ 9529 h 171454"/>
              <a:gd name="connsiteX28" fmla="*/ 35719 w 180949"/>
              <a:gd name="connsiteY28" fmla="*/ 9529 h 171454"/>
              <a:gd name="connsiteX29" fmla="*/ 109566 w 180949"/>
              <a:gd name="connsiteY29" fmla="*/ 33532 h 171454"/>
              <a:gd name="connsiteX30" fmla="*/ 109566 w 180949"/>
              <a:gd name="connsiteY30" fmla="*/ 7148 h 171454"/>
              <a:gd name="connsiteX31" fmla="*/ 116705 w 180949"/>
              <a:gd name="connsiteY31" fmla="*/ 0 h 171454"/>
              <a:gd name="connsiteX32" fmla="*/ 120872 w 180949"/>
              <a:gd name="connsiteY32" fmla="*/ 1338 h 171454"/>
              <a:gd name="connsiteX33" fmla="*/ 121653 w 180949"/>
              <a:gd name="connsiteY33" fmla="*/ 1995 h 171454"/>
              <a:gd name="connsiteX34" fmla="*/ 178746 w 180949"/>
              <a:gd name="connsiteY34" fmla="*/ 56764 h 171454"/>
              <a:gd name="connsiteX35" fmla="*/ 179480 w 180949"/>
              <a:gd name="connsiteY35" fmla="*/ 66260 h 171454"/>
              <a:gd name="connsiteX36" fmla="*/ 178746 w 180949"/>
              <a:gd name="connsiteY36" fmla="*/ 67070 h 171454"/>
              <a:gd name="connsiteX37" fmla="*/ 121653 w 180949"/>
              <a:gd name="connsiteY37" fmla="*/ 121858 h 171454"/>
              <a:gd name="connsiteX38" fmla="*/ 111553 w 180949"/>
              <a:gd name="connsiteY38" fmla="*/ 121656 h 171454"/>
              <a:gd name="connsiteX39" fmla="*/ 109633 w 180949"/>
              <a:gd name="connsiteY39" fmla="*/ 117724 h 171454"/>
              <a:gd name="connsiteX40" fmla="*/ 109566 w 180949"/>
              <a:gd name="connsiteY40" fmla="*/ 116705 h 171454"/>
              <a:gd name="connsiteX41" fmla="*/ 109566 w 180949"/>
              <a:gd name="connsiteY41" fmla="*/ 90749 h 171454"/>
              <a:gd name="connsiteX42" fmla="*/ 106289 w 180949"/>
              <a:gd name="connsiteY42" fmla="*/ 91035 h 171454"/>
              <a:gd name="connsiteX43" fmla="*/ 40434 w 180949"/>
              <a:gd name="connsiteY43" fmla="*/ 122086 h 171454"/>
              <a:gd name="connsiteX44" fmla="*/ 28651 w 180949"/>
              <a:gd name="connsiteY44" fmla="*/ 115819 h 171454"/>
              <a:gd name="connsiteX45" fmla="*/ 106709 w 180949"/>
              <a:gd name="connsiteY45" fmla="*/ 33713 h 171454"/>
              <a:gd name="connsiteX46" fmla="*/ 109566 w 180949"/>
              <a:gd name="connsiteY46" fmla="*/ 33523 h 171454"/>
              <a:gd name="connsiteX47" fmla="*/ 109566 w 180949"/>
              <a:gd name="connsiteY47" fmla="*/ 7148 h 171454"/>
              <a:gd name="connsiteX48" fmla="*/ 109566 w 180949"/>
              <a:gd name="connsiteY48" fmla="*/ 33532 h 171454"/>
              <a:gd name="connsiteX49" fmla="*/ 123854 w 180949"/>
              <a:gd name="connsiteY49" fmla="*/ 23903 h 171454"/>
              <a:gd name="connsiteX50" fmla="*/ 123854 w 180949"/>
              <a:gd name="connsiteY50" fmla="*/ 40486 h 171454"/>
              <a:gd name="connsiteX51" fmla="*/ 116710 w 180949"/>
              <a:gd name="connsiteY51" fmla="*/ 47629 h 171454"/>
              <a:gd name="connsiteX52" fmla="*/ 47063 w 180949"/>
              <a:gd name="connsiteY52" fmla="*/ 96750 h 171454"/>
              <a:gd name="connsiteX53" fmla="*/ 46311 w 180949"/>
              <a:gd name="connsiteY53" fmla="*/ 99407 h 171454"/>
              <a:gd name="connsiteX54" fmla="*/ 49663 w 180949"/>
              <a:gd name="connsiteY54" fmla="*/ 97150 h 171454"/>
              <a:gd name="connsiteX55" fmla="*/ 116719 w 180949"/>
              <a:gd name="connsiteY55" fmla="*/ 76204 h 171454"/>
              <a:gd name="connsiteX56" fmla="*/ 123796 w 180949"/>
              <a:gd name="connsiteY56" fmla="*/ 82377 h 171454"/>
              <a:gd name="connsiteX57" fmla="*/ 123863 w 180949"/>
              <a:gd name="connsiteY57" fmla="*/ 83348 h 171454"/>
              <a:gd name="connsiteX58" fmla="*/ 123863 w 180949"/>
              <a:gd name="connsiteY58" fmla="*/ 99950 h 171454"/>
              <a:gd name="connsiteX59" fmla="*/ 163478 w 180949"/>
              <a:gd name="connsiteY59" fmla="*/ 61917 h 171454"/>
              <a:gd name="connsiteX60" fmla="*/ 123854 w 180949"/>
              <a:gd name="connsiteY60" fmla="*/ 23903 h 17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80949" h="171454">
                <a:moveTo>
                  <a:pt x="35719" y="9529"/>
                </a:moveTo>
                <a:lnTo>
                  <a:pt x="68713" y="9529"/>
                </a:lnTo>
                <a:cubicBezTo>
                  <a:pt x="72659" y="9531"/>
                  <a:pt x="75856" y="12730"/>
                  <a:pt x="75855" y="16675"/>
                </a:cubicBezTo>
                <a:cubicBezTo>
                  <a:pt x="75854" y="20244"/>
                  <a:pt x="73220" y="23264"/>
                  <a:pt x="69685" y="23750"/>
                </a:cubicBezTo>
                <a:lnTo>
                  <a:pt x="68713" y="23817"/>
                </a:lnTo>
                <a:lnTo>
                  <a:pt x="35719" y="23817"/>
                </a:lnTo>
                <a:cubicBezTo>
                  <a:pt x="24451" y="23816"/>
                  <a:pt x="15106" y="32540"/>
                  <a:pt x="14335" y="43781"/>
                </a:cubicBezTo>
                <a:lnTo>
                  <a:pt x="14288" y="45248"/>
                </a:lnTo>
                <a:lnTo>
                  <a:pt x="14288" y="135736"/>
                </a:lnTo>
                <a:cubicBezTo>
                  <a:pt x="14286" y="147004"/>
                  <a:pt x="23010" y="156348"/>
                  <a:pt x="34252" y="157119"/>
                </a:cubicBezTo>
                <a:lnTo>
                  <a:pt x="35719" y="157167"/>
                </a:lnTo>
                <a:lnTo>
                  <a:pt x="126206" y="157167"/>
                </a:lnTo>
                <a:cubicBezTo>
                  <a:pt x="137474" y="157168"/>
                  <a:pt x="146818" y="148444"/>
                  <a:pt x="147590" y="137203"/>
                </a:cubicBezTo>
                <a:lnTo>
                  <a:pt x="147638" y="135736"/>
                </a:lnTo>
                <a:lnTo>
                  <a:pt x="147638" y="130992"/>
                </a:lnTo>
                <a:cubicBezTo>
                  <a:pt x="147603" y="127047"/>
                  <a:pt x="150773" y="123821"/>
                  <a:pt x="154718" y="123787"/>
                </a:cubicBezTo>
                <a:cubicBezTo>
                  <a:pt x="158340" y="123755"/>
                  <a:pt x="161412" y="126437"/>
                  <a:pt x="161868" y="130030"/>
                </a:cubicBezTo>
                <a:lnTo>
                  <a:pt x="161925" y="130992"/>
                </a:lnTo>
                <a:lnTo>
                  <a:pt x="161925" y="135736"/>
                </a:lnTo>
                <a:cubicBezTo>
                  <a:pt x="161927" y="154724"/>
                  <a:pt x="147072" y="170394"/>
                  <a:pt x="128111" y="171407"/>
                </a:cubicBezTo>
                <a:lnTo>
                  <a:pt x="126206" y="171454"/>
                </a:lnTo>
                <a:lnTo>
                  <a:pt x="35719" y="171454"/>
                </a:lnTo>
                <a:cubicBezTo>
                  <a:pt x="16731" y="171456"/>
                  <a:pt x="1060" y="156601"/>
                  <a:pt x="48" y="137641"/>
                </a:cubicBezTo>
                <a:lnTo>
                  <a:pt x="0" y="135736"/>
                </a:lnTo>
                <a:lnTo>
                  <a:pt x="0" y="45248"/>
                </a:lnTo>
                <a:cubicBezTo>
                  <a:pt x="-2" y="26260"/>
                  <a:pt x="14853" y="10590"/>
                  <a:pt x="33814" y="9577"/>
                </a:cubicBezTo>
                <a:lnTo>
                  <a:pt x="35719" y="9529"/>
                </a:lnTo>
                <a:lnTo>
                  <a:pt x="68713" y="9529"/>
                </a:lnTo>
                <a:lnTo>
                  <a:pt x="35719" y="9529"/>
                </a:lnTo>
                <a:close/>
                <a:moveTo>
                  <a:pt x="109566" y="33532"/>
                </a:moveTo>
                <a:lnTo>
                  <a:pt x="109566" y="7148"/>
                </a:lnTo>
                <a:cubicBezTo>
                  <a:pt x="109563" y="3203"/>
                  <a:pt x="112760" y="2"/>
                  <a:pt x="116705" y="0"/>
                </a:cubicBezTo>
                <a:cubicBezTo>
                  <a:pt x="118200" y="-1"/>
                  <a:pt x="119658" y="467"/>
                  <a:pt x="120872" y="1338"/>
                </a:cubicBezTo>
                <a:lnTo>
                  <a:pt x="121653" y="1995"/>
                </a:lnTo>
                <a:lnTo>
                  <a:pt x="178746" y="56764"/>
                </a:lnTo>
                <a:cubicBezTo>
                  <a:pt x="181413" y="59317"/>
                  <a:pt x="181661" y="63431"/>
                  <a:pt x="179480" y="66260"/>
                </a:cubicBezTo>
                <a:lnTo>
                  <a:pt x="178746" y="67070"/>
                </a:lnTo>
                <a:lnTo>
                  <a:pt x="121653" y="121858"/>
                </a:lnTo>
                <a:cubicBezTo>
                  <a:pt x="118808" y="124591"/>
                  <a:pt x="114286" y="124501"/>
                  <a:pt x="111553" y="121656"/>
                </a:cubicBezTo>
                <a:cubicBezTo>
                  <a:pt x="110517" y="120579"/>
                  <a:pt x="109845" y="119203"/>
                  <a:pt x="109633" y="117724"/>
                </a:cubicBezTo>
                <a:lnTo>
                  <a:pt x="109566" y="116705"/>
                </a:lnTo>
                <a:lnTo>
                  <a:pt x="109566" y="90749"/>
                </a:lnTo>
                <a:lnTo>
                  <a:pt x="106289" y="91035"/>
                </a:lnTo>
                <a:cubicBezTo>
                  <a:pt x="83429" y="93416"/>
                  <a:pt x="61522" y="103703"/>
                  <a:pt x="40434" y="122086"/>
                </a:cubicBezTo>
                <a:cubicBezTo>
                  <a:pt x="35481" y="126401"/>
                  <a:pt x="27832" y="122325"/>
                  <a:pt x="28651" y="115819"/>
                </a:cubicBezTo>
                <a:cubicBezTo>
                  <a:pt x="34976" y="65146"/>
                  <a:pt x="61474" y="37219"/>
                  <a:pt x="106709" y="33713"/>
                </a:cubicBezTo>
                <a:lnTo>
                  <a:pt x="109566" y="33523"/>
                </a:lnTo>
                <a:lnTo>
                  <a:pt x="109566" y="7148"/>
                </a:lnTo>
                <a:lnTo>
                  <a:pt x="109566" y="33532"/>
                </a:lnTo>
                <a:close/>
                <a:moveTo>
                  <a:pt x="123854" y="23903"/>
                </a:moveTo>
                <a:lnTo>
                  <a:pt x="123854" y="40486"/>
                </a:lnTo>
                <a:cubicBezTo>
                  <a:pt x="123854" y="44431"/>
                  <a:pt x="120655" y="47629"/>
                  <a:pt x="116710" y="47629"/>
                </a:cubicBezTo>
                <a:cubicBezTo>
                  <a:pt x="79810" y="47629"/>
                  <a:pt x="56950" y="63593"/>
                  <a:pt x="47063" y="96750"/>
                </a:cubicBezTo>
                <a:lnTo>
                  <a:pt x="46311" y="99407"/>
                </a:lnTo>
                <a:lnTo>
                  <a:pt x="49663" y="97150"/>
                </a:lnTo>
                <a:cubicBezTo>
                  <a:pt x="70990" y="83224"/>
                  <a:pt x="93355" y="76204"/>
                  <a:pt x="116719" y="76204"/>
                </a:cubicBezTo>
                <a:cubicBezTo>
                  <a:pt x="120289" y="76204"/>
                  <a:pt x="123311" y="78840"/>
                  <a:pt x="123796" y="82377"/>
                </a:cubicBezTo>
                <a:lnTo>
                  <a:pt x="123863" y="83348"/>
                </a:lnTo>
                <a:lnTo>
                  <a:pt x="123863" y="99950"/>
                </a:lnTo>
                <a:lnTo>
                  <a:pt x="163478" y="61917"/>
                </a:lnTo>
                <a:lnTo>
                  <a:pt x="123854" y="23903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 lIns="228600" tIns="18288" rIns="228600" bIns="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22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1B5332-55B1-C57B-8857-12BDCD583AD8}"/>
              </a:ext>
            </a:extLst>
          </p:cNvPr>
          <p:cNvSpPr txBox="1"/>
          <p:nvPr/>
        </p:nvSpPr>
        <p:spPr>
          <a:xfrm>
            <a:off x="4888161" y="2734575"/>
            <a:ext cx="241818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Data loss is when unsafe </a:t>
            </a:r>
            <a:b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or inappropriate sharing, transfer, or use of sensitive content occurs</a:t>
            </a:r>
          </a:p>
        </p:txBody>
      </p:sp>
      <p:sp>
        <p:nvSpPr>
          <p:cNvPr id="34" name="Graphic 9" descr="Icon of a warning sign">
            <a:extLst>
              <a:ext uri="{FF2B5EF4-FFF2-40B4-BE49-F238E27FC236}">
                <a16:creationId xmlns:a16="http://schemas.microsoft.com/office/drawing/2014/main" id="{FE6EEF7E-03D7-D6B1-21BA-705D247A0895}"/>
              </a:ext>
            </a:extLst>
          </p:cNvPr>
          <p:cNvSpPr/>
          <p:nvPr/>
        </p:nvSpPr>
        <p:spPr>
          <a:xfrm>
            <a:off x="9603741" y="2127502"/>
            <a:ext cx="319158" cy="295130"/>
          </a:xfrm>
          <a:custGeom>
            <a:avLst/>
            <a:gdLst>
              <a:gd name="connsiteX0" fmla="*/ 118550 w 266105"/>
              <a:gd name="connsiteY0" fmla="*/ 3748 h 246072"/>
              <a:gd name="connsiteX1" fmla="*/ 158102 w 266105"/>
              <a:gd name="connsiteY1" fmla="*/ 13586 h 246072"/>
              <a:gd name="connsiteX2" fmla="*/ 159206 w 266105"/>
              <a:gd name="connsiteY2" fmla="*/ 15420 h 246072"/>
              <a:gd name="connsiteX3" fmla="*/ 262360 w 266105"/>
              <a:gd name="connsiteY3" fmla="*/ 201668 h 246072"/>
              <a:gd name="connsiteX4" fmla="*/ 250669 w 266105"/>
              <a:gd name="connsiteY4" fmla="*/ 242323 h 246072"/>
              <a:gd name="connsiteX5" fmla="*/ 238243 w 266105"/>
              <a:gd name="connsiteY5" fmla="*/ 245993 h 246072"/>
              <a:gd name="connsiteX6" fmla="*/ 236196 w 266105"/>
              <a:gd name="connsiteY6" fmla="*/ 246072 h 246072"/>
              <a:gd name="connsiteX7" fmla="*/ 29913 w 266105"/>
              <a:gd name="connsiteY7" fmla="*/ 246072 h 246072"/>
              <a:gd name="connsiteX8" fmla="*/ 0 w 266105"/>
              <a:gd name="connsiteY8" fmla="*/ 216159 h 246072"/>
              <a:gd name="connsiteX9" fmla="*/ 2779 w 266105"/>
              <a:gd name="connsiteY9" fmla="*/ 203569 h 246072"/>
              <a:gd name="connsiteX10" fmla="*/ 3736 w 266105"/>
              <a:gd name="connsiteY10" fmla="*/ 201668 h 246072"/>
              <a:gd name="connsiteX11" fmla="*/ 106864 w 266105"/>
              <a:gd name="connsiteY11" fmla="*/ 15420 h 246072"/>
              <a:gd name="connsiteX12" fmla="*/ 118537 w 266105"/>
              <a:gd name="connsiteY12" fmla="*/ 3748 h 246072"/>
              <a:gd name="connsiteX13" fmla="*/ 244917 w 266105"/>
              <a:gd name="connsiteY13" fmla="*/ 211320 h 246072"/>
              <a:gd name="connsiteX14" fmla="*/ 141750 w 266105"/>
              <a:gd name="connsiteY14" fmla="*/ 25086 h 246072"/>
              <a:gd name="connsiteX15" fmla="*/ 128191 w 266105"/>
              <a:gd name="connsiteY15" fmla="*/ 21211 h 246072"/>
              <a:gd name="connsiteX16" fmla="*/ 125078 w 266105"/>
              <a:gd name="connsiteY16" fmla="*/ 23916 h 246072"/>
              <a:gd name="connsiteX17" fmla="*/ 124320 w 266105"/>
              <a:gd name="connsiteY17" fmla="*/ 25086 h 246072"/>
              <a:gd name="connsiteX18" fmla="*/ 21192 w 266105"/>
              <a:gd name="connsiteY18" fmla="*/ 211320 h 246072"/>
              <a:gd name="connsiteX19" fmla="*/ 25070 w 266105"/>
              <a:gd name="connsiteY19" fmla="*/ 224878 h 246072"/>
              <a:gd name="connsiteX20" fmla="*/ 28650 w 266105"/>
              <a:gd name="connsiteY20" fmla="*/ 226050 h 246072"/>
              <a:gd name="connsiteX21" fmla="*/ 29913 w 266105"/>
              <a:gd name="connsiteY21" fmla="*/ 226130 h 246072"/>
              <a:gd name="connsiteX22" fmla="*/ 236196 w 266105"/>
              <a:gd name="connsiteY22" fmla="*/ 226130 h 246072"/>
              <a:gd name="connsiteX23" fmla="*/ 246159 w 266105"/>
              <a:gd name="connsiteY23" fmla="*/ 216151 h 246072"/>
              <a:gd name="connsiteX24" fmla="*/ 245449 w 266105"/>
              <a:gd name="connsiteY24" fmla="*/ 212463 h 246072"/>
              <a:gd name="connsiteX25" fmla="*/ 244917 w 266105"/>
              <a:gd name="connsiteY25" fmla="*/ 211320 h 246072"/>
              <a:gd name="connsiteX26" fmla="*/ 141750 w 266105"/>
              <a:gd name="connsiteY26" fmla="*/ 25086 h 246072"/>
              <a:gd name="connsiteX27" fmla="*/ 244917 w 266105"/>
              <a:gd name="connsiteY27" fmla="*/ 211320 h 246072"/>
              <a:gd name="connsiteX28" fmla="*/ 133041 w 266105"/>
              <a:gd name="connsiteY28" fmla="*/ 179505 h 246072"/>
              <a:gd name="connsiteX29" fmla="*/ 146736 w 266105"/>
              <a:gd name="connsiteY29" fmla="*/ 192360 h 246072"/>
              <a:gd name="connsiteX30" fmla="*/ 133882 w 266105"/>
              <a:gd name="connsiteY30" fmla="*/ 206055 h 246072"/>
              <a:gd name="connsiteX31" fmla="*/ 133041 w 266105"/>
              <a:gd name="connsiteY31" fmla="*/ 206055 h 246072"/>
              <a:gd name="connsiteX32" fmla="*/ 120187 w 266105"/>
              <a:gd name="connsiteY32" fmla="*/ 192360 h 246072"/>
              <a:gd name="connsiteX33" fmla="*/ 133041 w 266105"/>
              <a:gd name="connsiteY33" fmla="*/ 179505 h 246072"/>
              <a:gd name="connsiteX34" fmla="*/ 132975 w 266105"/>
              <a:gd name="connsiteY34" fmla="*/ 79767 h 246072"/>
              <a:gd name="connsiteX35" fmla="*/ 142866 w 266105"/>
              <a:gd name="connsiteY35" fmla="*/ 88369 h 246072"/>
              <a:gd name="connsiteX36" fmla="*/ 142959 w 266105"/>
              <a:gd name="connsiteY36" fmla="*/ 89725 h 246072"/>
              <a:gd name="connsiteX37" fmla="*/ 143013 w 266105"/>
              <a:gd name="connsiteY37" fmla="*/ 149579 h 246072"/>
              <a:gd name="connsiteX38" fmla="*/ 133158 w 266105"/>
              <a:gd name="connsiteY38" fmla="*/ 159665 h 246072"/>
              <a:gd name="connsiteX39" fmla="*/ 123150 w 266105"/>
              <a:gd name="connsiteY39" fmla="*/ 150948 h 246072"/>
              <a:gd name="connsiteX40" fmla="*/ 123070 w 266105"/>
              <a:gd name="connsiteY40" fmla="*/ 149592 h 246072"/>
              <a:gd name="connsiteX41" fmla="*/ 123017 w 266105"/>
              <a:gd name="connsiteY41" fmla="*/ 89738 h 246072"/>
              <a:gd name="connsiteX42" fmla="*/ 132988 w 266105"/>
              <a:gd name="connsiteY42" fmla="*/ 79767 h 246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66105" h="246072">
                <a:moveTo>
                  <a:pt x="118550" y="3748"/>
                </a:moveTo>
                <a:cubicBezTo>
                  <a:pt x="132274" y="-3852"/>
                  <a:pt x="149538" y="442"/>
                  <a:pt x="158102" y="13586"/>
                </a:cubicBezTo>
                <a:lnTo>
                  <a:pt x="159206" y="15420"/>
                </a:lnTo>
                <a:lnTo>
                  <a:pt x="262360" y="201668"/>
                </a:lnTo>
                <a:cubicBezTo>
                  <a:pt x="270358" y="216123"/>
                  <a:pt x="265124" y="234325"/>
                  <a:pt x="250669" y="242323"/>
                </a:cubicBezTo>
                <a:cubicBezTo>
                  <a:pt x="246845" y="244440"/>
                  <a:pt x="242604" y="245692"/>
                  <a:pt x="238243" y="245993"/>
                </a:cubicBezTo>
                <a:lnTo>
                  <a:pt x="236196" y="246072"/>
                </a:lnTo>
                <a:lnTo>
                  <a:pt x="29913" y="246072"/>
                </a:lnTo>
                <a:cubicBezTo>
                  <a:pt x="13393" y="246072"/>
                  <a:pt x="0" y="232679"/>
                  <a:pt x="0" y="216159"/>
                </a:cubicBezTo>
                <a:cubicBezTo>
                  <a:pt x="0" y="211810"/>
                  <a:pt x="948" y="207513"/>
                  <a:pt x="2779" y="203569"/>
                </a:cubicBezTo>
                <a:lnTo>
                  <a:pt x="3736" y="201668"/>
                </a:lnTo>
                <a:lnTo>
                  <a:pt x="106864" y="15420"/>
                </a:lnTo>
                <a:cubicBezTo>
                  <a:pt x="109583" y="10512"/>
                  <a:pt x="113628" y="6467"/>
                  <a:pt x="118537" y="3748"/>
                </a:cubicBezTo>
                <a:close/>
                <a:moveTo>
                  <a:pt x="244917" y="211320"/>
                </a:moveTo>
                <a:lnTo>
                  <a:pt x="141750" y="25086"/>
                </a:lnTo>
                <a:cubicBezTo>
                  <a:pt x="139076" y="20272"/>
                  <a:pt x="133006" y="18537"/>
                  <a:pt x="128191" y="21211"/>
                </a:cubicBezTo>
                <a:cubicBezTo>
                  <a:pt x="126976" y="21886"/>
                  <a:pt x="125915" y="22807"/>
                  <a:pt x="125078" y="23916"/>
                </a:cubicBezTo>
                <a:lnTo>
                  <a:pt x="124320" y="25086"/>
                </a:lnTo>
                <a:lnTo>
                  <a:pt x="21192" y="211320"/>
                </a:lnTo>
                <a:cubicBezTo>
                  <a:pt x="18519" y="216135"/>
                  <a:pt x="20256" y="222204"/>
                  <a:pt x="25070" y="224878"/>
                </a:cubicBezTo>
                <a:cubicBezTo>
                  <a:pt x="26178" y="225492"/>
                  <a:pt x="27393" y="225891"/>
                  <a:pt x="28650" y="226050"/>
                </a:cubicBezTo>
                <a:lnTo>
                  <a:pt x="29913" y="226130"/>
                </a:lnTo>
                <a:lnTo>
                  <a:pt x="236196" y="226130"/>
                </a:lnTo>
                <a:cubicBezTo>
                  <a:pt x="241703" y="226126"/>
                  <a:pt x="246163" y="221658"/>
                  <a:pt x="246159" y="216151"/>
                </a:cubicBezTo>
                <a:cubicBezTo>
                  <a:pt x="246159" y="214888"/>
                  <a:pt x="245917" y="213637"/>
                  <a:pt x="245449" y="212463"/>
                </a:cubicBezTo>
                <a:lnTo>
                  <a:pt x="244917" y="211320"/>
                </a:lnTo>
                <a:lnTo>
                  <a:pt x="141750" y="25086"/>
                </a:lnTo>
                <a:lnTo>
                  <a:pt x="244917" y="211320"/>
                </a:lnTo>
                <a:close/>
                <a:moveTo>
                  <a:pt x="133041" y="179505"/>
                </a:moveTo>
                <a:cubicBezTo>
                  <a:pt x="140374" y="179273"/>
                  <a:pt x="146504" y="185028"/>
                  <a:pt x="146736" y="192360"/>
                </a:cubicBezTo>
                <a:cubicBezTo>
                  <a:pt x="146969" y="199692"/>
                  <a:pt x="141214" y="205822"/>
                  <a:pt x="133882" y="206055"/>
                </a:cubicBezTo>
                <a:cubicBezTo>
                  <a:pt x="133601" y="206064"/>
                  <a:pt x="133322" y="206064"/>
                  <a:pt x="133041" y="206055"/>
                </a:cubicBezTo>
                <a:cubicBezTo>
                  <a:pt x="125709" y="205822"/>
                  <a:pt x="119954" y="199692"/>
                  <a:pt x="120187" y="192360"/>
                </a:cubicBezTo>
                <a:cubicBezTo>
                  <a:pt x="120409" y="185355"/>
                  <a:pt x="126036" y="179727"/>
                  <a:pt x="133041" y="179505"/>
                </a:cubicBezTo>
                <a:close/>
                <a:moveTo>
                  <a:pt x="132975" y="79767"/>
                </a:moveTo>
                <a:cubicBezTo>
                  <a:pt x="137958" y="79760"/>
                  <a:pt x="142182" y="83433"/>
                  <a:pt x="142866" y="88369"/>
                </a:cubicBezTo>
                <a:lnTo>
                  <a:pt x="142959" y="89725"/>
                </a:lnTo>
                <a:lnTo>
                  <a:pt x="143013" y="149579"/>
                </a:lnTo>
                <a:cubicBezTo>
                  <a:pt x="143076" y="155085"/>
                  <a:pt x="138665" y="159602"/>
                  <a:pt x="133158" y="159665"/>
                </a:cubicBezTo>
                <a:cubicBezTo>
                  <a:pt x="128092" y="159724"/>
                  <a:pt x="123787" y="155975"/>
                  <a:pt x="123150" y="150948"/>
                </a:cubicBezTo>
                <a:lnTo>
                  <a:pt x="123070" y="149592"/>
                </a:lnTo>
                <a:lnTo>
                  <a:pt x="123017" y="89738"/>
                </a:lnTo>
                <a:cubicBezTo>
                  <a:pt x="123017" y="84232"/>
                  <a:pt x="127482" y="79767"/>
                  <a:pt x="132988" y="79767"/>
                </a:cubicBez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 lIns="228600" tIns="18288" rIns="228600" bIns="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22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41FFE5-D465-9279-4587-303979C86082}"/>
              </a:ext>
            </a:extLst>
          </p:cNvPr>
          <p:cNvSpPr txBox="1"/>
          <p:nvPr/>
        </p:nvSpPr>
        <p:spPr>
          <a:xfrm>
            <a:off x="8415166" y="2734575"/>
            <a:ext cx="269630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Insider risk involves users misusing </a:t>
            </a:r>
            <a:b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their authorized access to cause harm. This misuse may be intentional </a:t>
            </a:r>
            <a:b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or unintentional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C752B6-4729-F781-C70F-C67F4C7EC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4093086"/>
            <a:ext cx="11017983" cy="2189146"/>
          </a:xfrm>
          <a:prstGeom prst="roundRect">
            <a:avLst>
              <a:gd name="adj" fmla="val 11851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 dirty="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5" name="Rectangle: Rounded Corners 7">
            <a:extLst>
              <a:ext uri="{FF2B5EF4-FFF2-40B4-BE49-F238E27FC236}">
                <a16:creationId xmlns:a16="http://schemas.microsoft.com/office/drawing/2014/main" id="{0298A1AA-BFD3-49E9-F40F-F14D8A64C36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864474" y="3896213"/>
            <a:ext cx="4465563" cy="432312"/>
          </a:xfrm>
          <a:prstGeom prst="roundRect">
            <a:avLst>
              <a:gd name="adj" fmla="val 42392"/>
            </a:avLst>
          </a:prstGeom>
          <a:gradFill flip="none" rotWithShape="1">
            <a:gsLst>
              <a:gs pos="80000">
                <a:srgbClr val="0A6BBA"/>
              </a:gs>
              <a:gs pos="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0" rIns="91440" bIns="45720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r>
              <a:rPr lang="en-US" sz="1800" b="1" dirty="0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UI" pitchFamily="34" charset="0"/>
              </a:rPr>
              <a:t>What causes data loss and insider risks?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733C687-4589-219B-9F11-56AEE3213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4259016" y="2109706"/>
            <a:ext cx="2933" cy="1178185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459356-2C5B-9624-520E-EE4372BF0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3341991" y="4703379"/>
            <a:ext cx="2933" cy="1178185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9EC597-14DD-5132-CBAF-4184F49B2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6094055" y="4703379"/>
            <a:ext cx="2933" cy="1178185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CBEB230-8F0A-5026-40A4-313F1BAF5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7930952" y="2109706"/>
            <a:ext cx="2933" cy="1178185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889D9B6-2044-AD96-1C16-01C7FE8F3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8846119" y="4703379"/>
            <a:ext cx="2933" cy="1178185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F3203398-9EE5-AED1-35AA-61CA6E67D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641004" y="4480101"/>
            <a:ext cx="652843" cy="652843"/>
          </a:xfrm>
          <a:prstGeom prst="ellipse">
            <a:avLst/>
          </a:prstGeom>
          <a:gradFill flip="none" rotWithShape="1">
            <a:gsLst>
              <a:gs pos="80000">
                <a:srgbClr val="0A6BBA"/>
              </a:gs>
              <a:gs pos="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0" rIns="91440" bIns="45720" rtlCol="0" anchor="ctr" anchorCtr="0">
            <a:noAutofit/>
          </a:bodyPr>
          <a:lstStyle/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endParaRPr lang="en-US" sz="1800" b="1">
              <a:ln w="3175">
                <a:noFill/>
              </a:ln>
              <a:gradFill>
                <a:gsLst>
                  <a:gs pos="92661">
                    <a:srgbClr val="FFFFFF"/>
                  </a:gs>
                  <a:gs pos="7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CC68D13-A59D-65C6-585A-55E33E0B4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9897196" y="4480101"/>
            <a:ext cx="652843" cy="652843"/>
          </a:xfrm>
          <a:prstGeom prst="ellipse">
            <a:avLst/>
          </a:prstGeom>
          <a:gradFill flip="none" rotWithShape="1">
            <a:gsLst>
              <a:gs pos="80000">
                <a:srgbClr val="0A6BBA"/>
              </a:gs>
              <a:gs pos="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0" rIns="91440" bIns="45720" rtlCol="0" anchor="ctr" anchorCtr="0">
            <a:noAutofit/>
          </a:bodyPr>
          <a:lstStyle/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endParaRPr lang="en-US" sz="1800" b="1">
              <a:ln w="3175">
                <a:noFill/>
              </a:ln>
              <a:gradFill>
                <a:gsLst>
                  <a:gs pos="92661">
                    <a:srgbClr val="FFFFFF"/>
                  </a:gs>
                  <a:gs pos="7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A30DA3C-6048-F404-7F4A-5F68A22C3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393068" y="4480101"/>
            <a:ext cx="652843" cy="652843"/>
          </a:xfrm>
          <a:prstGeom prst="ellipse">
            <a:avLst/>
          </a:prstGeom>
          <a:gradFill flip="none" rotWithShape="1">
            <a:gsLst>
              <a:gs pos="80000">
                <a:srgbClr val="0A6BBA"/>
              </a:gs>
              <a:gs pos="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0" rIns="91440" bIns="45720" rtlCol="0" anchor="ctr" anchorCtr="0">
            <a:noAutofit/>
          </a:bodyPr>
          <a:lstStyle/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endParaRPr lang="en-US" sz="1800" b="1">
              <a:ln w="3175">
                <a:noFill/>
              </a:ln>
              <a:gradFill>
                <a:gsLst>
                  <a:gs pos="92661">
                    <a:srgbClr val="FFFFFF"/>
                  </a:gs>
                  <a:gs pos="7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978572C-177B-873E-FB46-FCF9DF0E4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145132" y="4480101"/>
            <a:ext cx="652843" cy="652843"/>
          </a:xfrm>
          <a:prstGeom prst="ellipse">
            <a:avLst/>
          </a:prstGeom>
          <a:gradFill flip="none" rotWithShape="1">
            <a:gsLst>
              <a:gs pos="80000">
                <a:srgbClr val="0A6BBA"/>
              </a:gs>
              <a:gs pos="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0" rIns="91440" bIns="45720" rtlCol="0" anchor="ctr" anchorCtr="0">
            <a:noAutofit/>
          </a:bodyPr>
          <a:lstStyle/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endParaRPr lang="en-US" sz="1800" b="1">
              <a:ln w="3175">
                <a:noFill/>
              </a:ln>
              <a:gradFill>
                <a:gsLst>
                  <a:gs pos="92661">
                    <a:srgbClr val="FFFFFF"/>
                  </a:gs>
                  <a:gs pos="7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46" name="Graphic 81" descr="Icon of a document with cross mark">
            <a:extLst>
              <a:ext uri="{FF2B5EF4-FFF2-40B4-BE49-F238E27FC236}">
                <a16:creationId xmlns:a16="http://schemas.microsoft.com/office/drawing/2014/main" id="{40705659-2808-834A-FEB5-76824037FAD8}"/>
              </a:ext>
            </a:extLst>
          </p:cNvPr>
          <p:cNvSpPr/>
          <p:nvPr/>
        </p:nvSpPr>
        <p:spPr>
          <a:xfrm>
            <a:off x="1830211" y="4647944"/>
            <a:ext cx="286955" cy="317156"/>
          </a:xfrm>
          <a:custGeom>
            <a:avLst/>
            <a:gdLst>
              <a:gd name="connsiteX0" fmla="*/ 130931 w 180975"/>
              <a:gd name="connsiteY0" fmla="*/ 0 h 200025"/>
              <a:gd name="connsiteX1" fmla="*/ 152305 w 180975"/>
              <a:gd name="connsiteY1" fmla="*/ 19964 h 200025"/>
              <a:gd name="connsiteX2" fmla="*/ 152362 w 180975"/>
              <a:gd name="connsiteY2" fmla="*/ 21431 h 200025"/>
              <a:gd name="connsiteX3" fmla="*/ 152362 w 180975"/>
              <a:gd name="connsiteY3" fmla="*/ 90468 h 200025"/>
              <a:gd name="connsiteX4" fmla="*/ 138074 w 180975"/>
              <a:gd name="connsiteY4" fmla="*/ 86468 h 200025"/>
              <a:gd name="connsiteX5" fmla="*/ 138074 w 180975"/>
              <a:gd name="connsiteY5" fmla="*/ 21431 h 200025"/>
              <a:gd name="connsiteX6" fmla="*/ 131902 w 180975"/>
              <a:gd name="connsiteY6" fmla="*/ 14354 h 200025"/>
              <a:gd name="connsiteX7" fmla="*/ 130931 w 180975"/>
              <a:gd name="connsiteY7" fmla="*/ 14288 h 200025"/>
              <a:gd name="connsiteX8" fmla="*/ 21431 w 180975"/>
              <a:gd name="connsiteY8" fmla="*/ 14288 h 200025"/>
              <a:gd name="connsiteX9" fmla="*/ 14354 w 180975"/>
              <a:gd name="connsiteY9" fmla="*/ 20460 h 200025"/>
              <a:gd name="connsiteX10" fmla="*/ 14288 w 180975"/>
              <a:gd name="connsiteY10" fmla="*/ 21431 h 200025"/>
              <a:gd name="connsiteX11" fmla="*/ 14288 w 180975"/>
              <a:gd name="connsiteY11" fmla="*/ 169021 h 200025"/>
              <a:gd name="connsiteX12" fmla="*/ 20460 w 180975"/>
              <a:gd name="connsiteY12" fmla="*/ 176098 h 200025"/>
              <a:gd name="connsiteX13" fmla="*/ 21422 w 180975"/>
              <a:gd name="connsiteY13" fmla="*/ 176155 h 200025"/>
              <a:gd name="connsiteX14" fmla="*/ 73647 w 180975"/>
              <a:gd name="connsiteY14" fmla="*/ 176155 h 200025"/>
              <a:gd name="connsiteX15" fmla="*/ 83887 w 180975"/>
              <a:gd name="connsiteY15" fmla="*/ 190443 h 200025"/>
              <a:gd name="connsiteX16" fmla="*/ 21412 w 180975"/>
              <a:gd name="connsiteY16" fmla="*/ 190443 h 200025"/>
              <a:gd name="connsiteX17" fmla="*/ 48 w 180975"/>
              <a:gd name="connsiteY17" fmla="*/ 170498 h 200025"/>
              <a:gd name="connsiteX18" fmla="*/ 0 w 180975"/>
              <a:gd name="connsiteY18" fmla="*/ 169021 h 200025"/>
              <a:gd name="connsiteX19" fmla="*/ 0 w 180975"/>
              <a:gd name="connsiteY19" fmla="*/ 21431 h 200025"/>
              <a:gd name="connsiteX20" fmla="*/ 19955 w 180975"/>
              <a:gd name="connsiteY20" fmla="*/ 48 h 200025"/>
              <a:gd name="connsiteX21" fmla="*/ 21431 w 180975"/>
              <a:gd name="connsiteY21" fmla="*/ 0 h 200025"/>
              <a:gd name="connsiteX22" fmla="*/ 130940 w 180975"/>
              <a:gd name="connsiteY22" fmla="*/ 0 h 200025"/>
              <a:gd name="connsiteX23" fmla="*/ 42901 w 180975"/>
              <a:gd name="connsiteY23" fmla="*/ 28613 h 200025"/>
              <a:gd name="connsiteX24" fmla="*/ 28987 w 180975"/>
              <a:gd name="connsiteY24" fmla="*/ 43265 h 200025"/>
              <a:gd name="connsiteX25" fmla="*/ 42901 w 180975"/>
              <a:gd name="connsiteY25" fmla="*/ 57179 h 200025"/>
              <a:gd name="connsiteX26" fmla="*/ 109557 w 180975"/>
              <a:gd name="connsiteY26" fmla="*/ 57179 h 200025"/>
              <a:gd name="connsiteX27" fmla="*/ 123844 w 180975"/>
              <a:gd name="connsiteY27" fmla="*/ 42891 h 200025"/>
              <a:gd name="connsiteX28" fmla="*/ 109557 w 180975"/>
              <a:gd name="connsiteY28" fmla="*/ 28604 h 200025"/>
              <a:gd name="connsiteX29" fmla="*/ 42901 w 180975"/>
              <a:gd name="connsiteY29" fmla="*/ 28604 h 200025"/>
              <a:gd name="connsiteX30" fmla="*/ 180975 w 180975"/>
              <a:gd name="connsiteY30" fmla="*/ 147638 h 200025"/>
              <a:gd name="connsiteX31" fmla="*/ 128588 w 180975"/>
              <a:gd name="connsiteY31" fmla="*/ 200025 h 200025"/>
              <a:gd name="connsiteX32" fmla="*/ 76200 w 180975"/>
              <a:gd name="connsiteY32" fmla="*/ 147638 h 200025"/>
              <a:gd name="connsiteX33" fmla="*/ 128588 w 180975"/>
              <a:gd name="connsiteY33" fmla="*/ 95250 h 200025"/>
              <a:gd name="connsiteX34" fmla="*/ 180975 w 180975"/>
              <a:gd name="connsiteY34" fmla="*/ 147638 h 200025"/>
              <a:gd name="connsiteX35" fmla="*/ 112909 w 180975"/>
              <a:gd name="connsiteY35" fmla="*/ 125216 h 200025"/>
              <a:gd name="connsiteX36" fmla="*/ 106166 w 180975"/>
              <a:gd name="connsiteY36" fmla="*/ 125216 h 200025"/>
              <a:gd name="connsiteX37" fmla="*/ 106166 w 180975"/>
              <a:gd name="connsiteY37" fmla="*/ 131959 h 200025"/>
              <a:gd name="connsiteX38" fmla="*/ 121853 w 180975"/>
              <a:gd name="connsiteY38" fmla="*/ 147638 h 200025"/>
              <a:gd name="connsiteX39" fmla="*/ 106166 w 180975"/>
              <a:gd name="connsiteY39" fmla="*/ 163316 h 200025"/>
              <a:gd name="connsiteX40" fmla="*/ 106166 w 180975"/>
              <a:gd name="connsiteY40" fmla="*/ 170059 h 200025"/>
              <a:gd name="connsiteX41" fmla="*/ 112909 w 180975"/>
              <a:gd name="connsiteY41" fmla="*/ 170059 h 200025"/>
              <a:gd name="connsiteX42" fmla="*/ 128588 w 180975"/>
              <a:gd name="connsiteY42" fmla="*/ 154372 h 200025"/>
              <a:gd name="connsiteX43" fmla="*/ 144266 w 180975"/>
              <a:gd name="connsiteY43" fmla="*/ 170059 h 200025"/>
              <a:gd name="connsiteX44" fmla="*/ 151009 w 180975"/>
              <a:gd name="connsiteY44" fmla="*/ 170059 h 200025"/>
              <a:gd name="connsiteX45" fmla="*/ 151009 w 180975"/>
              <a:gd name="connsiteY45" fmla="*/ 163316 h 200025"/>
              <a:gd name="connsiteX46" fmla="*/ 135322 w 180975"/>
              <a:gd name="connsiteY46" fmla="*/ 147638 h 200025"/>
              <a:gd name="connsiteX47" fmla="*/ 151009 w 180975"/>
              <a:gd name="connsiteY47" fmla="*/ 131959 h 200025"/>
              <a:gd name="connsiteX48" fmla="*/ 151009 w 180975"/>
              <a:gd name="connsiteY48" fmla="*/ 125216 h 200025"/>
              <a:gd name="connsiteX49" fmla="*/ 144266 w 180975"/>
              <a:gd name="connsiteY49" fmla="*/ 125216 h 200025"/>
              <a:gd name="connsiteX50" fmla="*/ 128588 w 180975"/>
              <a:gd name="connsiteY50" fmla="*/ 140903 h 200025"/>
              <a:gd name="connsiteX51" fmla="*/ 112909 w 180975"/>
              <a:gd name="connsiteY51" fmla="*/ 125216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80975" h="200025">
                <a:moveTo>
                  <a:pt x="130931" y="0"/>
                </a:moveTo>
                <a:cubicBezTo>
                  <a:pt x="142195" y="4"/>
                  <a:pt x="151534" y="8727"/>
                  <a:pt x="152305" y="19964"/>
                </a:cubicBezTo>
                <a:lnTo>
                  <a:pt x="152362" y="21431"/>
                </a:lnTo>
                <a:lnTo>
                  <a:pt x="152362" y="90468"/>
                </a:lnTo>
                <a:cubicBezTo>
                  <a:pt x="147778" y="88563"/>
                  <a:pt x="142981" y="87219"/>
                  <a:pt x="138074" y="86468"/>
                </a:cubicBezTo>
                <a:lnTo>
                  <a:pt x="138074" y="21431"/>
                </a:lnTo>
                <a:cubicBezTo>
                  <a:pt x="138074" y="17861"/>
                  <a:pt x="135439" y="14840"/>
                  <a:pt x="131902" y="14354"/>
                </a:cubicBezTo>
                <a:lnTo>
                  <a:pt x="130931" y="14288"/>
                </a:lnTo>
                <a:lnTo>
                  <a:pt x="21431" y="14288"/>
                </a:lnTo>
                <a:cubicBezTo>
                  <a:pt x="17861" y="14288"/>
                  <a:pt x="14840" y="16923"/>
                  <a:pt x="14354" y="20460"/>
                </a:cubicBezTo>
                <a:lnTo>
                  <a:pt x="14288" y="21431"/>
                </a:lnTo>
                <a:lnTo>
                  <a:pt x="14288" y="169021"/>
                </a:lnTo>
                <a:cubicBezTo>
                  <a:pt x="14288" y="172641"/>
                  <a:pt x="16974" y="175622"/>
                  <a:pt x="20460" y="176098"/>
                </a:cubicBezTo>
                <a:lnTo>
                  <a:pt x="21422" y="176155"/>
                </a:lnTo>
                <a:lnTo>
                  <a:pt x="73647" y="176155"/>
                </a:lnTo>
                <a:cubicBezTo>
                  <a:pt x="76371" y="181404"/>
                  <a:pt x="79839" y="186214"/>
                  <a:pt x="83887" y="190443"/>
                </a:cubicBezTo>
                <a:lnTo>
                  <a:pt x="21412" y="190443"/>
                </a:lnTo>
                <a:cubicBezTo>
                  <a:pt x="10159" y="190435"/>
                  <a:pt x="828" y="181724"/>
                  <a:pt x="48" y="170498"/>
                </a:cubicBezTo>
                <a:lnTo>
                  <a:pt x="0" y="169021"/>
                </a:lnTo>
                <a:lnTo>
                  <a:pt x="0" y="21431"/>
                </a:lnTo>
                <a:cubicBezTo>
                  <a:pt x="-2" y="10167"/>
                  <a:pt x="8717" y="824"/>
                  <a:pt x="19955" y="48"/>
                </a:cubicBezTo>
                <a:lnTo>
                  <a:pt x="21431" y="0"/>
                </a:lnTo>
                <a:lnTo>
                  <a:pt x="130940" y="0"/>
                </a:lnTo>
                <a:close/>
                <a:moveTo>
                  <a:pt x="42901" y="28613"/>
                </a:moveTo>
                <a:cubicBezTo>
                  <a:pt x="35012" y="28817"/>
                  <a:pt x="28783" y="35377"/>
                  <a:pt x="28987" y="43265"/>
                </a:cubicBezTo>
                <a:cubicBezTo>
                  <a:pt x="29183" y="50866"/>
                  <a:pt x="35299" y="56982"/>
                  <a:pt x="42901" y="57179"/>
                </a:cubicBezTo>
                <a:lnTo>
                  <a:pt x="109557" y="57179"/>
                </a:lnTo>
                <a:cubicBezTo>
                  <a:pt x="117447" y="57179"/>
                  <a:pt x="123844" y="50782"/>
                  <a:pt x="123844" y="42891"/>
                </a:cubicBezTo>
                <a:cubicBezTo>
                  <a:pt x="123844" y="35000"/>
                  <a:pt x="117447" y="28604"/>
                  <a:pt x="109557" y="28604"/>
                </a:cubicBezTo>
                <a:lnTo>
                  <a:pt x="42901" y="28604"/>
                </a:lnTo>
                <a:close/>
                <a:moveTo>
                  <a:pt x="180975" y="147638"/>
                </a:moveTo>
                <a:cubicBezTo>
                  <a:pt x="180975" y="176571"/>
                  <a:pt x="157521" y="200025"/>
                  <a:pt x="128588" y="200025"/>
                </a:cubicBezTo>
                <a:cubicBezTo>
                  <a:pt x="99654" y="200025"/>
                  <a:pt x="76200" y="176571"/>
                  <a:pt x="76200" y="147638"/>
                </a:cubicBezTo>
                <a:cubicBezTo>
                  <a:pt x="76200" y="118704"/>
                  <a:pt x="99654" y="95250"/>
                  <a:pt x="128588" y="95250"/>
                </a:cubicBezTo>
                <a:cubicBezTo>
                  <a:pt x="157521" y="95250"/>
                  <a:pt x="180975" y="118704"/>
                  <a:pt x="180975" y="147638"/>
                </a:cubicBezTo>
                <a:close/>
                <a:moveTo>
                  <a:pt x="112909" y="125216"/>
                </a:moveTo>
                <a:cubicBezTo>
                  <a:pt x="111047" y="123354"/>
                  <a:pt x="108028" y="123354"/>
                  <a:pt x="106166" y="125216"/>
                </a:cubicBezTo>
                <a:cubicBezTo>
                  <a:pt x="104304" y="127078"/>
                  <a:pt x="104304" y="130097"/>
                  <a:pt x="106166" y="131959"/>
                </a:cubicBezTo>
                <a:lnTo>
                  <a:pt x="121853" y="147638"/>
                </a:lnTo>
                <a:lnTo>
                  <a:pt x="106166" y="163316"/>
                </a:lnTo>
                <a:cubicBezTo>
                  <a:pt x="104304" y="165178"/>
                  <a:pt x="104304" y="168197"/>
                  <a:pt x="106166" y="170059"/>
                </a:cubicBezTo>
                <a:cubicBezTo>
                  <a:pt x="108028" y="171921"/>
                  <a:pt x="111047" y="171921"/>
                  <a:pt x="112909" y="170059"/>
                </a:cubicBezTo>
                <a:lnTo>
                  <a:pt x="128588" y="154372"/>
                </a:lnTo>
                <a:lnTo>
                  <a:pt x="144266" y="170059"/>
                </a:lnTo>
                <a:cubicBezTo>
                  <a:pt x="146128" y="171921"/>
                  <a:pt x="149147" y="171921"/>
                  <a:pt x="151009" y="170059"/>
                </a:cubicBezTo>
                <a:cubicBezTo>
                  <a:pt x="152871" y="168197"/>
                  <a:pt x="152871" y="165178"/>
                  <a:pt x="151009" y="163316"/>
                </a:cubicBezTo>
                <a:lnTo>
                  <a:pt x="135322" y="147638"/>
                </a:lnTo>
                <a:lnTo>
                  <a:pt x="151009" y="131959"/>
                </a:lnTo>
                <a:cubicBezTo>
                  <a:pt x="152871" y="130097"/>
                  <a:pt x="152871" y="127078"/>
                  <a:pt x="151009" y="125216"/>
                </a:cubicBezTo>
                <a:cubicBezTo>
                  <a:pt x="149147" y="123354"/>
                  <a:pt x="146128" y="123354"/>
                  <a:pt x="144266" y="125216"/>
                </a:cubicBezTo>
                <a:lnTo>
                  <a:pt x="128588" y="140903"/>
                </a:lnTo>
                <a:lnTo>
                  <a:pt x="112909" y="125216"/>
                </a:lnTo>
                <a:close/>
              </a:path>
            </a:pathLst>
          </a:custGeom>
          <a:solidFill>
            <a:srgbClr val="F5F5F4"/>
          </a:solidFill>
          <a:effectLst/>
        </p:spPr>
        <p:txBody>
          <a:bodyPr wrap="square" lIns="228600" tIns="18288" rIns="228600" bIns="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22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47" name="Graphic 38" descr="Icon of a bulleted clipboard">
            <a:extLst>
              <a:ext uri="{FF2B5EF4-FFF2-40B4-BE49-F238E27FC236}">
                <a16:creationId xmlns:a16="http://schemas.microsoft.com/office/drawing/2014/main" id="{5FEC0CCC-AFF4-BC5E-33C0-32F7002E7FAA}"/>
              </a:ext>
            </a:extLst>
          </p:cNvPr>
          <p:cNvSpPr/>
          <p:nvPr/>
        </p:nvSpPr>
        <p:spPr>
          <a:xfrm>
            <a:off x="4592960" y="4625289"/>
            <a:ext cx="253058" cy="337414"/>
          </a:xfrm>
          <a:custGeom>
            <a:avLst/>
            <a:gdLst>
              <a:gd name="connsiteX0" fmla="*/ 77511 w 186026"/>
              <a:gd name="connsiteY0" fmla="*/ 100764 h 248035"/>
              <a:gd name="connsiteX1" fmla="*/ 85262 w 186026"/>
              <a:gd name="connsiteY1" fmla="*/ 93013 h 248035"/>
              <a:gd name="connsiteX2" fmla="*/ 139520 w 186026"/>
              <a:gd name="connsiteY2" fmla="*/ 93013 h 248035"/>
              <a:gd name="connsiteX3" fmla="*/ 147271 w 186026"/>
              <a:gd name="connsiteY3" fmla="*/ 100764 h 248035"/>
              <a:gd name="connsiteX4" fmla="*/ 139520 w 186026"/>
              <a:gd name="connsiteY4" fmla="*/ 108515 h 248035"/>
              <a:gd name="connsiteX5" fmla="*/ 85262 w 186026"/>
              <a:gd name="connsiteY5" fmla="*/ 108515 h 248035"/>
              <a:gd name="connsiteX6" fmla="*/ 77511 w 186026"/>
              <a:gd name="connsiteY6" fmla="*/ 100764 h 248035"/>
              <a:gd name="connsiteX7" fmla="*/ 77511 w 186026"/>
              <a:gd name="connsiteY7" fmla="*/ 147271 h 248035"/>
              <a:gd name="connsiteX8" fmla="*/ 85262 w 186026"/>
              <a:gd name="connsiteY8" fmla="*/ 139520 h 248035"/>
              <a:gd name="connsiteX9" fmla="*/ 139520 w 186026"/>
              <a:gd name="connsiteY9" fmla="*/ 139520 h 248035"/>
              <a:gd name="connsiteX10" fmla="*/ 147271 w 186026"/>
              <a:gd name="connsiteY10" fmla="*/ 147271 h 248035"/>
              <a:gd name="connsiteX11" fmla="*/ 139520 w 186026"/>
              <a:gd name="connsiteY11" fmla="*/ 155022 h 248035"/>
              <a:gd name="connsiteX12" fmla="*/ 85262 w 186026"/>
              <a:gd name="connsiteY12" fmla="*/ 155022 h 248035"/>
              <a:gd name="connsiteX13" fmla="*/ 77511 w 186026"/>
              <a:gd name="connsiteY13" fmla="*/ 147271 h 248035"/>
              <a:gd name="connsiteX14" fmla="*/ 77511 w 186026"/>
              <a:gd name="connsiteY14" fmla="*/ 193778 h 248035"/>
              <a:gd name="connsiteX15" fmla="*/ 85262 w 186026"/>
              <a:gd name="connsiteY15" fmla="*/ 186026 h 248035"/>
              <a:gd name="connsiteX16" fmla="*/ 139520 w 186026"/>
              <a:gd name="connsiteY16" fmla="*/ 186026 h 248035"/>
              <a:gd name="connsiteX17" fmla="*/ 147271 w 186026"/>
              <a:gd name="connsiteY17" fmla="*/ 193778 h 248035"/>
              <a:gd name="connsiteX18" fmla="*/ 139520 w 186026"/>
              <a:gd name="connsiteY18" fmla="*/ 201529 h 248035"/>
              <a:gd name="connsiteX19" fmla="*/ 85262 w 186026"/>
              <a:gd name="connsiteY19" fmla="*/ 201529 h 248035"/>
              <a:gd name="connsiteX20" fmla="*/ 77511 w 186026"/>
              <a:gd name="connsiteY20" fmla="*/ 193778 h 248035"/>
              <a:gd name="connsiteX21" fmla="*/ 62009 w 186026"/>
              <a:gd name="connsiteY21" fmla="*/ 100764 h 248035"/>
              <a:gd name="connsiteX22" fmla="*/ 50382 w 186026"/>
              <a:gd name="connsiteY22" fmla="*/ 112391 h 248035"/>
              <a:gd name="connsiteX23" fmla="*/ 38756 w 186026"/>
              <a:gd name="connsiteY23" fmla="*/ 100764 h 248035"/>
              <a:gd name="connsiteX24" fmla="*/ 50382 w 186026"/>
              <a:gd name="connsiteY24" fmla="*/ 89138 h 248035"/>
              <a:gd name="connsiteX25" fmla="*/ 62009 w 186026"/>
              <a:gd name="connsiteY25" fmla="*/ 100764 h 248035"/>
              <a:gd name="connsiteX26" fmla="*/ 62009 w 186026"/>
              <a:gd name="connsiteY26" fmla="*/ 147271 h 248035"/>
              <a:gd name="connsiteX27" fmla="*/ 50382 w 186026"/>
              <a:gd name="connsiteY27" fmla="*/ 158898 h 248035"/>
              <a:gd name="connsiteX28" fmla="*/ 38756 w 186026"/>
              <a:gd name="connsiteY28" fmla="*/ 147271 h 248035"/>
              <a:gd name="connsiteX29" fmla="*/ 50382 w 186026"/>
              <a:gd name="connsiteY29" fmla="*/ 135644 h 248035"/>
              <a:gd name="connsiteX30" fmla="*/ 62009 w 186026"/>
              <a:gd name="connsiteY30" fmla="*/ 147271 h 248035"/>
              <a:gd name="connsiteX31" fmla="*/ 50382 w 186026"/>
              <a:gd name="connsiteY31" fmla="*/ 205404 h 248035"/>
              <a:gd name="connsiteX32" fmla="*/ 62009 w 186026"/>
              <a:gd name="connsiteY32" fmla="*/ 193778 h 248035"/>
              <a:gd name="connsiteX33" fmla="*/ 50382 w 186026"/>
              <a:gd name="connsiteY33" fmla="*/ 182151 h 248035"/>
              <a:gd name="connsiteX34" fmla="*/ 38756 w 186026"/>
              <a:gd name="connsiteY34" fmla="*/ 193778 h 248035"/>
              <a:gd name="connsiteX35" fmla="*/ 50382 w 186026"/>
              <a:gd name="connsiteY35" fmla="*/ 205404 h 248035"/>
              <a:gd name="connsiteX36" fmla="*/ 47830 w 186026"/>
              <a:gd name="connsiteY36" fmla="*/ 15502 h 248035"/>
              <a:gd name="connsiteX37" fmla="*/ 69760 w 186026"/>
              <a:gd name="connsiteY37" fmla="*/ 0 h 248035"/>
              <a:gd name="connsiteX38" fmla="*/ 116267 w 186026"/>
              <a:gd name="connsiteY38" fmla="*/ 0 h 248035"/>
              <a:gd name="connsiteX39" fmla="*/ 138196 w 186026"/>
              <a:gd name="connsiteY39" fmla="*/ 15502 h 248035"/>
              <a:gd name="connsiteX40" fmla="*/ 162773 w 186026"/>
              <a:gd name="connsiteY40" fmla="*/ 15502 h 248035"/>
              <a:gd name="connsiteX41" fmla="*/ 186026 w 186026"/>
              <a:gd name="connsiteY41" fmla="*/ 38756 h 248035"/>
              <a:gd name="connsiteX42" fmla="*/ 186026 w 186026"/>
              <a:gd name="connsiteY42" fmla="*/ 224782 h 248035"/>
              <a:gd name="connsiteX43" fmla="*/ 162773 w 186026"/>
              <a:gd name="connsiteY43" fmla="*/ 248035 h 248035"/>
              <a:gd name="connsiteX44" fmla="*/ 23253 w 186026"/>
              <a:gd name="connsiteY44" fmla="*/ 248035 h 248035"/>
              <a:gd name="connsiteX45" fmla="*/ 0 w 186026"/>
              <a:gd name="connsiteY45" fmla="*/ 224782 h 248035"/>
              <a:gd name="connsiteX46" fmla="*/ 0 w 186026"/>
              <a:gd name="connsiteY46" fmla="*/ 38756 h 248035"/>
              <a:gd name="connsiteX47" fmla="*/ 23253 w 186026"/>
              <a:gd name="connsiteY47" fmla="*/ 15502 h 248035"/>
              <a:gd name="connsiteX48" fmla="*/ 47830 w 186026"/>
              <a:gd name="connsiteY48" fmla="*/ 15502 h 248035"/>
              <a:gd name="connsiteX49" fmla="*/ 69760 w 186026"/>
              <a:gd name="connsiteY49" fmla="*/ 15502 h 248035"/>
              <a:gd name="connsiteX50" fmla="*/ 62009 w 186026"/>
              <a:gd name="connsiteY50" fmla="*/ 23253 h 248035"/>
              <a:gd name="connsiteX51" fmla="*/ 69760 w 186026"/>
              <a:gd name="connsiteY51" fmla="*/ 31004 h 248035"/>
              <a:gd name="connsiteX52" fmla="*/ 116267 w 186026"/>
              <a:gd name="connsiteY52" fmla="*/ 31004 h 248035"/>
              <a:gd name="connsiteX53" fmla="*/ 124018 w 186026"/>
              <a:gd name="connsiteY53" fmla="*/ 23253 h 248035"/>
              <a:gd name="connsiteX54" fmla="*/ 116267 w 186026"/>
              <a:gd name="connsiteY54" fmla="*/ 15502 h 248035"/>
              <a:gd name="connsiteX55" fmla="*/ 69760 w 186026"/>
              <a:gd name="connsiteY55" fmla="*/ 15502 h 248035"/>
              <a:gd name="connsiteX56" fmla="*/ 47830 w 186026"/>
              <a:gd name="connsiteY56" fmla="*/ 31004 h 248035"/>
              <a:gd name="connsiteX57" fmla="*/ 23253 w 186026"/>
              <a:gd name="connsiteY57" fmla="*/ 31004 h 248035"/>
              <a:gd name="connsiteX58" fmla="*/ 15502 w 186026"/>
              <a:gd name="connsiteY58" fmla="*/ 38756 h 248035"/>
              <a:gd name="connsiteX59" fmla="*/ 15502 w 186026"/>
              <a:gd name="connsiteY59" fmla="*/ 224782 h 248035"/>
              <a:gd name="connsiteX60" fmla="*/ 23253 w 186026"/>
              <a:gd name="connsiteY60" fmla="*/ 232533 h 248035"/>
              <a:gd name="connsiteX61" fmla="*/ 162773 w 186026"/>
              <a:gd name="connsiteY61" fmla="*/ 232533 h 248035"/>
              <a:gd name="connsiteX62" fmla="*/ 170524 w 186026"/>
              <a:gd name="connsiteY62" fmla="*/ 224782 h 248035"/>
              <a:gd name="connsiteX63" fmla="*/ 170524 w 186026"/>
              <a:gd name="connsiteY63" fmla="*/ 38756 h 248035"/>
              <a:gd name="connsiteX64" fmla="*/ 162773 w 186026"/>
              <a:gd name="connsiteY64" fmla="*/ 31004 h 248035"/>
              <a:gd name="connsiteX65" fmla="*/ 138196 w 186026"/>
              <a:gd name="connsiteY65" fmla="*/ 31004 h 248035"/>
              <a:gd name="connsiteX66" fmla="*/ 116267 w 186026"/>
              <a:gd name="connsiteY66" fmla="*/ 46507 h 248035"/>
              <a:gd name="connsiteX67" fmla="*/ 69760 w 186026"/>
              <a:gd name="connsiteY67" fmla="*/ 46507 h 248035"/>
              <a:gd name="connsiteX68" fmla="*/ 47830 w 186026"/>
              <a:gd name="connsiteY68" fmla="*/ 31004 h 24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86026" h="248035">
                <a:moveTo>
                  <a:pt x="77511" y="100764"/>
                </a:moveTo>
                <a:cubicBezTo>
                  <a:pt x="77511" y="96484"/>
                  <a:pt x="80981" y="93013"/>
                  <a:pt x="85262" y="93013"/>
                </a:cubicBezTo>
                <a:lnTo>
                  <a:pt x="139520" y="93013"/>
                </a:lnTo>
                <a:cubicBezTo>
                  <a:pt x="143800" y="93013"/>
                  <a:pt x="147271" y="96484"/>
                  <a:pt x="147271" y="100764"/>
                </a:cubicBezTo>
                <a:cubicBezTo>
                  <a:pt x="147271" y="105045"/>
                  <a:pt x="143800" y="108515"/>
                  <a:pt x="139520" y="108515"/>
                </a:cubicBezTo>
                <a:lnTo>
                  <a:pt x="85262" y="108515"/>
                </a:lnTo>
                <a:cubicBezTo>
                  <a:pt x="80981" y="108515"/>
                  <a:pt x="77511" y="105045"/>
                  <a:pt x="77511" y="100764"/>
                </a:cubicBezTo>
                <a:close/>
                <a:moveTo>
                  <a:pt x="77511" y="147271"/>
                </a:moveTo>
                <a:cubicBezTo>
                  <a:pt x="77511" y="142991"/>
                  <a:pt x="80981" y="139520"/>
                  <a:pt x="85262" y="139520"/>
                </a:cubicBezTo>
                <a:lnTo>
                  <a:pt x="139520" y="139520"/>
                </a:lnTo>
                <a:cubicBezTo>
                  <a:pt x="143800" y="139520"/>
                  <a:pt x="147271" y="142991"/>
                  <a:pt x="147271" y="147271"/>
                </a:cubicBezTo>
                <a:cubicBezTo>
                  <a:pt x="147271" y="151551"/>
                  <a:pt x="143800" y="155022"/>
                  <a:pt x="139520" y="155022"/>
                </a:cubicBezTo>
                <a:lnTo>
                  <a:pt x="85262" y="155022"/>
                </a:lnTo>
                <a:cubicBezTo>
                  <a:pt x="80981" y="155022"/>
                  <a:pt x="77511" y="151551"/>
                  <a:pt x="77511" y="147271"/>
                </a:cubicBezTo>
                <a:close/>
                <a:moveTo>
                  <a:pt x="77511" y="193778"/>
                </a:moveTo>
                <a:cubicBezTo>
                  <a:pt x="77511" y="189497"/>
                  <a:pt x="80981" y="186026"/>
                  <a:pt x="85262" y="186026"/>
                </a:cubicBezTo>
                <a:lnTo>
                  <a:pt x="139520" y="186026"/>
                </a:lnTo>
                <a:cubicBezTo>
                  <a:pt x="143800" y="186026"/>
                  <a:pt x="147271" y="189497"/>
                  <a:pt x="147271" y="193778"/>
                </a:cubicBezTo>
                <a:cubicBezTo>
                  <a:pt x="147271" y="198058"/>
                  <a:pt x="143800" y="201529"/>
                  <a:pt x="139520" y="201529"/>
                </a:cubicBezTo>
                <a:lnTo>
                  <a:pt x="85262" y="201529"/>
                </a:lnTo>
                <a:cubicBezTo>
                  <a:pt x="80981" y="201529"/>
                  <a:pt x="77511" y="198058"/>
                  <a:pt x="77511" y="193778"/>
                </a:cubicBezTo>
                <a:close/>
                <a:moveTo>
                  <a:pt x="62009" y="100764"/>
                </a:moveTo>
                <a:cubicBezTo>
                  <a:pt x="62009" y="107185"/>
                  <a:pt x="56803" y="112391"/>
                  <a:pt x="50382" y="112391"/>
                </a:cubicBezTo>
                <a:cubicBezTo>
                  <a:pt x="43961" y="112391"/>
                  <a:pt x="38756" y="107185"/>
                  <a:pt x="38756" y="100764"/>
                </a:cubicBezTo>
                <a:cubicBezTo>
                  <a:pt x="38756" y="94343"/>
                  <a:pt x="43961" y="89138"/>
                  <a:pt x="50382" y="89138"/>
                </a:cubicBezTo>
                <a:cubicBezTo>
                  <a:pt x="56803" y="89138"/>
                  <a:pt x="62009" y="94343"/>
                  <a:pt x="62009" y="100764"/>
                </a:cubicBezTo>
                <a:close/>
                <a:moveTo>
                  <a:pt x="62009" y="147271"/>
                </a:moveTo>
                <a:cubicBezTo>
                  <a:pt x="62009" y="153692"/>
                  <a:pt x="56803" y="158898"/>
                  <a:pt x="50382" y="158898"/>
                </a:cubicBezTo>
                <a:cubicBezTo>
                  <a:pt x="43961" y="158898"/>
                  <a:pt x="38756" y="153692"/>
                  <a:pt x="38756" y="147271"/>
                </a:cubicBezTo>
                <a:cubicBezTo>
                  <a:pt x="38756" y="140850"/>
                  <a:pt x="43961" y="135644"/>
                  <a:pt x="50382" y="135644"/>
                </a:cubicBezTo>
                <a:cubicBezTo>
                  <a:pt x="56803" y="135644"/>
                  <a:pt x="62009" y="140850"/>
                  <a:pt x="62009" y="147271"/>
                </a:cubicBezTo>
                <a:close/>
                <a:moveTo>
                  <a:pt x="50382" y="205404"/>
                </a:moveTo>
                <a:cubicBezTo>
                  <a:pt x="56803" y="205404"/>
                  <a:pt x="62009" y="200199"/>
                  <a:pt x="62009" y="193778"/>
                </a:cubicBezTo>
                <a:cubicBezTo>
                  <a:pt x="62009" y="187356"/>
                  <a:pt x="56803" y="182151"/>
                  <a:pt x="50382" y="182151"/>
                </a:cubicBezTo>
                <a:cubicBezTo>
                  <a:pt x="43961" y="182151"/>
                  <a:pt x="38756" y="187356"/>
                  <a:pt x="38756" y="193778"/>
                </a:cubicBezTo>
                <a:cubicBezTo>
                  <a:pt x="38756" y="200199"/>
                  <a:pt x="43961" y="205404"/>
                  <a:pt x="50382" y="205404"/>
                </a:cubicBezTo>
                <a:close/>
                <a:moveTo>
                  <a:pt x="47830" y="15502"/>
                </a:moveTo>
                <a:cubicBezTo>
                  <a:pt x="51022" y="6471"/>
                  <a:pt x="59635" y="0"/>
                  <a:pt x="69760" y="0"/>
                </a:cubicBezTo>
                <a:lnTo>
                  <a:pt x="116267" y="0"/>
                </a:lnTo>
                <a:cubicBezTo>
                  <a:pt x="126391" y="0"/>
                  <a:pt x="135004" y="6471"/>
                  <a:pt x="138196" y="15502"/>
                </a:cubicBezTo>
                <a:lnTo>
                  <a:pt x="162773" y="15502"/>
                </a:lnTo>
                <a:cubicBezTo>
                  <a:pt x="175615" y="15502"/>
                  <a:pt x="186026" y="25913"/>
                  <a:pt x="186026" y="38756"/>
                </a:cubicBezTo>
                <a:lnTo>
                  <a:pt x="186026" y="224782"/>
                </a:lnTo>
                <a:cubicBezTo>
                  <a:pt x="186026" y="237624"/>
                  <a:pt x="175615" y="248035"/>
                  <a:pt x="162773" y="248035"/>
                </a:cubicBezTo>
                <a:lnTo>
                  <a:pt x="23253" y="248035"/>
                </a:lnTo>
                <a:cubicBezTo>
                  <a:pt x="10411" y="248035"/>
                  <a:pt x="0" y="237624"/>
                  <a:pt x="0" y="224782"/>
                </a:cubicBezTo>
                <a:lnTo>
                  <a:pt x="0" y="38756"/>
                </a:lnTo>
                <a:cubicBezTo>
                  <a:pt x="0" y="25913"/>
                  <a:pt x="10411" y="15502"/>
                  <a:pt x="23253" y="15502"/>
                </a:cubicBezTo>
                <a:lnTo>
                  <a:pt x="47830" y="15502"/>
                </a:lnTo>
                <a:close/>
                <a:moveTo>
                  <a:pt x="69760" y="15502"/>
                </a:moveTo>
                <a:cubicBezTo>
                  <a:pt x="65479" y="15502"/>
                  <a:pt x="62009" y="18973"/>
                  <a:pt x="62009" y="23253"/>
                </a:cubicBezTo>
                <a:cubicBezTo>
                  <a:pt x="62009" y="27534"/>
                  <a:pt x="65479" y="31004"/>
                  <a:pt x="69760" y="31004"/>
                </a:cubicBezTo>
                <a:lnTo>
                  <a:pt x="116267" y="31004"/>
                </a:lnTo>
                <a:cubicBezTo>
                  <a:pt x="120547" y="31004"/>
                  <a:pt x="124018" y="27534"/>
                  <a:pt x="124018" y="23253"/>
                </a:cubicBezTo>
                <a:cubicBezTo>
                  <a:pt x="124018" y="18973"/>
                  <a:pt x="120547" y="15502"/>
                  <a:pt x="116267" y="15502"/>
                </a:cubicBezTo>
                <a:lnTo>
                  <a:pt x="69760" y="15502"/>
                </a:lnTo>
                <a:close/>
                <a:moveTo>
                  <a:pt x="47830" y="31004"/>
                </a:moveTo>
                <a:lnTo>
                  <a:pt x="23253" y="31004"/>
                </a:lnTo>
                <a:cubicBezTo>
                  <a:pt x="18973" y="31004"/>
                  <a:pt x="15502" y="34475"/>
                  <a:pt x="15502" y="38756"/>
                </a:cubicBezTo>
                <a:lnTo>
                  <a:pt x="15502" y="224782"/>
                </a:lnTo>
                <a:cubicBezTo>
                  <a:pt x="15502" y="229062"/>
                  <a:pt x="18973" y="232533"/>
                  <a:pt x="23253" y="232533"/>
                </a:cubicBezTo>
                <a:lnTo>
                  <a:pt x="162773" y="232533"/>
                </a:lnTo>
                <a:cubicBezTo>
                  <a:pt x="167053" y="232533"/>
                  <a:pt x="170524" y="229062"/>
                  <a:pt x="170524" y="224782"/>
                </a:cubicBezTo>
                <a:lnTo>
                  <a:pt x="170524" y="38756"/>
                </a:lnTo>
                <a:cubicBezTo>
                  <a:pt x="170524" y="34475"/>
                  <a:pt x="167053" y="31004"/>
                  <a:pt x="162773" y="31004"/>
                </a:cubicBezTo>
                <a:lnTo>
                  <a:pt x="138196" y="31004"/>
                </a:lnTo>
                <a:cubicBezTo>
                  <a:pt x="135004" y="40036"/>
                  <a:pt x="126391" y="46507"/>
                  <a:pt x="116267" y="46507"/>
                </a:cubicBezTo>
                <a:lnTo>
                  <a:pt x="69760" y="46507"/>
                </a:lnTo>
                <a:cubicBezTo>
                  <a:pt x="59635" y="46507"/>
                  <a:pt x="51022" y="40036"/>
                  <a:pt x="47830" y="31004"/>
                </a:cubicBezTo>
                <a:close/>
              </a:path>
            </a:pathLst>
          </a:custGeom>
          <a:solidFill>
            <a:srgbClr val="F5F5F4"/>
          </a:solidFill>
          <a:effectLst/>
        </p:spPr>
        <p:txBody>
          <a:bodyPr wrap="square" lIns="228600" tIns="18288" rIns="228600" bIns="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22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48" name="Graphic 74" descr="Icon of a hook">
            <a:extLst>
              <a:ext uri="{FF2B5EF4-FFF2-40B4-BE49-F238E27FC236}">
                <a16:creationId xmlns:a16="http://schemas.microsoft.com/office/drawing/2014/main" id="{B489A528-B955-960D-C9A8-FD51520F1B63}"/>
              </a:ext>
            </a:extLst>
          </p:cNvPr>
          <p:cNvSpPr/>
          <p:nvPr/>
        </p:nvSpPr>
        <p:spPr>
          <a:xfrm>
            <a:off x="7363890" y="4647944"/>
            <a:ext cx="215326" cy="322990"/>
          </a:xfrm>
          <a:custGeom>
            <a:avLst/>
            <a:gdLst>
              <a:gd name="connsiteX0" fmla="*/ 1638694 w 3251200"/>
              <a:gd name="connsiteY0" fmla="*/ 804069 h 4876800"/>
              <a:gd name="connsiteX1" fmla="*/ 819299 w 3251200"/>
              <a:gd name="connsiteY1" fmla="*/ 0 h 4876800"/>
              <a:gd name="connsiteX2" fmla="*/ 0 w 3251200"/>
              <a:gd name="connsiteY2" fmla="*/ 804069 h 4876800"/>
              <a:gd name="connsiteX3" fmla="*/ 616099 w 3251200"/>
              <a:gd name="connsiteY3" fmla="*/ 1582090 h 4876800"/>
              <a:gd name="connsiteX4" fmla="*/ 616099 w 3251200"/>
              <a:gd name="connsiteY4" fmla="*/ 3650907 h 4876800"/>
              <a:gd name="connsiteX5" fmla="*/ 1868145 w 3251200"/>
              <a:gd name="connsiteY5" fmla="*/ 4876800 h 4876800"/>
              <a:gd name="connsiteX6" fmla="*/ 1999158 w 3251200"/>
              <a:gd name="connsiteY6" fmla="*/ 4876800 h 4876800"/>
              <a:gd name="connsiteX7" fmla="*/ 3251200 w 3251200"/>
              <a:gd name="connsiteY7" fmla="*/ 3650907 h 4876800"/>
              <a:gd name="connsiteX8" fmla="*/ 3251200 w 3251200"/>
              <a:gd name="connsiteY8" fmla="*/ 2436267 h 4876800"/>
              <a:gd name="connsiteX9" fmla="*/ 3106242 w 3251200"/>
              <a:gd name="connsiteY9" fmla="*/ 2241601 h 4876800"/>
              <a:gd name="connsiteX10" fmla="*/ 2878138 w 3251200"/>
              <a:gd name="connsiteY10" fmla="*/ 2324595 h 4876800"/>
              <a:gd name="connsiteX11" fmla="*/ 2340572 w 3251200"/>
              <a:gd name="connsiteY11" fmla="*/ 3142806 h 4876800"/>
              <a:gd name="connsiteX12" fmla="*/ 2398763 w 3251200"/>
              <a:gd name="connsiteY12" fmla="*/ 3424339 h 4876800"/>
              <a:gd name="connsiteX13" fmla="*/ 2680195 w 3251200"/>
              <a:gd name="connsiteY13" fmla="*/ 3366097 h 4876800"/>
              <a:gd name="connsiteX14" fmla="*/ 2844800 w 3251200"/>
              <a:gd name="connsiteY14" fmla="*/ 3115666 h 4876800"/>
              <a:gd name="connsiteX15" fmla="*/ 2844800 w 3251200"/>
              <a:gd name="connsiteY15" fmla="*/ 3650907 h 4876800"/>
              <a:gd name="connsiteX16" fmla="*/ 1999158 w 3251200"/>
              <a:gd name="connsiteY16" fmla="*/ 4470400 h 4876800"/>
              <a:gd name="connsiteX17" fmla="*/ 1868145 w 3251200"/>
              <a:gd name="connsiteY17" fmla="*/ 4470400 h 4876800"/>
              <a:gd name="connsiteX18" fmla="*/ 1022499 w 3251200"/>
              <a:gd name="connsiteY18" fmla="*/ 3650907 h 4876800"/>
              <a:gd name="connsiteX19" fmla="*/ 1022499 w 3251200"/>
              <a:gd name="connsiteY19" fmla="*/ 1582090 h 4876800"/>
              <a:gd name="connsiteX20" fmla="*/ 1638694 w 3251200"/>
              <a:gd name="connsiteY20" fmla="*/ 804069 h 4876800"/>
              <a:gd name="connsiteX21" fmla="*/ 406400 w 3251200"/>
              <a:gd name="connsiteY21" fmla="*/ 804069 h 4876800"/>
              <a:gd name="connsiteX22" fmla="*/ 819299 w 3251200"/>
              <a:gd name="connsiteY22" fmla="*/ 406400 h 4876800"/>
              <a:gd name="connsiteX23" fmla="*/ 1232197 w 3251200"/>
              <a:gd name="connsiteY23" fmla="*/ 804069 h 4876800"/>
              <a:gd name="connsiteX24" fmla="*/ 819299 w 3251200"/>
              <a:gd name="connsiteY24" fmla="*/ 1201738 h 4876800"/>
              <a:gd name="connsiteX25" fmla="*/ 406400 w 3251200"/>
              <a:gd name="connsiteY25" fmla="*/ 804069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251200" h="4876800">
                <a:moveTo>
                  <a:pt x="1638694" y="804069"/>
                </a:moveTo>
                <a:cubicBezTo>
                  <a:pt x="1638694" y="360660"/>
                  <a:pt x="1271143" y="0"/>
                  <a:pt x="819299" y="0"/>
                </a:cubicBezTo>
                <a:cubicBezTo>
                  <a:pt x="367506" y="0"/>
                  <a:pt x="0" y="360660"/>
                  <a:pt x="0" y="804069"/>
                </a:cubicBezTo>
                <a:cubicBezTo>
                  <a:pt x="0" y="1178570"/>
                  <a:pt x="262533" y="1492999"/>
                  <a:pt x="616099" y="1582090"/>
                </a:cubicBezTo>
                <a:lnTo>
                  <a:pt x="616099" y="3650907"/>
                </a:lnTo>
                <a:cubicBezTo>
                  <a:pt x="616099" y="4326827"/>
                  <a:pt x="1177727" y="4876800"/>
                  <a:pt x="1868145" y="4876800"/>
                </a:cubicBezTo>
                <a:lnTo>
                  <a:pt x="1999158" y="4876800"/>
                </a:lnTo>
                <a:cubicBezTo>
                  <a:pt x="2689568" y="4876800"/>
                  <a:pt x="3251200" y="4326827"/>
                  <a:pt x="3251200" y="3650907"/>
                </a:cubicBezTo>
                <a:lnTo>
                  <a:pt x="3251200" y="2436267"/>
                </a:lnTo>
                <a:cubicBezTo>
                  <a:pt x="3251200" y="2346477"/>
                  <a:pt x="3192259" y="2267293"/>
                  <a:pt x="3106242" y="2241601"/>
                </a:cubicBezTo>
                <a:cubicBezTo>
                  <a:pt x="3020263" y="2215998"/>
                  <a:pt x="2927401" y="2249538"/>
                  <a:pt x="2878138" y="2324595"/>
                </a:cubicBezTo>
                <a:lnTo>
                  <a:pt x="2340572" y="3142806"/>
                </a:lnTo>
                <a:cubicBezTo>
                  <a:pt x="2279002" y="3236659"/>
                  <a:pt x="2304999" y="3362668"/>
                  <a:pt x="2398763" y="3424339"/>
                </a:cubicBezTo>
                <a:cubicBezTo>
                  <a:pt x="2492578" y="3485706"/>
                  <a:pt x="2618537" y="3459810"/>
                  <a:pt x="2680195" y="3366097"/>
                </a:cubicBezTo>
                <a:lnTo>
                  <a:pt x="2844800" y="3115666"/>
                </a:lnTo>
                <a:lnTo>
                  <a:pt x="2844800" y="3650907"/>
                </a:lnTo>
                <a:cubicBezTo>
                  <a:pt x="2844800" y="4102799"/>
                  <a:pt x="2465540" y="4470400"/>
                  <a:pt x="1999158" y="4470400"/>
                </a:cubicBezTo>
                <a:lnTo>
                  <a:pt x="1868145" y="4470400"/>
                </a:lnTo>
                <a:cubicBezTo>
                  <a:pt x="1401864" y="4470400"/>
                  <a:pt x="1022499" y="4102799"/>
                  <a:pt x="1022499" y="3650907"/>
                </a:cubicBezTo>
                <a:lnTo>
                  <a:pt x="1022499" y="1582090"/>
                </a:lnTo>
                <a:cubicBezTo>
                  <a:pt x="1376159" y="1492999"/>
                  <a:pt x="1638694" y="1178570"/>
                  <a:pt x="1638694" y="804069"/>
                </a:cubicBezTo>
                <a:close/>
                <a:moveTo>
                  <a:pt x="406400" y="804069"/>
                </a:moveTo>
                <a:cubicBezTo>
                  <a:pt x="406400" y="584796"/>
                  <a:pt x="591641" y="406400"/>
                  <a:pt x="819299" y="406400"/>
                </a:cubicBezTo>
                <a:cubicBezTo>
                  <a:pt x="1047006" y="406400"/>
                  <a:pt x="1232197" y="584796"/>
                  <a:pt x="1232197" y="804069"/>
                </a:cubicBezTo>
                <a:cubicBezTo>
                  <a:pt x="1232197" y="1023292"/>
                  <a:pt x="1047006" y="1201738"/>
                  <a:pt x="819299" y="1201738"/>
                </a:cubicBezTo>
                <a:cubicBezTo>
                  <a:pt x="591641" y="1201738"/>
                  <a:pt x="406400" y="1023292"/>
                  <a:pt x="406400" y="804069"/>
                </a:cubicBezTo>
                <a:close/>
              </a:path>
            </a:pathLst>
          </a:custGeom>
          <a:solidFill>
            <a:srgbClr val="F5F5F4"/>
          </a:solidFill>
          <a:effectLst/>
        </p:spPr>
        <p:txBody>
          <a:bodyPr wrap="square" lIns="228600" tIns="18288" rIns="228600" bIns="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22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49" name="Graphic 84" descr="Icon with of a file on top of a file with a cancel mark">
            <a:extLst>
              <a:ext uri="{FF2B5EF4-FFF2-40B4-BE49-F238E27FC236}">
                <a16:creationId xmlns:a16="http://schemas.microsoft.com/office/drawing/2014/main" id="{4C669065-9059-1A12-17A0-BE2FF9D68120}"/>
              </a:ext>
            </a:extLst>
          </p:cNvPr>
          <p:cNvSpPr/>
          <p:nvPr/>
        </p:nvSpPr>
        <p:spPr>
          <a:xfrm>
            <a:off x="10063172" y="4643007"/>
            <a:ext cx="295838" cy="327030"/>
          </a:xfrm>
          <a:custGeom>
            <a:avLst/>
            <a:gdLst>
              <a:gd name="connsiteX0" fmla="*/ 42891 w 180946"/>
              <a:gd name="connsiteY0" fmla="*/ 25022 h 200025"/>
              <a:gd name="connsiteX1" fmla="*/ 42863 w 180946"/>
              <a:gd name="connsiteY1" fmla="*/ 45244 h 200025"/>
              <a:gd name="connsiteX2" fmla="*/ 42863 w 180946"/>
              <a:gd name="connsiteY2" fmla="*/ 86449 h 200025"/>
              <a:gd name="connsiteX3" fmla="*/ 28575 w 180946"/>
              <a:gd name="connsiteY3" fmla="*/ 90468 h 200025"/>
              <a:gd name="connsiteX4" fmla="*/ 28575 w 180946"/>
              <a:gd name="connsiteY4" fmla="*/ 45244 h 200025"/>
              <a:gd name="connsiteX5" fmla="*/ 42891 w 180946"/>
              <a:gd name="connsiteY5" fmla="*/ 25022 h 200025"/>
              <a:gd name="connsiteX6" fmla="*/ 159515 w 180946"/>
              <a:gd name="connsiteY6" fmla="*/ 166726 h 200025"/>
              <a:gd name="connsiteX7" fmla="*/ 111300 w 180946"/>
              <a:gd name="connsiteY7" fmla="*/ 166726 h 200025"/>
              <a:gd name="connsiteX8" fmla="*/ 114119 w 180946"/>
              <a:gd name="connsiteY8" fmla="*/ 152438 h 200025"/>
              <a:gd name="connsiteX9" fmla="*/ 159515 w 180946"/>
              <a:gd name="connsiteY9" fmla="*/ 152438 h 200025"/>
              <a:gd name="connsiteX10" fmla="*/ 166659 w 180946"/>
              <a:gd name="connsiteY10" fmla="*/ 145294 h 200025"/>
              <a:gd name="connsiteX11" fmla="*/ 166659 w 180946"/>
              <a:gd name="connsiteY11" fmla="*/ 66704 h 200025"/>
              <a:gd name="connsiteX12" fmla="*/ 135731 w 180946"/>
              <a:gd name="connsiteY12" fmla="*/ 66704 h 200025"/>
              <a:gd name="connsiteX13" fmla="*/ 114348 w 180946"/>
              <a:gd name="connsiteY13" fmla="*/ 46749 h 200025"/>
              <a:gd name="connsiteX14" fmla="*/ 114300 w 180946"/>
              <a:gd name="connsiteY14" fmla="*/ 45282 h 200025"/>
              <a:gd name="connsiteX15" fmla="*/ 114300 w 180946"/>
              <a:gd name="connsiteY15" fmla="*/ 14288 h 200025"/>
              <a:gd name="connsiteX16" fmla="*/ 73828 w 180946"/>
              <a:gd name="connsiteY16" fmla="*/ 14288 h 200025"/>
              <a:gd name="connsiteX17" fmla="*/ 66685 w 180946"/>
              <a:gd name="connsiteY17" fmla="*/ 21431 h 200025"/>
              <a:gd name="connsiteX18" fmla="*/ 66685 w 180946"/>
              <a:gd name="connsiteY18" fmla="*/ 87392 h 200025"/>
              <a:gd name="connsiteX19" fmla="*/ 52397 w 180946"/>
              <a:gd name="connsiteY19" fmla="*/ 85725 h 200025"/>
              <a:gd name="connsiteX20" fmla="*/ 52397 w 180946"/>
              <a:gd name="connsiteY20" fmla="*/ 21431 h 200025"/>
              <a:gd name="connsiteX21" fmla="*/ 73828 w 180946"/>
              <a:gd name="connsiteY21" fmla="*/ 0 h 200025"/>
              <a:gd name="connsiteX22" fmla="*/ 73838 w 180946"/>
              <a:gd name="connsiteY22" fmla="*/ 0 h 200025"/>
              <a:gd name="connsiteX23" fmla="*/ 115519 w 180946"/>
              <a:gd name="connsiteY23" fmla="*/ 0 h 200025"/>
              <a:gd name="connsiteX24" fmla="*/ 130683 w 180946"/>
              <a:gd name="connsiteY24" fmla="*/ 6287 h 200025"/>
              <a:gd name="connsiteX25" fmla="*/ 174669 w 180946"/>
              <a:gd name="connsiteY25" fmla="*/ 50292 h 200025"/>
              <a:gd name="connsiteX26" fmla="*/ 180946 w 180946"/>
              <a:gd name="connsiteY26" fmla="*/ 65446 h 200025"/>
              <a:gd name="connsiteX27" fmla="*/ 180946 w 180946"/>
              <a:gd name="connsiteY27" fmla="*/ 145294 h 200025"/>
              <a:gd name="connsiteX28" fmla="*/ 159515 w 180946"/>
              <a:gd name="connsiteY28" fmla="*/ 166726 h 200025"/>
              <a:gd name="connsiteX29" fmla="*/ 128578 w 180946"/>
              <a:gd name="connsiteY29" fmla="*/ 24394 h 200025"/>
              <a:gd name="connsiteX30" fmla="*/ 128588 w 180946"/>
              <a:gd name="connsiteY30" fmla="*/ 45282 h 200025"/>
              <a:gd name="connsiteX31" fmla="*/ 134760 w 180946"/>
              <a:gd name="connsiteY31" fmla="*/ 52359 h 200025"/>
              <a:gd name="connsiteX32" fmla="*/ 135731 w 180946"/>
              <a:gd name="connsiteY32" fmla="*/ 52426 h 200025"/>
              <a:gd name="connsiteX33" fmla="*/ 156591 w 180946"/>
              <a:gd name="connsiteY33" fmla="*/ 52416 h 200025"/>
              <a:gd name="connsiteX34" fmla="*/ 128588 w 180946"/>
              <a:gd name="connsiteY34" fmla="*/ 24394 h 200025"/>
              <a:gd name="connsiteX35" fmla="*/ 97022 w 180946"/>
              <a:gd name="connsiteY35" fmla="*/ 190538 h 200025"/>
              <a:gd name="connsiteX36" fmla="*/ 107309 w 180946"/>
              <a:gd name="connsiteY36" fmla="*/ 176251 h 200025"/>
              <a:gd name="connsiteX37" fmla="*/ 155886 w 180946"/>
              <a:gd name="connsiteY37" fmla="*/ 176251 h 200025"/>
              <a:gd name="connsiteX38" fmla="*/ 135674 w 180946"/>
              <a:gd name="connsiteY38" fmla="*/ 190538 h 200025"/>
              <a:gd name="connsiteX39" fmla="*/ 97022 w 180946"/>
              <a:gd name="connsiteY39" fmla="*/ 190538 h 200025"/>
              <a:gd name="connsiteX40" fmla="*/ 104775 w 180946"/>
              <a:gd name="connsiteY40" fmla="*/ 147638 h 200025"/>
              <a:gd name="connsiteX41" fmla="*/ 52388 w 180946"/>
              <a:gd name="connsiteY41" fmla="*/ 200025 h 200025"/>
              <a:gd name="connsiteX42" fmla="*/ 0 w 180946"/>
              <a:gd name="connsiteY42" fmla="*/ 147638 h 200025"/>
              <a:gd name="connsiteX43" fmla="*/ 52388 w 180946"/>
              <a:gd name="connsiteY43" fmla="*/ 95250 h 200025"/>
              <a:gd name="connsiteX44" fmla="*/ 104775 w 180946"/>
              <a:gd name="connsiteY44" fmla="*/ 147638 h 200025"/>
              <a:gd name="connsiteX45" fmla="*/ 14288 w 180946"/>
              <a:gd name="connsiteY45" fmla="*/ 147638 h 200025"/>
              <a:gd name="connsiteX46" fmla="*/ 20869 w 180946"/>
              <a:gd name="connsiteY46" fmla="*/ 169050 h 200025"/>
              <a:gd name="connsiteX47" fmla="*/ 73800 w 180946"/>
              <a:gd name="connsiteY47" fmla="*/ 116119 h 200025"/>
              <a:gd name="connsiteX48" fmla="*/ 20874 w 180946"/>
              <a:gd name="connsiteY48" fmla="*/ 126221 h 200025"/>
              <a:gd name="connsiteX49" fmla="*/ 14288 w 180946"/>
              <a:gd name="connsiteY49" fmla="*/ 147638 h 200025"/>
              <a:gd name="connsiteX50" fmla="*/ 52388 w 180946"/>
              <a:gd name="connsiteY50" fmla="*/ 185738 h 200025"/>
              <a:gd name="connsiteX51" fmla="*/ 90492 w 180946"/>
              <a:gd name="connsiteY51" fmla="*/ 147642 h 200025"/>
              <a:gd name="connsiteX52" fmla="*/ 83906 w 180946"/>
              <a:gd name="connsiteY52" fmla="*/ 126225 h 200025"/>
              <a:gd name="connsiteX53" fmla="*/ 30975 w 180946"/>
              <a:gd name="connsiteY53" fmla="*/ 179156 h 200025"/>
              <a:gd name="connsiteX54" fmla="*/ 52388 w 180946"/>
              <a:gd name="connsiteY54" fmla="*/ 185738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0946" h="200025">
                <a:moveTo>
                  <a:pt x="42891" y="25022"/>
                </a:moveTo>
                <a:lnTo>
                  <a:pt x="42863" y="45244"/>
                </a:lnTo>
                <a:lnTo>
                  <a:pt x="42863" y="86449"/>
                </a:lnTo>
                <a:cubicBezTo>
                  <a:pt x="37955" y="87206"/>
                  <a:pt x="33158" y="88556"/>
                  <a:pt x="28575" y="90468"/>
                </a:cubicBezTo>
                <a:lnTo>
                  <a:pt x="28575" y="45244"/>
                </a:lnTo>
                <a:cubicBezTo>
                  <a:pt x="28575" y="35909"/>
                  <a:pt x="34547" y="27956"/>
                  <a:pt x="42891" y="25022"/>
                </a:cubicBezTo>
                <a:close/>
                <a:moveTo>
                  <a:pt x="159515" y="166726"/>
                </a:moveTo>
                <a:lnTo>
                  <a:pt x="111300" y="166726"/>
                </a:lnTo>
                <a:cubicBezTo>
                  <a:pt x="112776" y="162173"/>
                  <a:pt x="113738" y="157391"/>
                  <a:pt x="114119" y="152438"/>
                </a:cubicBezTo>
                <a:lnTo>
                  <a:pt x="159515" y="152438"/>
                </a:lnTo>
                <a:cubicBezTo>
                  <a:pt x="163460" y="152438"/>
                  <a:pt x="166659" y="149240"/>
                  <a:pt x="166659" y="145294"/>
                </a:cubicBezTo>
                <a:lnTo>
                  <a:pt x="166659" y="66704"/>
                </a:lnTo>
                <a:lnTo>
                  <a:pt x="135731" y="66704"/>
                </a:lnTo>
                <a:cubicBezTo>
                  <a:pt x="124467" y="66705"/>
                  <a:pt x="115124" y="57986"/>
                  <a:pt x="114348" y="46749"/>
                </a:cubicBezTo>
                <a:lnTo>
                  <a:pt x="114300" y="45282"/>
                </a:lnTo>
                <a:lnTo>
                  <a:pt x="114300" y="14288"/>
                </a:lnTo>
                <a:lnTo>
                  <a:pt x="73828" y="14288"/>
                </a:lnTo>
                <a:cubicBezTo>
                  <a:pt x="69883" y="14288"/>
                  <a:pt x="66685" y="17486"/>
                  <a:pt x="66685" y="21431"/>
                </a:cubicBezTo>
                <a:lnTo>
                  <a:pt x="66685" y="87392"/>
                </a:lnTo>
                <a:cubicBezTo>
                  <a:pt x="62003" y="86285"/>
                  <a:pt x="57208" y="85725"/>
                  <a:pt x="52397" y="85725"/>
                </a:cubicBezTo>
                <a:lnTo>
                  <a:pt x="52397" y="21431"/>
                </a:lnTo>
                <a:cubicBezTo>
                  <a:pt x="52397" y="9595"/>
                  <a:pt x="61992" y="0"/>
                  <a:pt x="73828" y="0"/>
                </a:cubicBezTo>
                <a:cubicBezTo>
                  <a:pt x="73831" y="0"/>
                  <a:pt x="73835" y="0"/>
                  <a:pt x="73838" y="0"/>
                </a:cubicBezTo>
                <a:lnTo>
                  <a:pt x="115519" y="0"/>
                </a:lnTo>
                <a:cubicBezTo>
                  <a:pt x="121206" y="0"/>
                  <a:pt x="126663" y="2257"/>
                  <a:pt x="130683" y="6287"/>
                </a:cubicBezTo>
                <a:lnTo>
                  <a:pt x="174669" y="50292"/>
                </a:lnTo>
                <a:cubicBezTo>
                  <a:pt x="178689" y="54312"/>
                  <a:pt x="180946" y="59769"/>
                  <a:pt x="180946" y="65446"/>
                </a:cubicBezTo>
                <a:lnTo>
                  <a:pt x="180946" y="145294"/>
                </a:lnTo>
                <a:cubicBezTo>
                  <a:pt x="180946" y="157130"/>
                  <a:pt x="171351" y="166726"/>
                  <a:pt x="159515" y="166726"/>
                </a:cubicBezTo>
                <a:close/>
                <a:moveTo>
                  <a:pt x="128578" y="24394"/>
                </a:moveTo>
                <a:lnTo>
                  <a:pt x="128588" y="45282"/>
                </a:lnTo>
                <a:cubicBezTo>
                  <a:pt x="128588" y="48901"/>
                  <a:pt x="131274" y="51883"/>
                  <a:pt x="134760" y="52359"/>
                </a:cubicBezTo>
                <a:lnTo>
                  <a:pt x="135731" y="52426"/>
                </a:lnTo>
                <a:lnTo>
                  <a:pt x="156591" y="52416"/>
                </a:lnTo>
                <a:lnTo>
                  <a:pt x="128588" y="24394"/>
                </a:lnTo>
                <a:close/>
                <a:moveTo>
                  <a:pt x="97022" y="190538"/>
                </a:moveTo>
                <a:cubicBezTo>
                  <a:pt x="101113" y="186289"/>
                  <a:pt x="104576" y="181478"/>
                  <a:pt x="107309" y="176251"/>
                </a:cubicBezTo>
                <a:lnTo>
                  <a:pt x="155886" y="176251"/>
                </a:lnTo>
                <a:cubicBezTo>
                  <a:pt x="152855" y="184814"/>
                  <a:pt x="144758" y="190538"/>
                  <a:pt x="135674" y="190538"/>
                </a:cubicBezTo>
                <a:lnTo>
                  <a:pt x="97022" y="190538"/>
                </a:lnTo>
                <a:close/>
                <a:moveTo>
                  <a:pt x="104775" y="147638"/>
                </a:moveTo>
                <a:cubicBezTo>
                  <a:pt x="104775" y="176571"/>
                  <a:pt x="81320" y="200025"/>
                  <a:pt x="52388" y="200025"/>
                </a:cubicBezTo>
                <a:cubicBezTo>
                  <a:pt x="23455" y="200025"/>
                  <a:pt x="0" y="176571"/>
                  <a:pt x="0" y="147638"/>
                </a:cubicBezTo>
                <a:cubicBezTo>
                  <a:pt x="0" y="118704"/>
                  <a:pt x="23455" y="95250"/>
                  <a:pt x="52388" y="95250"/>
                </a:cubicBezTo>
                <a:cubicBezTo>
                  <a:pt x="81320" y="95250"/>
                  <a:pt x="104775" y="118704"/>
                  <a:pt x="104775" y="147638"/>
                </a:cubicBezTo>
                <a:close/>
                <a:moveTo>
                  <a:pt x="14288" y="147638"/>
                </a:moveTo>
                <a:cubicBezTo>
                  <a:pt x="14288" y="155581"/>
                  <a:pt x="16716" y="162954"/>
                  <a:pt x="20869" y="169050"/>
                </a:cubicBezTo>
                <a:lnTo>
                  <a:pt x="73800" y="116119"/>
                </a:lnTo>
                <a:cubicBezTo>
                  <a:pt x="56395" y="104294"/>
                  <a:pt x="32699" y="108816"/>
                  <a:pt x="20874" y="126221"/>
                </a:cubicBezTo>
                <a:cubicBezTo>
                  <a:pt x="16581" y="132538"/>
                  <a:pt x="14287" y="140000"/>
                  <a:pt x="14288" y="147638"/>
                </a:cubicBezTo>
                <a:close/>
                <a:moveTo>
                  <a:pt x="52388" y="185738"/>
                </a:moveTo>
                <a:cubicBezTo>
                  <a:pt x="73430" y="185739"/>
                  <a:pt x="90489" y="168684"/>
                  <a:pt x="90492" y="147642"/>
                </a:cubicBezTo>
                <a:cubicBezTo>
                  <a:pt x="90492" y="140004"/>
                  <a:pt x="88198" y="132542"/>
                  <a:pt x="83906" y="126225"/>
                </a:cubicBezTo>
                <a:lnTo>
                  <a:pt x="30975" y="179156"/>
                </a:lnTo>
                <a:cubicBezTo>
                  <a:pt x="37071" y="183309"/>
                  <a:pt x="44444" y="185738"/>
                  <a:pt x="52388" y="185738"/>
                </a:cubicBezTo>
                <a:close/>
              </a:path>
            </a:pathLst>
          </a:custGeom>
          <a:solidFill>
            <a:srgbClr val="F5F5F4"/>
          </a:solidFill>
          <a:effectLst/>
        </p:spPr>
        <p:txBody>
          <a:bodyPr wrap="square" lIns="228600" tIns="18288" rIns="228600" bIns="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22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C1B7EA2-A11F-EF19-952A-462830287C32}"/>
              </a:ext>
            </a:extLst>
          </p:cNvPr>
          <p:cNvSpPr txBox="1"/>
          <p:nvPr/>
        </p:nvSpPr>
        <p:spPr>
          <a:xfrm>
            <a:off x="868249" y="5289256"/>
            <a:ext cx="219835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Copilot or an Agent creates documents that aren’t protected by default, because the inputs weren’t protected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AB37A5-451B-4187-285C-1203996A7A5F}"/>
              </a:ext>
            </a:extLst>
          </p:cNvPr>
          <p:cNvSpPr txBox="1"/>
          <p:nvPr/>
        </p:nvSpPr>
        <p:spPr>
          <a:xfrm>
            <a:off x="3620314" y="5289256"/>
            <a:ext cx="219835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Using Copilot or an Agent </a:t>
            </a:r>
            <a:b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to access or summarize sensitive data in a way that violates </a:t>
            </a:r>
            <a:b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usage guidelines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07F9F91-34DD-361F-E374-E0DA8AF4899B}"/>
              </a:ext>
            </a:extLst>
          </p:cNvPr>
          <p:cNvSpPr txBox="1"/>
          <p:nvPr/>
        </p:nvSpPr>
        <p:spPr>
          <a:xfrm>
            <a:off x="6372377" y="5289256"/>
            <a:ext cx="219835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 user's credentials </a:t>
            </a:r>
            <a:b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are compromised, and the bad actor uses Copilot or an Agent to access sensitive data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D34AFD-314F-4CFD-2892-5FB617AA7756}"/>
              </a:ext>
            </a:extLst>
          </p:cNvPr>
          <p:cNvSpPr txBox="1"/>
          <p:nvPr/>
        </p:nvSpPr>
        <p:spPr>
          <a:xfrm>
            <a:off x="8981160" y="5289256"/>
            <a:ext cx="233672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An employee has resigned, wants to keep company IP, and uses Copilot or an Agent to quickly find the most relevant content</a:t>
            </a:r>
          </a:p>
        </p:txBody>
      </p:sp>
    </p:spTree>
    <p:extLst>
      <p:ext uri="{BB962C8B-B14F-4D97-AF65-F5344CB8AC3E}">
        <p14:creationId xmlns:p14="http://schemas.microsoft.com/office/powerpoint/2010/main" val="180605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77A1B-37B6-A42C-6AC2-E73175D37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33E92-E328-E7B3-53DE-20378EC03E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109728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ctr"/>
            <a:r>
              <a:rPr lang="en-US" noProof="0" dirty="0"/>
              <a:t>Microsoft Purview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C70307-1783-BD90-585B-707115E4FD38}"/>
              </a:ext>
            </a:extLst>
          </p:cNvPr>
          <p:cNvSpPr txBox="1"/>
          <p:nvPr/>
        </p:nvSpPr>
        <p:spPr>
          <a:xfrm>
            <a:off x="1363979" y="1095636"/>
            <a:ext cx="94416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defTabSz="630263" fontAlgn="base">
              <a:spcBef>
                <a:spcPts val="1800"/>
              </a:spcBef>
              <a:buSzPct val="90000"/>
              <a:tabLst>
                <a:tab pos="1371655" algn="l"/>
              </a:tabLst>
              <a:defRPr/>
            </a:pPr>
            <a:r>
              <a:rPr lang="en-US" sz="20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A unified approach to secure and govern your data in the era of AI</a:t>
            </a:r>
          </a:p>
        </p:txBody>
      </p:sp>
      <p:sp>
        <p:nvSpPr>
          <p:cNvPr id="82" name="Rectangle: Top Corners Rounded 81">
            <a:extLst>
              <a:ext uri="{FF2B5EF4-FFF2-40B4-BE49-F238E27FC236}">
                <a16:creationId xmlns:a16="http://schemas.microsoft.com/office/drawing/2014/main" id="{7BB8A6A4-8880-A38D-A27A-7EB9C433806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1020696" y="1689090"/>
            <a:ext cx="2606806" cy="437718"/>
          </a:xfrm>
          <a:prstGeom prst="round2SameRect">
            <a:avLst>
              <a:gd name="adj1" fmla="val 31213"/>
              <a:gd name="adj2" fmla="val 0"/>
            </a:avLst>
          </a:prstGeom>
          <a:gradFill flip="none" rotWithShape="1">
            <a:gsLst>
              <a:gs pos="0">
                <a:srgbClr val="0A6BBA"/>
              </a:gs>
              <a:gs pos="99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0" tIns="0" rIns="0" bIns="4572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gradFill>
                  <a:gsLst>
                    <a:gs pos="13761">
                      <a:srgbClr val="FFFFFF"/>
                    </a:gs>
                    <a:gs pos="34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Data security</a:t>
            </a:r>
          </a:p>
        </p:txBody>
      </p:sp>
      <p:sp>
        <p:nvSpPr>
          <p:cNvPr id="86" name="Rectangle: Top Corners Rounded 85">
            <a:extLst>
              <a:ext uri="{FF2B5EF4-FFF2-40B4-BE49-F238E27FC236}">
                <a16:creationId xmlns:a16="http://schemas.microsoft.com/office/drawing/2014/main" id="{C4E8287F-D94D-C337-11E2-17012A54042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4790214" y="1689090"/>
            <a:ext cx="2606806" cy="437718"/>
          </a:xfrm>
          <a:prstGeom prst="round2SameRect">
            <a:avLst>
              <a:gd name="adj1" fmla="val 40613"/>
              <a:gd name="adj2" fmla="val 0"/>
            </a:avLst>
          </a:prstGeom>
          <a:gradFill flip="none" rotWithShape="1">
            <a:gsLst>
              <a:gs pos="80000">
                <a:srgbClr val="0A6BBA"/>
              </a:gs>
              <a:gs pos="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0" rIns="91440" bIns="45720" rtlCol="0" anchor="ctr" anchorCtr="0">
            <a:noAutofit/>
          </a:bodyPr>
          <a:lstStyle/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r>
              <a:rPr lang="en-US" sz="1800" b="1" dirty="0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UI" pitchFamily="34" charset="0"/>
              </a:rPr>
              <a:t>Data governance</a:t>
            </a:r>
          </a:p>
        </p:txBody>
      </p:sp>
      <p:sp>
        <p:nvSpPr>
          <p:cNvPr id="90" name="Rectangle: Top Corners Rounded 89">
            <a:extLst>
              <a:ext uri="{FF2B5EF4-FFF2-40B4-BE49-F238E27FC236}">
                <a16:creationId xmlns:a16="http://schemas.microsoft.com/office/drawing/2014/main" id="{39E8179C-6597-A952-FE78-394382A1CFA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8561891" y="1689090"/>
            <a:ext cx="2606806" cy="437718"/>
          </a:xfrm>
          <a:prstGeom prst="round2SameRect">
            <a:avLst>
              <a:gd name="adj1" fmla="val 35913"/>
              <a:gd name="adj2" fmla="val 0"/>
            </a:avLst>
          </a:prstGeom>
          <a:gradFill flip="none" rotWithShape="1">
            <a:gsLst>
              <a:gs pos="0">
                <a:srgbClr val="F65567"/>
              </a:gs>
              <a:gs pos="10000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0" tIns="0" rIns="0" bIns="4572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gradFill>
                  <a:gsLst>
                    <a:gs pos="13761">
                      <a:srgbClr val="FFFFFF"/>
                    </a:gs>
                    <a:gs pos="34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Data compliance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E15F0CA-7586-7941-AC28-6EAB6A75B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85437" y="2121168"/>
            <a:ext cx="3477325" cy="2947841"/>
          </a:xfrm>
          <a:prstGeom prst="roundRect">
            <a:avLst>
              <a:gd name="adj" fmla="val 9029"/>
            </a:avLst>
          </a:prstGeom>
          <a:solidFill>
            <a:srgbClr val="222120">
              <a:alpha val="4706"/>
            </a:srgbClr>
          </a:solidFill>
          <a:ln w="9525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83" name="Rectangle: Top Corners Rounded 82">
            <a:extLst>
              <a:ext uri="{FF2B5EF4-FFF2-40B4-BE49-F238E27FC236}">
                <a16:creationId xmlns:a16="http://schemas.microsoft.com/office/drawing/2014/main" id="{C4E8E426-10E6-5ACC-469D-51DEBF36F73D}"/>
              </a:ext>
            </a:extLst>
          </p:cNvPr>
          <p:cNvSpPr/>
          <p:nvPr/>
        </p:nvSpPr>
        <p:spPr bwMode="auto">
          <a:xfrm>
            <a:off x="662432" y="2159651"/>
            <a:ext cx="3323336" cy="778668"/>
          </a:xfrm>
          <a:prstGeom prst="round2SameRect">
            <a:avLst>
              <a:gd name="adj1" fmla="val 8309"/>
              <a:gd name="adj2" fmla="val 0"/>
            </a:avLst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1" algn="ctr" defTabSz="630263" fontAlgn="base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Tx/>
              <a:buSzPct val="90000"/>
              <a:tabLst>
                <a:tab pos="1371655" algn="l"/>
              </a:tabLst>
              <a:defRPr/>
            </a:pPr>
            <a:r>
              <a:rPr lang="en-US" sz="1600" b="1" dirty="0">
                <a:ln w="3175">
                  <a:noFill/>
                </a:ln>
                <a:gradFill flip="none" rotWithShape="1">
                  <a:gsLst>
                    <a:gs pos="100000">
                      <a:srgbClr val="318581"/>
                    </a:gs>
                    <a:gs pos="0">
                      <a:srgbClr val="0A6BBA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Dynamically secure data </a:t>
            </a:r>
            <a:br>
              <a:rPr lang="en-US" sz="1600" b="1" dirty="0">
                <a:ln w="3175">
                  <a:noFill/>
                </a:ln>
                <a:gradFill flip="none" rotWithShape="1">
                  <a:gsLst>
                    <a:gs pos="100000">
                      <a:srgbClr val="318581"/>
                    </a:gs>
                    <a:gs pos="0">
                      <a:srgbClr val="0A6BBA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</a:br>
            <a:r>
              <a:rPr lang="en-US" sz="1600" b="1" dirty="0">
                <a:ln w="3175">
                  <a:noFill/>
                </a:ln>
                <a:gradFill flip="none" rotWithShape="1">
                  <a:gsLst>
                    <a:gs pos="100000">
                      <a:srgbClr val="318581"/>
                    </a:gs>
                    <a:gs pos="0">
                      <a:srgbClr val="0A6BBA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throughout its lifecycle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C2D47F3-96E4-E23F-7A20-1A19BF131B8E}"/>
              </a:ext>
            </a:extLst>
          </p:cNvPr>
          <p:cNvSpPr/>
          <p:nvPr/>
        </p:nvSpPr>
        <p:spPr bwMode="auto">
          <a:xfrm>
            <a:off x="662432" y="2980941"/>
            <a:ext cx="3323336" cy="161925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itchFamily="34" charset="0"/>
                <a:cs typeface="Segoe UI" pitchFamily="34" charset="0"/>
              </a:rPr>
              <a:t>Data Loss Prevention 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itchFamily="34" charset="0"/>
                <a:cs typeface="Segoe UI" pitchFamily="34" charset="0"/>
              </a:rPr>
              <a:t>Insider Risk Management 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itchFamily="34" charset="0"/>
                <a:cs typeface="Segoe UI" pitchFamily="34" charset="0"/>
              </a:rPr>
              <a:t>Information Protection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000000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rPr>
              <a:t>Data Security Posture Management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itchFamily="34" charset="0"/>
                <a:cs typeface="Segoe UI" pitchFamily="34" charset="0"/>
              </a:rPr>
              <a:t>Data Security Investigations</a:t>
            </a: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6C51E81-F163-07CC-8009-0096F32EC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354955" y="2121168"/>
            <a:ext cx="3477325" cy="2947841"/>
          </a:xfrm>
          <a:prstGeom prst="roundRect">
            <a:avLst>
              <a:gd name="adj" fmla="val 9029"/>
            </a:avLst>
          </a:prstGeom>
          <a:solidFill>
            <a:srgbClr val="222120">
              <a:alpha val="4706"/>
            </a:srgbClr>
          </a:solidFill>
          <a:ln w="9525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spcBef>
                <a:spcPts val="800"/>
              </a:spcBef>
            </a:pPr>
            <a:endParaRPr lang="en-US" sz="1600" kern="0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sp>
        <p:nvSpPr>
          <p:cNvPr id="87" name="Rectangle: Top Corners Rounded 86">
            <a:extLst>
              <a:ext uri="{FF2B5EF4-FFF2-40B4-BE49-F238E27FC236}">
                <a16:creationId xmlns:a16="http://schemas.microsoft.com/office/drawing/2014/main" id="{84B19106-3CFD-67F6-B4FA-6EA176CF9DD0}"/>
              </a:ext>
            </a:extLst>
          </p:cNvPr>
          <p:cNvSpPr/>
          <p:nvPr/>
        </p:nvSpPr>
        <p:spPr bwMode="auto">
          <a:xfrm>
            <a:off x="4433028" y="2159651"/>
            <a:ext cx="3323336" cy="778668"/>
          </a:xfrm>
          <a:prstGeom prst="round2SameRect">
            <a:avLst>
              <a:gd name="adj1" fmla="val 8309"/>
              <a:gd name="adj2" fmla="val 0"/>
            </a:avLst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630263" fontAlgn="base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Pct val="90000"/>
              <a:buFontTx/>
              <a:buNone/>
              <a:tabLst>
                <a:tab pos="1371655" algn="l"/>
              </a:tabLst>
              <a:defRPr/>
            </a:pPr>
            <a:r>
              <a:rPr lang="en-US" sz="1600" b="1" dirty="0">
                <a:ln w="3175">
                  <a:noFill/>
                </a:ln>
                <a:gradFill flip="none" rotWithShape="1">
                  <a:gsLst>
                    <a:gs pos="100000">
                      <a:srgbClr val="0A6BBA"/>
                    </a:gs>
                    <a:gs pos="18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Responsibly unlock value </a:t>
            </a:r>
            <a:br>
              <a:rPr lang="en-US" sz="1600" b="1" dirty="0">
                <a:ln w="3175">
                  <a:noFill/>
                </a:ln>
                <a:gradFill flip="none" rotWithShape="1">
                  <a:gsLst>
                    <a:gs pos="100000">
                      <a:srgbClr val="0A6BBA"/>
                    </a:gs>
                    <a:gs pos="18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</a:br>
            <a:r>
              <a:rPr lang="en-US" sz="1600" b="1" dirty="0">
                <a:ln w="3175">
                  <a:noFill/>
                </a:ln>
                <a:gradFill flip="none" rotWithShape="1">
                  <a:gsLst>
                    <a:gs pos="100000">
                      <a:srgbClr val="0A6BBA"/>
                    </a:gs>
                    <a:gs pos="18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creation from data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9CA5A79-44FE-2918-8003-64F6FFBDEA90}"/>
              </a:ext>
            </a:extLst>
          </p:cNvPr>
          <p:cNvSpPr/>
          <p:nvPr/>
        </p:nvSpPr>
        <p:spPr bwMode="auto">
          <a:xfrm>
            <a:off x="4433028" y="2980941"/>
            <a:ext cx="3323336" cy="161925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itchFamily="34" charset="0"/>
                <a:cs typeface="Segoe UI" pitchFamily="34" charset="0"/>
              </a:rPr>
              <a:t>Data Discovery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itchFamily="34" charset="0"/>
                <a:cs typeface="Segoe UI" pitchFamily="34" charset="0"/>
              </a:rPr>
              <a:t>Data Quality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itchFamily="34" charset="0"/>
                <a:cs typeface="Segoe UI" pitchFamily="34" charset="0"/>
              </a:rPr>
              <a:t>Data Curation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itchFamily="34" charset="0"/>
                <a:cs typeface="Segoe UI" pitchFamily="34" charset="0"/>
              </a:rPr>
              <a:t>Data Estate Health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A7704B6-AD8D-2387-487F-3719CE249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126632" y="2121168"/>
            <a:ext cx="3450084" cy="2947841"/>
          </a:xfrm>
          <a:prstGeom prst="roundRect">
            <a:avLst>
              <a:gd name="adj" fmla="val 9029"/>
            </a:avLst>
          </a:prstGeom>
          <a:solidFill>
            <a:srgbClr val="222120">
              <a:alpha val="4706"/>
            </a:srgbClr>
          </a:solidFill>
          <a:ln w="9525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spcBef>
                <a:spcPts val="800"/>
              </a:spcBef>
            </a:pPr>
            <a:endParaRPr lang="en-US" sz="1600" kern="0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sp>
        <p:nvSpPr>
          <p:cNvPr id="91" name="Rectangle: Top Corners Rounded 90">
            <a:extLst>
              <a:ext uri="{FF2B5EF4-FFF2-40B4-BE49-F238E27FC236}">
                <a16:creationId xmlns:a16="http://schemas.microsoft.com/office/drawing/2014/main" id="{570169C4-DDFE-9873-7DC5-416A38C13C1C}"/>
              </a:ext>
            </a:extLst>
          </p:cNvPr>
          <p:cNvSpPr/>
          <p:nvPr/>
        </p:nvSpPr>
        <p:spPr bwMode="auto">
          <a:xfrm>
            <a:off x="8203626" y="2159651"/>
            <a:ext cx="3323336" cy="778668"/>
          </a:xfrm>
          <a:prstGeom prst="round2SameRect">
            <a:avLst>
              <a:gd name="adj1" fmla="val 8309"/>
              <a:gd name="adj2" fmla="val 0"/>
            </a:avLst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630263" fontAlgn="base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Tx/>
              <a:buSzPct val="90000"/>
              <a:buFontTx/>
              <a:buNone/>
              <a:tabLst>
                <a:tab pos="1371655" algn="l"/>
              </a:tabLst>
              <a:defRPr/>
            </a:pPr>
            <a:r>
              <a:rPr lang="en-US" sz="16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Manage critical risks and </a:t>
            </a:r>
            <a:br>
              <a:rPr lang="en-US" sz="16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</a:br>
            <a:r>
              <a:rPr lang="en-US" sz="16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regulatory requirements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D55C83E-4B45-DCE9-6166-0A4F6DF62C15}"/>
              </a:ext>
            </a:extLst>
          </p:cNvPr>
          <p:cNvSpPr/>
          <p:nvPr/>
        </p:nvSpPr>
        <p:spPr bwMode="auto">
          <a:xfrm>
            <a:off x="8203626" y="2980941"/>
            <a:ext cx="3323336" cy="161925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itchFamily="34" charset="0"/>
                <a:cs typeface="Segoe UI" pitchFamily="34" charset="0"/>
              </a:rPr>
              <a:t>Compliance Manager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itchFamily="34" charset="0"/>
                <a:cs typeface="Segoe UI" pitchFamily="34" charset="0"/>
              </a:rPr>
              <a:t>eDiscovery and Audit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itchFamily="34" charset="0"/>
                <a:cs typeface="Segoe UI" pitchFamily="34" charset="0"/>
              </a:rPr>
              <a:t>Communication Compliance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itchFamily="34" charset="0"/>
                <a:cs typeface="Segoe UI" pitchFamily="34" charset="0"/>
              </a:rPr>
              <a:t>Data Lifecycle &amp; Records Management </a:t>
            </a:r>
          </a:p>
        </p:txBody>
      </p:sp>
      <p:sp useBgFill="1">
        <p:nvSpPr>
          <p:cNvPr id="80" name="Rectangle: Rounded Corners 79">
            <a:extLst>
              <a:ext uri="{FF2B5EF4-FFF2-40B4-BE49-F238E27FC236}">
                <a16:creationId xmlns:a16="http://schemas.microsoft.com/office/drawing/2014/main" id="{CFAA4A99-B7F1-030F-1C4D-5F013E9ED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5437" y="4736831"/>
            <a:ext cx="11021125" cy="681668"/>
          </a:xfrm>
          <a:prstGeom prst="roundRect">
            <a:avLst>
              <a:gd name="adj" fmla="val 26836"/>
            </a:avLst>
          </a:prstGeom>
          <a:ln w="19050" cap="rnd">
            <a:gradFill flip="none" rotWithShape="1">
              <a:gsLst>
                <a:gs pos="0">
                  <a:srgbClr val="F65567"/>
                </a:gs>
                <a:gs pos="32000">
                  <a:srgbClr val="7656AD"/>
                </a:gs>
                <a:gs pos="100000">
                  <a:srgbClr val="318581"/>
                </a:gs>
                <a:gs pos="68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91447E0-8CF3-5A39-713F-748217638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63225" y="4840242"/>
            <a:ext cx="3322543" cy="474846"/>
          </a:xfrm>
          <a:prstGeom prst="roundRect">
            <a:avLst>
              <a:gd name="adj" fmla="val 32293"/>
            </a:avLst>
          </a:prstGeom>
          <a:gradFill flip="none" rotWithShape="1">
            <a:gsLst>
              <a:gs pos="0">
                <a:srgbClr val="0A6BBA"/>
              </a:gs>
              <a:gs pos="99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0" tIns="0" rIns="0" bIns="4572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GB" sz="1800" b="1" dirty="0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BFB8282-6744-149D-96B4-DF7AB166220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823324" y="4840242"/>
            <a:ext cx="2973976" cy="474846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+mn-cs"/>
              </a:rPr>
              <a:t>Unstructured &amp; Structured data</a:t>
            </a:r>
          </a:p>
        </p:txBody>
      </p:sp>
      <p:sp>
        <p:nvSpPr>
          <p:cNvPr id="9" name="Rectangle: Rounded Corners 80">
            <a:extLst>
              <a:ext uri="{FF2B5EF4-FFF2-40B4-BE49-F238E27FC236}">
                <a16:creationId xmlns:a16="http://schemas.microsoft.com/office/drawing/2014/main" id="{2B6402CB-D71B-6EE3-84F1-E50922C95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432346" y="4840242"/>
            <a:ext cx="3322543" cy="474846"/>
          </a:xfrm>
          <a:prstGeom prst="roundRect">
            <a:avLst>
              <a:gd name="adj" fmla="val 27866"/>
            </a:avLst>
          </a:prstGeom>
          <a:gradFill flip="none" rotWithShape="1">
            <a:gsLst>
              <a:gs pos="80000">
                <a:srgbClr val="0A6BBA"/>
              </a:gs>
              <a:gs pos="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0" rIns="91440" bIns="45720" rtlCol="0" anchor="ctr" anchorCtr="0">
            <a:noAutofit/>
          </a:bodyPr>
          <a:lstStyle/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endParaRPr lang="en-GB" sz="1800" b="1" dirty="0">
              <a:ln w="3175">
                <a:noFill/>
              </a:ln>
              <a:gradFill>
                <a:gsLst>
                  <a:gs pos="92661">
                    <a:srgbClr val="FFFFFF"/>
                  </a:gs>
                  <a:gs pos="7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ADFD69-1D7D-07E8-E52C-02DCD704674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4563478" y="4840242"/>
            <a:ext cx="3060278" cy="474846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400">
              <a:defRPr/>
            </a:pPr>
            <a:r>
              <a:rPr lang="en-US" sz="1400" b="1" kern="0" dirty="0">
                <a:solidFill>
                  <a:schemeClr val="bg1"/>
                </a:solidFill>
                <a:latin typeface="Segoe UI Semibold" panose="020B0502040204020203" pitchFamily="34" charset="0"/>
              </a:rPr>
              <a:t>Traditional and AI generated data</a:t>
            </a:r>
          </a:p>
        </p:txBody>
      </p:sp>
      <p:sp>
        <p:nvSpPr>
          <p:cNvPr id="7" name="Rectangle: Rounded Corners 80">
            <a:extLst>
              <a:ext uri="{FF2B5EF4-FFF2-40B4-BE49-F238E27FC236}">
                <a16:creationId xmlns:a16="http://schemas.microsoft.com/office/drawing/2014/main" id="{D5AEBBBC-80BE-7A05-F57A-8AC867555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143679" y="4840242"/>
            <a:ext cx="3322543" cy="474846"/>
          </a:xfrm>
          <a:prstGeom prst="roundRect">
            <a:avLst>
              <a:gd name="adj" fmla="val 30079"/>
            </a:avLst>
          </a:prstGeom>
          <a:gradFill flip="none" rotWithShape="1">
            <a:gsLst>
              <a:gs pos="0">
                <a:srgbClr val="F65567"/>
              </a:gs>
              <a:gs pos="10000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0" tIns="0" rIns="0" bIns="4572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GB" sz="1800" b="1" dirty="0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03AC1BA-0175-1716-9130-2AFD2D4271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8303931" y="4840242"/>
            <a:ext cx="2973670" cy="474846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+mn-cs"/>
              </a:rPr>
              <a:t>Microsoft 365 and Multi-cloud</a:t>
            </a:r>
          </a:p>
        </p:txBody>
      </p:sp>
      <p:sp>
        <p:nvSpPr>
          <p:cNvPr id="94" name="Right Bracket 93" descr="A bracket enclosing Data Security, Data governance and Data compliance labelled">
            <a:extLst>
              <a:ext uri="{FF2B5EF4-FFF2-40B4-BE49-F238E27FC236}">
                <a16:creationId xmlns:a16="http://schemas.microsoft.com/office/drawing/2014/main" id="{C5630D9B-480E-D999-8CBB-26AD39A03BF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>
          <a:xfrm rot="5400000">
            <a:off x="5820649" y="327680"/>
            <a:ext cx="550699" cy="11021125"/>
          </a:xfrm>
          <a:prstGeom prst="rightBracket">
            <a:avLst>
              <a:gd name="adj" fmla="val 101269"/>
            </a:avLst>
          </a:prstGeom>
          <a:solidFill>
            <a:srgbClr val="F5F5F4"/>
          </a:solidFill>
          <a:ln w="19050" cap="rnd">
            <a:gradFill flip="none" rotWithShape="1">
              <a:gsLst>
                <a:gs pos="0">
                  <a:srgbClr val="F65567"/>
                </a:gs>
                <a:gs pos="32000">
                  <a:srgbClr val="7656AD"/>
                </a:gs>
                <a:gs pos="100000">
                  <a:srgbClr val="318581"/>
                </a:gs>
                <a:gs pos="59000">
                  <a:srgbClr val="0A6BBA"/>
                </a:gs>
              </a:gsLst>
              <a:lin ang="54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spcBef>
                <a:spcPts val="800"/>
              </a:spcBef>
            </a:pPr>
            <a:endParaRPr lang="en-US" sz="1600" kern="0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1AD462B-4741-8045-7DAB-F4662A83F430}"/>
              </a:ext>
            </a:extLst>
          </p:cNvPr>
          <p:cNvSpPr>
            <a:spLocks/>
          </p:cNvSpPr>
          <p:nvPr/>
        </p:nvSpPr>
        <p:spPr bwMode="auto">
          <a:xfrm>
            <a:off x="4893790" y="5562894"/>
            <a:ext cx="2404421" cy="221599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1" indent="0" algn="ctr" defTabSz="630263" fontAlgn="base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C5B4E3"/>
              </a:buClr>
              <a:buSzPct val="90000"/>
              <a:buFontTx/>
              <a:buNone/>
              <a:tabLst>
                <a:tab pos="1371655" algn="l"/>
              </a:tabLst>
              <a:defRPr/>
            </a:pPr>
            <a:r>
              <a:rPr lang="en-US" sz="1600" b="1" dirty="0">
                <a:ln w="3175">
                  <a:noFill/>
                </a:ln>
                <a:latin typeface="Segoe UI Semibold" panose="020B0502040204020203" pitchFamily="34" charset="0"/>
                <a:cs typeface="Segoe UI" pitchFamily="34" charset="0"/>
              </a:rPr>
              <a:t>Shared Capabilities Value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DCA8C58B-8107-04B9-FA7A-7A3601865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2319486" y="5877734"/>
            <a:ext cx="7981982" cy="402879"/>
          </a:xfrm>
          <a:prstGeom prst="roundRect">
            <a:avLst>
              <a:gd name="adj" fmla="val 35726"/>
            </a:avLst>
          </a:prstGeom>
          <a:solidFill>
            <a:srgbClr val="F5F5F4"/>
          </a:solidFill>
          <a:ln w="19050" cap="rnd">
            <a:gradFill flip="none" rotWithShape="1">
              <a:gsLst>
                <a:gs pos="0">
                  <a:srgbClr val="F65567"/>
                </a:gs>
                <a:gs pos="32000">
                  <a:srgbClr val="7656AD"/>
                </a:gs>
                <a:gs pos="100000">
                  <a:srgbClr val="318581"/>
                </a:gs>
                <a:gs pos="68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spcBef>
                <a:spcPts val="800"/>
              </a:spcBef>
            </a:pPr>
            <a:endParaRPr lang="en-US" sz="1600" kern="0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29D1832-27F3-04E9-D600-D8EE7DD93BE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2432856" y="5959876"/>
            <a:ext cx="7755242" cy="492443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1" indent="0" algn="ctr" defTabSz="630263" fontAlgn="base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Pct val="90000"/>
              <a:buFontTx/>
              <a:buNone/>
              <a:tabLst>
                <a:tab pos="1371655" algn="l"/>
              </a:tabLst>
              <a:defRPr/>
            </a:pPr>
            <a:r>
              <a:rPr lang="en-US" sz="16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Data Map </a:t>
            </a:r>
            <a:r>
              <a:rPr lang="uk-UA" sz="16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      </a:t>
            </a:r>
            <a:r>
              <a:rPr lang="en-US" sz="16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 Connectors </a:t>
            </a:r>
            <a:r>
              <a:rPr lang="uk-UA" sz="16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       </a:t>
            </a:r>
            <a:r>
              <a:rPr lang="en-US" sz="16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 Classification </a:t>
            </a:r>
            <a:r>
              <a:rPr lang="uk-UA" sz="16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       </a:t>
            </a:r>
            <a:r>
              <a:rPr lang="en-US" sz="16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 Labels </a:t>
            </a:r>
            <a:r>
              <a:rPr lang="uk-UA" sz="16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     </a:t>
            </a:r>
            <a:r>
              <a:rPr lang="en-US" sz="16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uk-UA" sz="16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  </a:t>
            </a:r>
            <a:r>
              <a:rPr lang="en-US" sz="16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Audit</a:t>
            </a:r>
            <a:r>
              <a:rPr lang="uk-UA" sz="16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  </a:t>
            </a:r>
            <a:r>
              <a:rPr lang="en-US" sz="16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uk-UA" sz="16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     </a:t>
            </a:r>
            <a:r>
              <a:rPr lang="en-US" sz="16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 Visibility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FC472A4-F44C-18FD-12E2-BA961F5E9F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588" y="441399"/>
            <a:ext cx="554039" cy="5540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76DD76-0D46-7A94-FC90-07524A56E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695075" y="5986381"/>
            <a:ext cx="0" cy="185585"/>
          </a:xfrm>
          <a:prstGeom prst="line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29056D-7D23-1354-D990-4EBC87036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43322" y="5986381"/>
            <a:ext cx="0" cy="185585"/>
          </a:xfrm>
          <a:prstGeom prst="line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C38B5B-B6B1-8D6F-9A00-A5D42089F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12890" y="5986381"/>
            <a:ext cx="0" cy="185585"/>
          </a:xfrm>
          <a:prstGeom prst="line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11A0BA-500F-2995-AEA6-DCCAA89701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06186" y="5986381"/>
            <a:ext cx="0" cy="185585"/>
          </a:xfrm>
          <a:prstGeom prst="line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ABD226-5D82-50A8-8256-AA06D76F9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07409" y="5986381"/>
            <a:ext cx="0" cy="185585"/>
          </a:xfrm>
          <a:prstGeom prst="line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08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.03889 L 1.875E-6 -2.59259E-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3889 L 0 -4.8148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.03889 L 1.875E-6 -1.11111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3889 L 5E-6 -2.59259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.03889 L 1.875E-6 -2.59259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.03889 L 2.70833E-6 -2.59259E-6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3889 L -6.25E-7 -2.59259E-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.03889 L -2.08333E-6 -2.59259E-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7" grpId="0"/>
      <p:bldP spid="97" grpId="1"/>
      <p:bldP spid="96" grpId="0" animBg="1"/>
      <p:bldP spid="96" grpId="1" animBg="1"/>
      <p:bldP spid="98" grpId="0"/>
      <p:bldP spid="9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5587C-F4D9-BD6A-E9EB-EFD1FB559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54D5769E-FAFC-EA9C-4884-269E51273E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109728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Microsoft Purview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36FE94-5475-131B-4ED3-CB5FBD464978}"/>
              </a:ext>
            </a:extLst>
          </p:cNvPr>
          <p:cNvSpPr txBox="1"/>
          <p:nvPr/>
        </p:nvSpPr>
        <p:spPr>
          <a:xfrm>
            <a:off x="891895" y="1095636"/>
            <a:ext cx="103858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defTabSz="630263" fontAlgn="base">
              <a:spcBef>
                <a:spcPts val="1800"/>
              </a:spcBef>
              <a:buSzPct val="90000"/>
              <a:tabLst>
                <a:tab pos="1371655" algn="l"/>
              </a:tabLst>
              <a:defRPr/>
            </a:pPr>
            <a:r>
              <a:rPr lang="en-US" sz="20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Comprehensive solution to discover, protect, and govern data wherever your data flows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F444C9EC-7D83-E8F5-0C0A-CC07925A1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 flipV="1">
            <a:off x="4189917" y="979058"/>
            <a:ext cx="27223" cy="3166852"/>
          </a:xfrm>
          <a:prstGeom prst="bentConnector3">
            <a:avLst>
              <a:gd name="adj1" fmla="val 1800000"/>
            </a:avLst>
          </a:prstGeom>
          <a:ln w="19050" cap="rnd">
            <a:solidFill>
              <a:schemeClr val="tx1">
                <a:alpha val="50000"/>
              </a:schemeClr>
            </a:solidFill>
            <a:headEnd type="arrow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TextBox 19">
            <a:extLst>
              <a:ext uri="{FF2B5EF4-FFF2-40B4-BE49-F238E27FC236}">
                <a16:creationId xmlns:a16="http://schemas.microsoft.com/office/drawing/2014/main" id="{8C06D802-F1D4-F1ED-7AE7-8C4E1F369252}"/>
              </a:ext>
            </a:extLst>
          </p:cNvPr>
          <p:cNvSpPr txBox="1"/>
          <p:nvPr/>
        </p:nvSpPr>
        <p:spPr>
          <a:xfrm>
            <a:off x="3316234" y="1958611"/>
            <a:ext cx="177458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ln w="3175">
                  <a:noFill/>
                </a:ln>
                <a:gradFill flip="none" rotWithShape="1">
                  <a:gsLst>
                    <a:gs pos="0">
                      <a:srgbClr val="318581"/>
                    </a:gs>
                    <a:gs pos="100000">
                      <a:srgbClr val="0A6BBA"/>
                    </a:gs>
                  </a:gsLst>
                  <a:lin ang="0" scaled="1"/>
                  <a:tileRect/>
                </a:gradFill>
                <a:latin typeface="Segoe UI Semibold" panose="020B0502040204020203" pitchFamily="34" charset="0"/>
                <a:cs typeface="Segoe UI" pitchFamily="34" charset="0"/>
              </a:rPr>
              <a:t>Grounding data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CC060C6-C02C-5CFE-35B5-110A7B081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55063" y="2562485"/>
            <a:ext cx="3121974" cy="3434705"/>
          </a:xfrm>
          <a:prstGeom prst="roundRect">
            <a:avLst>
              <a:gd name="adj" fmla="val 11228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66" name="Graphic 48">
            <a:extLst>
              <a:ext uri="{FF2B5EF4-FFF2-40B4-BE49-F238E27FC236}">
                <a16:creationId xmlns:a16="http://schemas.microsoft.com/office/drawing/2014/main" id="{7A879C67-671B-E220-1D94-18119C5C4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17083" y="3121842"/>
            <a:ext cx="410369" cy="497417"/>
          </a:xfrm>
          <a:custGeom>
            <a:avLst/>
            <a:gdLst>
              <a:gd name="connsiteX0" fmla="*/ 62177 w 410369"/>
              <a:gd name="connsiteY0" fmla="*/ 0 h 497417"/>
              <a:gd name="connsiteX1" fmla="*/ 0 w 410369"/>
              <a:gd name="connsiteY1" fmla="*/ 62177 h 497417"/>
              <a:gd name="connsiteX2" fmla="*/ 0 w 410369"/>
              <a:gd name="connsiteY2" fmla="*/ 435240 h 497417"/>
              <a:gd name="connsiteX3" fmla="*/ 62177 w 410369"/>
              <a:gd name="connsiteY3" fmla="*/ 497418 h 497417"/>
              <a:gd name="connsiteX4" fmla="*/ 391716 w 410369"/>
              <a:gd name="connsiteY4" fmla="*/ 497418 h 497417"/>
              <a:gd name="connsiteX5" fmla="*/ 410369 w 410369"/>
              <a:gd name="connsiteY5" fmla="*/ 478764 h 497417"/>
              <a:gd name="connsiteX6" fmla="*/ 391716 w 410369"/>
              <a:gd name="connsiteY6" fmla="*/ 460111 h 497417"/>
              <a:gd name="connsiteX7" fmla="*/ 62177 w 410369"/>
              <a:gd name="connsiteY7" fmla="*/ 460111 h 497417"/>
              <a:gd name="connsiteX8" fmla="*/ 37306 w 410369"/>
              <a:gd name="connsiteY8" fmla="*/ 435240 h 497417"/>
              <a:gd name="connsiteX9" fmla="*/ 391716 w 410369"/>
              <a:gd name="connsiteY9" fmla="*/ 435240 h 497417"/>
              <a:gd name="connsiteX10" fmla="*/ 410369 w 410369"/>
              <a:gd name="connsiteY10" fmla="*/ 416587 h 497417"/>
              <a:gd name="connsiteX11" fmla="*/ 410369 w 410369"/>
              <a:gd name="connsiteY11" fmla="*/ 62177 h 497417"/>
              <a:gd name="connsiteX12" fmla="*/ 348192 w 410369"/>
              <a:gd name="connsiteY12" fmla="*/ 0 h 497417"/>
              <a:gd name="connsiteX13" fmla="*/ 62177 w 410369"/>
              <a:gd name="connsiteY13" fmla="*/ 0 h 497417"/>
              <a:gd name="connsiteX14" fmla="*/ 99484 w 410369"/>
              <a:gd name="connsiteY14" fmla="*/ 74613 h 497417"/>
              <a:gd name="connsiteX15" fmla="*/ 298451 w 410369"/>
              <a:gd name="connsiteY15" fmla="*/ 74613 h 497417"/>
              <a:gd name="connsiteX16" fmla="*/ 323321 w 410369"/>
              <a:gd name="connsiteY16" fmla="*/ 99484 h 497417"/>
              <a:gd name="connsiteX17" fmla="*/ 323321 w 410369"/>
              <a:gd name="connsiteY17" fmla="*/ 124354 h 497417"/>
              <a:gd name="connsiteX18" fmla="*/ 298451 w 410369"/>
              <a:gd name="connsiteY18" fmla="*/ 149225 h 497417"/>
              <a:gd name="connsiteX19" fmla="*/ 99484 w 410369"/>
              <a:gd name="connsiteY19" fmla="*/ 149225 h 497417"/>
              <a:gd name="connsiteX20" fmla="*/ 74613 w 410369"/>
              <a:gd name="connsiteY20" fmla="*/ 124354 h 497417"/>
              <a:gd name="connsiteX21" fmla="*/ 74613 w 410369"/>
              <a:gd name="connsiteY21" fmla="*/ 99484 h 497417"/>
              <a:gd name="connsiteX22" fmla="*/ 99484 w 410369"/>
              <a:gd name="connsiteY22" fmla="*/ 74613 h 497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0369" h="497417">
                <a:moveTo>
                  <a:pt x="62177" y="0"/>
                </a:moveTo>
                <a:cubicBezTo>
                  <a:pt x="27838" y="0"/>
                  <a:pt x="0" y="27838"/>
                  <a:pt x="0" y="62177"/>
                </a:cubicBezTo>
                <a:lnTo>
                  <a:pt x="0" y="435240"/>
                </a:lnTo>
                <a:cubicBezTo>
                  <a:pt x="0" y="469580"/>
                  <a:pt x="27838" y="497418"/>
                  <a:pt x="62177" y="497418"/>
                </a:cubicBezTo>
                <a:lnTo>
                  <a:pt x="391716" y="497418"/>
                </a:lnTo>
                <a:cubicBezTo>
                  <a:pt x="402018" y="497418"/>
                  <a:pt x="410369" y="489066"/>
                  <a:pt x="410369" y="478764"/>
                </a:cubicBezTo>
                <a:cubicBezTo>
                  <a:pt x="410369" y="468463"/>
                  <a:pt x="402018" y="460111"/>
                  <a:pt x="391716" y="460111"/>
                </a:cubicBezTo>
                <a:lnTo>
                  <a:pt x="62177" y="460111"/>
                </a:lnTo>
                <a:cubicBezTo>
                  <a:pt x="48442" y="460111"/>
                  <a:pt x="37306" y="448976"/>
                  <a:pt x="37306" y="435240"/>
                </a:cubicBezTo>
                <a:lnTo>
                  <a:pt x="391716" y="435240"/>
                </a:lnTo>
                <a:cubicBezTo>
                  <a:pt x="402018" y="435240"/>
                  <a:pt x="410369" y="426889"/>
                  <a:pt x="410369" y="416587"/>
                </a:cubicBezTo>
                <a:lnTo>
                  <a:pt x="410369" y="62177"/>
                </a:lnTo>
                <a:cubicBezTo>
                  <a:pt x="410369" y="27838"/>
                  <a:pt x="382531" y="0"/>
                  <a:pt x="348192" y="0"/>
                </a:cubicBezTo>
                <a:lnTo>
                  <a:pt x="62177" y="0"/>
                </a:lnTo>
                <a:close/>
                <a:moveTo>
                  <a:pt x="99484" y="74613"/>
                </a:moveTo>
                <a:lnTo>
                  <a:pt x="298451" y="74613"/>
                </a:lnTo>
                <a:cubicBezTo>
                  <a:pt x="312187" y="74613"/>
                  <a:pt x="323321" y="85748"/>
                  <a:pt x="323321" y="99484"/>
                </a:cubicBezTo>
                <a:lnTo>
                  <a:pt x="323321" y="124354"/>
                </a:lnTo>
                <a:cubicBezTo>
                  <a:pt x="323321" y="138090"/>
                  <a:pt x="312187" y="149225"/>
                  <a:pt x="298451" y="149225"/>
                </a:cubicBezTo>
                <a:lnTo>
                  <a:pt x="99484" y="149225"/>
                </a:lnTo>
                <a:cubicBezTo>
                  <a:pt x="85748" y="149225"/>
                  <a:pt x="74613" y="138090"/>
                  <a:pt x="74613" y="124354"/>
                </a:cubicBezTo>
                <a:lnTo>
                  <a:pt x="74613" y="99484"/>
                </a:lnTo>
                <a:cubicBezTo>
                  <a:pt x="74613" y="85748"/>
                  <a:pt x="85748" y="74613"/>
                  <a:pt x="99484" y="74613"/>
                </a:cubicBezTo>
                <a:close/>
              </a:path>
            </a:pathLst>
          </a:custGeom>
          <a:gradFill>
            <a:gsLst>
              <a:gs pos="97000">
                <a:srgbClr val="2A808B"/>
              </a:gs>
              <a:gs pos="0">
                <a:srgbClr val="1D789F"/>
              </a:gs>
            </a:gsLst>
            <a:path path="circle">
              <a:fillToRect r="100000" b="100000"/>
            </a:path>
          </a:gra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A2ACE3-30E5-D507-516E-CA6B4811B455}"/>
              </a:ext>
            </a:extLst>
          </p:cNvPr>
          <p:cNvSpPr txBox="1"/>
          <p:nvPr/>
        </p:nvSpPr>
        <p:spPr>
          <a:xfrm>
            <a:off x="1273598" y="3763855"/>
            <a:ext cx="2684905" cy="738664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3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1371655" algn="l"/>
              </a:tabLst>
              <a:defRPr kumimoji="0" sz="7200" b="0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0">
                      <a:srgbClr val="C03BC4"/>
                    </a:gs>
                    <a:gs pos="99000">
                      <a:srgbClr val="0078D4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+mj-lt"/>
                <a:cs typeface="Segoe UI Semibold" panose="020B0502040204020203" pitchFamily="34" charset="0"/>
              </a:defRPr>
            </a:lvl1pPr>
            <a:lvl2pPr marL="0" marR="0" lvl="1" indent="0" algn="ctr" defTabSz="630263" fontAlgn="base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Tx/>
              <a:buNone/>
              <a:tabLst>
                <a:tab pos="1371655" algn="l"/>
              </a:tabLst>
              <a:defRPr sz="2400" b="1">
                <a:ln w="3175">
                  <a:noFill/>
                </a:ln>
                <a:gradFill flip="none" rotWithShape="1">
                  <a:gsLst>
                    <a:gs pos="0">
                      <a:srgbClr val="318581"/>
                    </a:gs>
                    <a:gs pos="100000">
                      <a:srgbClr val="0A6BBA"/>
                    </a:gs>
                  </a:gsLst>
                  <a:lin ang="0" scaled="1"/>
                  <a:tileRect/>
                </a:gradFill>
                <a:latin typeface="Segoe UI Semibold" panose="020B0502040204020203" pitchFamily="34" charset="0"/>
                <a:cs typeface="Segoe UI" pitchFamily="34" charset="0"/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>
              <a:defRPr/>
            </a:pPr>
            <a:r>
              <a:rPr lang="en-US" dirty="0"/>
              <a:t>Knowledge </a:t>
            </a:r>
            <a:br>
              <a:rPr lang="uk-UA" dirty="0"/>
            </a:br>
            <a:r>
              <a:rPr lang="en-US" dirty="0"/>
              <a:t>sources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9BF81B-7ADC-18DF-9A14-0F256CBB691B}"/>
              </a:ext>
            </a:extLst>
          </p:cNvPr>
          <p:cNvSpPr txBox="1"/>
          <p:nvPr/>
        </p:nvSpPr>
        <p:spPr>
          <a:xfrm>
            <a:off x="1419589" y="4658002"/>
            <a:ext cx="23929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Microsoft 365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Beyond Microsoft 365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E6B197C-A863-EBF0-EBDD-4E9F06B8F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538600" y="2562485"/>
            <a:ext cx="3121974" cy="3434705"/>
          </a:xfrm>
          <a:prstGeom prst="roundRect">
            <a:avLst>
              <a:gd name="adj" fmla="val 9645"/>
            </a:avLst>
          </a:prstGeom>
          <a:gradFill flip="none" rotWithShape="1">
            <a:gsLst>
              <a:gs pos="80000">
                <a:srgbClr val="0A6BBA"/>
              </a:gs>
              <a:gs pos="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0" rIns="91440" bIns="45720" rtlCol="0" anchor="ctr" anchorCtr="0">
            <a:noAutofit/>
          </a:bodyPr>
          <a:lstStyle/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endParaRPr lang="en-US" sz="1800" b="1">
              <a:ln w="3175">
                <a:noFill/>
              </a:ln>
              <a:gradFill>
                <a:gsLst>
                  <a:gs pos="92661">
                    <a:srgbClr val="FFFFFF"/>
                  </a:gs>
                  <a:gs pos="7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54" name="Graphic 50">
            <a:extLst>
              <a:ext uri="{FF2B5EF4-FFF2-40B4-BE49-F238E27FC236}">
                <a16:creationId xmlns:a16="http://schemas.microsoft.com/office/drawing/2014/main" id="{68105584-9BA2-B6B9-185C-2CDF9E590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47291" y="3480057"/>
            <a:ext cx="497417" cy="497168"/>
          </a:xfrm>
          <a:custGeom>
            <a:avLst/>
            <a:gdLst>
              <a:gd name="connsiteX0" fmla="*/ 202449 w 497417"/>
              <a:gd name="connsiteY0" fmla="*/ 0 h 497168"/>
              <a:gd name="connsiteX1" fmla="*/ 230056 w 497417"/>
              <a:gd name="connsiteY1" fmla="*/ 35093 h 497168"/>
              <a:gd name="connsiteX2" fmla="*/ 230056 w 497417"/>
              <a:gd name="connsiteY2" fmla="*/ 142858 h 497168"/>
              <a:gd name="connsiteX3" fmla="*/ 207796 w 497417"/>
              <a:gd name="connsiteY3" fmla="*/ 142858 h 497168"/>
              <a:gd name="connsiteX4" fmla="*/ 143031 w 497417"/>
              <a:gd name="connsiteY4" fmla="*/ 115400 h 497168"/>
              <a:gd name="connsiteX5" fmla="*/ 115572 w 497417"/>
              <a:gd name="connsiteY5" fmla="*/ 180165 h 497168"/>
              <a:gd name="connsiteX6" fmla="*/ 180337 w 497417"/>
              <a:gd name="connsiteY6" fmla="*/ 207622 h 497168"/>
              <a:gd name="connsiteX7" fmla="*/ 207796 w 497417"/>
              <a:gd name="connsiteY7" fmla="*/ 180165 h 497168"/>
              <a:gd name="connsiteX8" fmla="*/ 230056 w 497417"/>
              <a:gd name="connsiteY8" fmla="*/ 180165 h 497168"/>
              <a:gd name="connsiteX9" fmla="*/ 230056 w 497417"/>
              <a:gd name="connsiteY9" fmla="*/ 451207 h 497168"/>
              <a:gd name="connsiteX10" fmla="*/ 210582 w 497417"/>
              <a:gd name="connsiteY10" fmla="*/ 487519 h 497168"/>
              <a:gd name="connsiteX11" fmla="*/ 171783 w 497417"/>
              <a:gd name="connsiteY11" fmla="*/ 497169 h 497168"/>
              <a:gd name="connsiteX12" fmla="*/ 88316 w 497417"/>
              <a:gd name="connsiteY12" fmla="*/ 455684 h 497168"/>
              <a:gd name="connsiteX13" fmla="*/ 62948 w 497417"/>
              <a:gd name="connsiteY13" fmla="*/ 402535 h 497168"/>
              <a:gd name="connsiteX14" fmla="*/ 31387 w 497417"/>
              <a:gd name="connsiteY14" fmla="*/ 385374 h 497168"/>
              <a:gd name="connsiteX15" fmla="*/ 0 w 497417"/>
              <a:gd name="connsiteY15" fmla="*/ 309891 h 497168"/>
              <a:gd name="connsiteX16" fmla="*/ 4725 w 497417"/>
              <a:gd name="connsiteY16" fmla="*/ 260995 h 497168"/>
              <a:gd name="connsiteX17" fmla="*/ 109432 w 497417"/>
              <a:gd name="connsiteY17" fmla="*/ 260995 h 497168"/>
              <a:gd name="connsiteX18" fmla="*/ 142634 w 497417"/>
              <a:gd name="connsiteY18" fmla="*/ 289621 h 497168"/>
              <a:gd name="connsiteX19" fmla="*/ 115686 w 497417"/>
              <a:gd name="connsiteY19" fmla="*/ 354602 h 497168"/>
              <a:gd name="connsiteX20" fmla="*/ 180665 w 497417"/>
              <a:gd name="connsiteY20" fmla="*/ 381549 h 497168"/>
              <a:gd name="connsiteX21" fmla="*/ 207615 w 497417"/>
              <a:gd name="connsiteY21" fmla="*/ 316569 h 497168"/>
              <a:gd name="connsiteX22" fmla="*/ 180115 w 497417"/>
              <a:gd name="connsiteY22" fmla="*/ 289398 h 497168"/>
              <a:gd name="connsiteX23" fmla="*/ 109432 w 497417"/>
              <a:gd name="connsiteY23" fmla="*/ 223689 h 497168"/>
              <a:gd name="connsiteX24" fmla="*/ 25866 w 497417"/>
              <a:gd name="connsiteY24" fmla="*/ 223689 h 497168"/>
              <a:gd name="connsiteX25" fmla="*/ 38177 w 497417"/>
              <a:gd name="connsiteY25" fmla="*/ 216178 h 497168"/>
              <a:gd name="connsiteX26" fmla="*/ 33750 w 497417"/>
              <a:gd name="connsiteY26" fmla="*/ 188148 h 497168"/>
              <a:gd name="connsiteX27" fmla="*/ 41087 w 497417"/>
              <a:gd name="connsiteY27" fmla="*/ 133905 h 497168"/>
              <a:gd name="connsiteX28" fmla="*/ 66903 w 497417"/>
              <a:gd name="connsiteY28" fmla="*/ 89784 h 497168"/>
              <a:gd name="connsiteX29" fmla="*/ 94161 w 497417"/>
              <a:gd name="connsiteY29" fmla="*/ 75682 h 497168"/>
              <a:gd name="connsiteX30" fmla="*/ 127811 w 497417"/>
              <a:gd name="connsiteY30" fmla="*/ 25020 h 497168"/>
              <a:gd name="connsiteX31" fmla="*/ 202424 w 497417"/>
              <a:gd name="connsiteY31" fmla="*/ 0 h 497168"/>
              <a:gd name="connsiteX32" fmla="*/ 267362 w 497417"/>
              <a:gd name="connsiteY32" fmla="*/ 372914 h 497168"/>
              <a:gd name="connsiteX33" fmla="*/ 308399 w 497417"/>
              <a:gd name="connsiteY33" fmla="*/ 372914 h 497168"/>
              <a:gd name="connsiteX34" fmla="*/ 379281 w 497417"/>
              <a:gd name="connsiteY34" fmla="*/ 302032 h 497168"/>
              <a:gd name="connsiteX35" fmla="*/ 379281 w 497417"/>
              <a:gd name="connsiteY35" fmla="*/ 257389 h 497168"/>
              <a:gd name="connsiteX36" fmla="*/ 406738 w 497417"/>
              <a:gd name="connsiteY36" fmla="*/ 192624 h 497168"/>
              <a:gd name="connsiteX37" fmla="*/ 341975 w 497417"/>
              <a:gd name="connsiteY37" fmla="*/ 165165 h 497168"/>
              <a:gd name="connsiteX38" fmla="*/ 314517 w 497417"/>
              <a:gd name="connsiteY38" fmla="*/ 229929 h 497168"/>
              <a:gd name="connsiteX39" fmla="*/ 341975 w 497417"/>
              <a:gd name="connsiteY39" fmla="*/ 257389 h 497168"/>
              <a:gd name="connsiteX40" fmla="*/ 341975 w 497417"/>
              <a:gd name="connsiteY40" fmla="*/ 302032 h 497168"/>
              <a:gd name="connsiteX41" fmla="*/ 308399 w 497417"/>
              <a:gd name="connsiteY41" fmla="*/ 335608 h 497168"/>
              <a:gd name="connsiteX42" fmla="*/ 267362 w 497417"/>
              <a:gd name="connsiteY42" fmla="*/ 335608 h 497168"/>
              <a:gd name="connsiteX43" fmla="*/ 267362 w 497417"/>
              <a:gd name="connsiteY43" fmla="*/ 35093 h 497168"/>
              <a:gd name="connsiteX44" fmla="*/ 294969 w 497417"/>
              <a:gd name="connsiteY44" fmla="*/ 0 h 497168"/>
              <a:gd name="connsiteX45" fmla="*/ 369606 w 497417"/>
              <a:gd name="connsiteY45" fmla="*/ 25020 h 497168"/>
              <a:gd name="connsiteX46" fmla="*/ 403256 w 497417"/>
              <a:gd name="connsiteY46" fmla="*/ 75682 h 497168"/>
              <a:gd name="connsiteX47" fmla="*/ 430515 w 497417"/>
              <a:gd name="connsiteY47" fmla="*/ 89784 h 497168"/>
              <a:gd name="connsiteX48" fmla="*/ 456331 w 497417"/>
              <a:gd name="connsiteY48" fmla="*/ 133905 h 497168"/>
              <a:gd name="connsiteX49" fmla="*/ 463668 w 497417"/>
              <a:gd name="connsiteY49" fmla="*/ 188148 h 497168"/>
              <a:gd name="connsiteX50" fmla="*/ 459241 w 497417"/>
              <a:gd name="connsiteY50" fmla="*/ 216178 h 497168"/>
              <a:gd name="connsiteX51" fmla="*/ 460882 w 497417"/>
              <a:gd name="connsiteY51" fmla="*/ 216924 h 497168"/>
              <a:gd name="connsiteX52" fmla="*/ 483117 w 497417"/>
              <a:gd name="connsiteY52" fmla="*/ 237069 h 497168"/>
              <a:gd name="connsiteX53" fmla="*/ 497418 w 497417"/>
              <a:gd name="connsiteY53" fmla="*/ 309891 h 497168"/>
              <a:gd name="connsiteX54" fmla="*/ 466030 w 497417"/>
              <a:gd name="connsiteY54" fmla="*/ 385374 h 497168"/>
              <a:gd name="connsiteX55" fmla="*/ 434444 w 497417"/>
              <a:gd name="connsiteY55" fmla="*/ 402535 h 497168"/>
              <a:gd name="connsiteX56" fmla="*/ 409101 w 497417"/>
              <a:gd name="connsiteY56" fmla="*/ 455684 h 497168"/>
              <a:gd name="connsiteX57" fmla="*/ 325610 w 497417"/>
              <a:gd name="connsiteY57" fmla="*/ 497169 h 497168"/>
              <a:gd name="connsiteX58" fmla="*/ 286811 w 497417"/>
              <a:gd name="connsiteY58" fmla="*/ 487544 h 497168"/>
              <a:gd name="connsiteX59" fmla="*/ 267362 w 497417"/>
              <a:gd name="connsiteY59" fmla="*/ 451207 h 497168"/>
              <a:gd name="connsiteX60" fmla="*/ 267362 w 497417"/>
              <a:gd name="connsiteY60" fmla="*/ 372914 h 497168"/>
              <a:gd name="connsiteX61" fmla="*/ 149225 w 497417"/>
              <a:gd name="connsiteY61" fmla="*/ 161511 h 497168"/>
              <a:gd name="connsiteX62" fmla="*/ 161661 w 497417"/>
              <a:gd name="connsiteY62" fmla="*/ 149076 h 497168"/>
              <a:gd name="connsiteX63" fmla="*/ 174096 w 497417"/>
              <a:gd name="connsiteY63" fmla="*/ 161511 h 497168"/>
              <a:gd name="connsiteX64" fmla="*/ 161661 w 497417"/>
              <a:gd name="connsiteY64" fmla="*/ 173947 h 497168"/>
              <a:gd name="connsiteX65" fmla="*/ 149225 w 497417"/>
              <a:gd name="connsiteY65" fmla="*/ 161511 h 497168"/>
              <a:gd name="connsiteX66" fmla="*/ 161661 w 497417"/>
              <a:gd name="connsiteY66" fmla="*/ 323172 h 497168"/>
              <a:gd name="connsiteX67" fmla="*/ 149225 w 497417"/>
              <a:gd name="connsiteY67" fmla="*/ 335608 h 497168"/>
              <a:gd name="connsiteX68" fmla="*/ 161661 w 497417"/>
              <a:gd name="connsiteY68" fmla="*/ 348043 h 497168"/>
              <a:gd name="connsiteX69" fmla="*/ 174096 w 497417"/>
              <a:gd name="connsiteY69" fmla="*/ 335608 h 497168"/>
              <a:gd name="connsiteX70" fmla="*/ 161661 w 497417"/>
              <a:gd name="connsiteY70" fmla="*/ 323172 h 497168"/>
              <a:gd name="connsiteX71" fmla="*/ 348192 w 497417"/>
              <a:gd name="connsiteY71" fmla="*/ 211253 h 497168"/>
              <a:gd name="connsiteX72" fmla="*/ 360628 w 497417"/>
              <a:gd name="connsiteY72" fmla="*/ 223689 h 497168"/>
              <a:gd name="connsiteX73" fmla="*/ 373063 w 497417"/>
              <a:gd name="connsiteY73" fmla="*/ 211253 h 497168"/>
              <a:gd name="connsiteX74" fmla="*/ 360628 w 497417"/>
              <a:gd name="connsiteY74" fmla="*/ 198818 h 497168"/>
              <a:gd name="connsiteX75" fmla="*/ 348192 w 497417"/>
              <a:gd name="connsiteY75" fmla="*/ 211253 h 49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97417" h="497168">
                <a:moveTo>
                  <a:pt x="202449" y="0"/>
                </a:moveTo>
                <a:cubicBezTo>
                  <a:pt x="220033" y="0"/>
                  <a:pt x="230056" y="17509"/>
                  <a:pt x="230056" y="35093"/>
                </a:cubicBezTo>
                <a:lnTo>
                  <a:pt x="230056" y="142858"/>
                </a:lnTo>
                <a:lnTo>
                  <a:pt x="207796" y="142858"/>
                </a:lnTo>
                <a:cubicBezTo>
                  <a:pt x="197494" y="117392"/>
                  <a:pt x="168498" y="105098"/>
                  <a:pt x="143031" y="115400"/>
                </a:cubicBezTo>
                <a:cubicBezTo>
                  <a:pt x="117564" y="125701"/>
                  <a:pt x="105271" y="154698"/>
                  <a:pt x="115572" y="180165"/>
                </a:cubicBezTo>
                <a:cubicBezTo>
                  <a:pt x="125874" y="205632"/>
                  <a:pt x="154871" y="217926"/>
                  <a:pt x="180337" y="207622"/>
                </a:cubicBezTo>
                <a:cubicBezTo>
                  <a:pt x="192833" y="202568"/>
                  <a:pt x="202742" y="192660"/>
                  <a:pt x="207796" y="180165"/>
                </a:cubicBezTo>
                <a:lnTo>
                  <a:pt x="230056" y="180165"/>
                </a:lnTo>
                <a:lnTo>
                  <a:pt x="230056" y="451207"/>
                </a:lnTo>
                <a:cubicBezTo>
                  <a:pt x="230056" y="466030"/>
                  <a:pt x="223788" y="480779"/>
                  <a:pt x="210582" y="487519"/>
                </a:cubicBezTo>
                <a:cubicBezTo>
                  <a:pt x="198606" y="493791"/>
                  <a:pt x="185301" y="497102"/>
                  <a:pt x="171783" y="497169"/>
                </a:cubicBezTo>
                <a:cubicBezTo>
                  <a:pt x="134228" y="497169"/>
                  <a:pt x="106298" y="478167"/>
                  <a:pt x="88316" y="455684"/>
                </a:cubicBezTo>
                <a:cubicBezTo>
                  <a:pt x="75863" y="440170"/>
                  <a:pt x="67179" y="421974"/>
                  <a:pt x="62948" y="402535"/>
                </a:cubicBezTo>
                <a:cubicBezTo>
                  <a:pt x="51334" y="399108"/>
                  <a:pt x="40577" y="393258"/>
                  <a:pt x="31387" y="385374"/>
                </a:cubicBezTo>
                <a:cubicBezTo>
                  <a:pt x="13729" y="370178"/>
                  <a:pt x="0" y="345805"/>
                  <a:pt x="0" y="309891"/>
                </a:cubicBezTo>
                <a:cubicBezTo>
                  <a:pt x="0" y="291114"/>
                  <a:pt x="1343" y="274749"/>
                  <a:pt x="4725" y="260995"/>
                </a:cubicBezTo>
                <a:lnTo>
                  <a:pt x="109432" y="260995"/>
                </a:lnTo>
                <a:cubicBezTo>
                  <a:pt x="126294" y="260995"/>
                  <a:pt x="140272" y="273430"/>
                  <a:pt x="142634" y="289621"/>
                </a:cubicBezTo>
                <a:cubicBezTo>
                  <a:pt x="117250" y="300124"/>
                  <a:pt x="105184" y="329216"/>
                  <a:pt x="115686" y="354602"/>
                </a:cubicBezTo>
                <a:cubicBezTo>
                  <a:pt x="126188" y="379985"/>
                  <a:pt x="155280" y="392050"/>
                  <a:pt x="180665" y="381549"/>
                </a:cubicBezTo>
                <a:cubicBezTo>
                  <a:pt x="206050" y="371046"/>
                  <a:pt x="218115" y="341955"/>
                  <a:pt x="207615" y="316569"/>
                </a:cubicBezTo>
                <a:cubicBezTo>
                  <a:pt x="202486" y="304176"/>
                  <a:pt x="192570" y="294377"/>
                  <a:pt x="180115" y="289398"/>
                </a:cubicBezTo>
                <a:cubicBezTo>
                  <a:pt x="177405" y="252360"/>
                  <a:pt x="146568" y="223694"/>
                  <a:pt x="109432" y="223689"/>
                </a:cubicBezTo>
                <a:lnTo>
                  <a:pt x="25866" y="223689"/>
                </a:lnTo>
                <a:cubicBezTo>
                  <a:pt x="29590" y="220610"/>
                  <a:pt x="33736" y="218080"/>
                  <a:pt x="38177" y="216178"/>
                </a:cubicBezTo>
                <a:cubicBezTo>
                  <a:pt x="35613" y="207040"/>
                  <a:pt x="34127" y="197632"/>
                  <a:pt x="33750" y="188148"/>
                </a:cubicBezTo>
                <a:cubicBezTo>
                  <a:pt x="32929" y="169868"/>
                  <a:pt x="35665" y="150842"/>
                  <a:pt x="41087" y="133905"/>
                </a:cubicBezTo>
                <a:cubicBezTo>
                  <a:pt x="46459" y="117241"/>
                  <a:pt x="54965" y="101001"/>
                  <a:pt x="66903" y="89784"/>
                </a:cubicBezTo>
                <a:cubicBezTo>
                  <a:pt x="74391" y="82487"/>
                  <a:pt x="83879" y="77579"/>
                  <a:pt x="94161" y="75682"/>
                </a:cubicBezTo>
                <a:cubicBezTo>
                  <a:pt x="99110" y="54791"/>
                  <a:pt x="111720" y="37530"/>
                  <a:pt x="127811" y="25020"/>
                </a:cubicBezTo>
                <a:cubicBezTo>
                  <a:pt x="148479" y="8904"/>
                  <a:pt x="175564" y="0"/>
                  <a:pt x="202424" y="0"/>
                </a:cubicBezTo>
                <a:close/>
                <a:moveTo>
                  <a:pt x="267362" y="372914"/>
                </a:moveTo>
                <a:lnTo>
                  <a:pt x="308399" y="372914"/>
                </a:lnTo>
                <a:cubicBezTo>
                  <a:pt x="347546" y="372914"/>
                  <a:pt x="379281" y="341179"/>
                  <a:pt x="379281" y="302032"/>
                </a:cubicBezTo>
                <a:lnTo>
                  <a:pt x="379281" y="257389"/>
                </a:lnTo>
                <a:cubicBezTo>
                  <a:pt x="404749" y="247087"/>
                  <a:pt x="417042" y="218090"/>
                  <a:pt x="406738" y="192624"/>
                </a:cubicBezTo>
                <a:cubicBezTo>
                  <a:pt x="396437" y="167157"/>
                  <a:pt x="367442" y="154863"/>
                  <a:pt x="341975" y="165165"/>
                </a:cubicBezTo>
                <a:cubicBezTo>
                  <a:pt x="316507" y="175467"/>
                  <a:pt x="304213" y="204463"/>
                  <a:pt x="314517" y="229929"/>
                </a:cubicBezTo>
                <a:cubicBezTo>
                  <a:pt x="319571" y="242426"/>
                  <a:pt x="329479" y="252335"/>
                  <a:pt x="341975" y="257389"/>
                </a:cubicBezTo>
                <a:lnTo>
                  <a:pt x="341975" y="302032"/>
                </a:lnTo>
                <a:cubicBezTo>
                  <a:pt x="341975" y="320576"/>
                  <a:pt x="326943" y="335608"/>
                  <a:pt x="308399" y="335608"/>
                </a:cubicBezTo>
                <a:lnTo>
                  <a:pt x="267362" y="335608"/>
                </a:lnTo>
                <a:lnTo>
                  <a:pt x="267362" y="35093"/>
                </a:lnTo>
                <a:cubicBezTo>
                  <a:pt x="267362" y="17509"/>
                  <a:pt x="277385" y="0"/>
                  <a:pt x="294969" y="0"/>
                </a:cubicBezTo>
                <a:cubicBezTo>
                  <a:pt x="321879" y="0"/>
                  <a:pt x="348938" y="8904"/>
                  <a:pt x="369606" y="25020"/>
                </a:cubicBezTo>
                <a:cubicBezTo>
                  <a:pt x="385698" y="37530"/>
                  <a:pt x="398307" y="54815"/>
                  <a:pt x="403256" y="75682"/>
                </a:cubicBezTo>
                <a:cubicBezTo>
                  <a:pt x="413702" y="77423"/>
                  <a:pt x="423004" y="82745"/>
                  <a:pt x="430515" y="89784"/>
                </a:cubicBezTo>
                <a:cubicBezTo>
                  <a:pt x="442453" y="101001"/>
                  <a:pt x="450959" y="117216"/>
                  <a:pt x="456331" y="133905"/>
                </a:cubicBezTo>
                <a:cubicBezTo>
                  <a:pt x="461753" y="150842"/>
                  <a:pt x="464488" y="169868"/>
                  <a:pt x="463668" y="188148"/>
                </a:cubicBezTo>
                <a:cubicBezTo>
                  <a:pt x="463245" y="197500"/>
                  <a:pt x="461877" y="207050"/>
                  <a:pt x="459241" y="216178"/>
                </a:cubicBezTo>
                <a:lnTo>
                  <a:pt x="460882" y="216924"/>
                </a:lnTo>
                <a:cubicBezTo>
                  <a:pt x="470084" y="221251"/>
                  <a:pt x="477546" y="228041"/>
                  <a:pt x="483117" y="237069"/>
                </a:cubicBezTo>
                <a:cubicBezTo>
                  <a:pt x="493687" y="254106"/>
                  <a:pt x="497418" y="278628"/>
                  <a:pt x="497418" y="309891"/>
                </a:cubicBezTo>
                <a:cubicBezTo>
                  <a:pt x="497418" y="345830"/>
                  <a:pt x="483689" y="370228"/>
                  <a:pt x="466030" y="385374"/>
                </a:cubicBezTo>
                <a:cubicBezTo>
                  <a:pt x="456833" y="393263"/>
                  <a:pt x="446067" y="399110"/>
                  <a:pt x="434444" y="402535"/>
                </a:cubicBezTo>
                <a:cubicBezTo>
                  <a:pt x="430219" y="421972"/>
                  <a:pt x="421544" y="440165"/>
                  <a:pt x="409101" y="455684"/>
                </a:cubicBezTo>
                <a:cubicBezTo>
                  <a:pt x="391119" y="478167"/>
                  <a:pt x="363189" y="497169"/>
                  <a:pt x="325610" y="497169"/>
                </a:cubicBezTo>
                <a:cubicBezTo>
                  <a:pt x="312092" y="497109"/>
                  <a:pt x="298789" y="493809"/>
                  <a:pt x="286811" y="487544"/>
                </a:cubicBezTo>
                <a:cubicBezTo>
                  <a:pt x="273629" y="480779"/>
                  <a:pt x="267362" y="466030"/>
                  <a:pt x="267362" y="451207"/>
                </a:cubicBezTo>
                <a:lnTo>
                  <a:pt x="267362" y="372914"/>
                </a:lnTo>
                <a:close/>
                <a:moveTo>
                  <a:pt x="149225" y="161511"/>
                </a:moveTo>
                <a:cubicBezTo>
                  <a:pt x="149225" y="154644"/>
                  <a:pt x="154793" y="149076"/>
                  <a:pt x="161661" y="149076"/>
                </a:cubicBezTo>
                <a:cubicBezTo>
                  <a:pt x="168529" y="149076"/>
                  <a:pt x="174096" y="154644"/>
                  <a:pt x="174096" y="161511"/>
                </a:cubicBezTo>
                <a:cubicBezTo>
                  <a:pt x="174096" y="168379"/>
                  <a:pt x="168529" y="173947"/>
                  <a:pt x="161661" y="173947"/>
                </a:cubicBezTo>
                <a:cubicBezTo>
                  <a:pt x="154793" y="173947"/>
                  <a:pt x="149225" y="168379"/>
                  <a:pt x="149225" y="161511"/>
                </a:cubicBezTo>
                <a:close/>
                <a:moveTo>
                  <a:pt x="161661" y="323172"/>
                </a:moveTo>
                <a:cubicBezTo>
                  <a:pt x="154793" y="323172"/>
                  <a:pt x="149225" y="328741"/>
                  <a:pt x="149225" y="335608"/>
                </a:cubicBezTo>
                <a:cubicBezTo>
                  <a:pt x="149225" y="342474"/>
                  <a:pt x="154793" y="348043"/>
                  <a:pt x="161661" y="348043"/>
                </a:cubicBezTo>
                <a:cubicBezTo>
                  <a:pt x="168529" y="348043"/>
                  <a:pt x="174096" y="342474"/>
                  <a:pt x="174096" y="335608"/>
                </a:cubicBezTo>
                <a:cubicBezTo>
                  <a:pt x="174096" y="328741"/>
                  <a:pt x="168529" y="323172"/>
                  <a:pt x="161661" y="323172"/>
                </a:cubicBezTo>
                <a:close/>
                <a:moveTo>
                  <a:pt x="348192" y="211253"/>
                </a:moveTo>
                <a:cubicBezTo>
                  <a:pt x="348192" y="218120"/>
                  <a:pt x="353761" y="223689"/>
                  <a:pt x="360628" y="223689"/>
                </a:cubicBezTo>
                <a:cubicBezTo>
                  <a:pt x="367495" y="223689"/>
                  <a:pt x="373063" y="218120"/>
                  <a:pt x="373063" y="211253"/>
                </a:cubicBezTo>
                <a:cubicBezTo>
                  <a:pt x="373063" y="204386"/>
                  <a:pt x="367495" y="198818"/>
                  <a:pt x="360628" y="198818"/>
                </a:cubicBezTo>
                <a:cubicBezTo>
                  <a:pt x="353761" y="198818"/>
                  <a:pt x="348192" y="204386"/>
                  <a:pt x="348192" y="211253"/>
                </a:cubicBezTo>
                <a:close/>
              </a:path>
            </a:pathLst>
          </a:custGeom>
          <a:solidFill>
            <a:schemeClr val="bg1"/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C17181-698B-B007-AE02-75BF93ED0606}"/>
              </a:ext>
            </a:extLst>
          </p:cNvPr>
          <p:cNvSpPr txBox="1"/>
          <p:nvPr/>
        </p:nvSpPr>
        <p:spPr>
          <a:xfrm>
            <a:off x="4757135" y="4248543"/>
            <a:ext cx="2684905" cy="738664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1" indent="0" algn="ctr" defTabSz="630263" fontAlgn="base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Tx/>
              <a:buNone/>
              <a:tabLst>
                <a:tab pos="1371655" algn="l"/>
              </a:tabLst>
              <a:defRPr/>
            </a:pPr>
            <a:r>
              <a:rPr lang="en-US" sz="2400" b="1" dirty="0">
                <a:ln w="3175">
                  <a:noFill/>
                </a:ln>
                <a:solidFill>
                  <a:schemeClr val="bg1"/>
                </a:solidFill>
                <a:latin typeface="Segoe UI Semibold" panose="020B0502040204020203" pitchFamily="34" charset="0"/>
                <a:cs typeface="Segoe UI" pitchFamily="34" charset="0"/>
              </a:rPr>
              <a:t>Copilot </a:t>
            </a:r>
            <a:br>
              <a:rPr lang="uk-UA" sz="2400" b="1" dirty="0">
                <a:ln w="3175">
                  <a:noFill/>
                </a:ln>
                <a:solidFill>
                  <a:schemeClr val="bg1"/>
                </a:solidFill>
                <a:latin typeface="Segoe UI Semibold" panose="020B0502040204020203" pitchFamily="34" charset="0"/>
                <a:cs typeface="Segoe UI" pitchFamily="34" charset="0"/>
              </a:rPr>
            </a:br>
            <a:r>
              <a:rPr lang="en-US" sz="2400" b="1" dirty="0">
                <a:ln w="3175">
                  <a:noFill/>
                </a:ln>
                <a:solidFill>
                  <a:schemeClr val="bg1"/>
                </a:solidFill>
                <a:latin typeface="Segoe UI Semibold" panose="020B0502040204020203" pitchFamily="34" charset="0"/>
                <a:cs typeface="Segoe UI" pitchFamily="34" charset="0"/>
              </a:rPr>
              <a:t>Agents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0F84BF22-A2C0-EEBA-F093-7C9B77A51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 flipV="1">
            <a:off x="7970022" y="979058"/>
            <a:ext cx="27223" cy="3166852"/>
          </a:xfrm>
          <a:prstGeom prst="bentConnector3">
            <a:avLst>
              <a:gd name="adj1" fmla="val 1800000"/>
            </a:avLst>
          </a:prstGeom>
          <a:ln w="19050" cap="rnd">
            <a:solidFill>
              <a:schemeClr val="tx1">
                <a:alpha val="50000"/>
              </a:schemeClr>
            </a:solidFill>
            <a:headEnd type="arrow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TextBox 20">
            <a:extLst>
              <a:ext uri="{FF2B5EF4-FFF2-40B4-BE49-F238E27FC236}">
                <a16:creationId xmlns:a16="http://schemas.microsoft.com/office/drawing/2014/main" id="{A5398AE4-B3FD-B826-5722-FF725F9D20B3}"/>
              </a:ext>
            </a:extLst>
          </p:cNvPr>
          <p:cNvSpPr txBox="1"/>
          <p:nvPr/>
        </p:nvSpPr>
        <p:spPr>
          <a:xfrm>
            <a:off x="7041054" y="1958611"/>
            <a:ext cx="1885158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75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Interaction data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D08BC0F-13C1-5FEE-74A4-CAFAA463F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022137" y="2562485"/>
            <a:ext cx="3121974" cy="3434705"/>
          </a:xfrm>
          <a:prstGeom prst="roundRect">
            <a:avLst>
              <a:gd name="adj" fmla="val 9249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62CD9-398A-81B2-4592-6E550100D51D}"/>
              </a:ext>
            </a:extLst>
          </p:cNvPr>
          <p:cNvSpPr txBox="1"/>
          <p:nvPr/>
        </p:nvSpPr>
        <p:spPr>
          <a:xfrm>
            <a:off x="8240672" y="3763855"/>
            <a:ext cx="2684905" cy="738664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algn="ctr" defTabSz="630263" fontAlgn="base">
              <a:spcBef>
                <a:spcPts val="1800"/>
              </a:spcBef>
              <a:spcAft>
                <a:spcPct val="0"/>
              </a:spcAft>
              <a:buSzPct val="90000"/>
              <a:tabLst>
                <a:tab pos="1371655" algn="l"/>
              </a:tabLst>
              <a:defRPr/>
            </a:pPr>
            <a:r>
              <a:rPr lang="en-US" sz="24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75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Prompts </a:t>
            </a:r>
            <a:br>
              <a:rPr lang="en-US" sz="24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75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</a:br>
            <a:r>
              <a:rPr lang="en-US" sz="24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75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and responses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51A145-A24D-9575-79D3-FBB77D4EDE6F}"/>
              </a:ext>
            </a:extLst>
          </p:cNvPr>
          <p:cNvSpPr txBox="1"/>
          <p:nvPr/>
        </p:nvSpPr>
        <p:spPr>
          <a:xfrm>
            <a:off x="8308786" y="4658002"/>
            <a:ext cx="25486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Agents in Microsoft 365</a:t>
            </a:r>
          </a:p>
        </p:txBody>
      </p:sp>
      <p:sp>
        <p:nvSpPr>
          <p:cNvPr id="67" name="Graphic 52">
            <a:extLst>
              <a:ext uri="{FF2B5EF4-FFF2-40B4-BE49-F238E27FC236}">
                <a16:creationId xmlns:a16="http://schemas.microsoft.com/office/drawing/2014/main" id="{5DF22AD3-9C73-A8D3-5B96-02A0B005A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06692" y="3121842"/>
            <a:ext cx="526761" cy="472593"/>
          </a:xfrm>
          <a:custGeom>
            <a:avLst/>
            <a:gdLst>
              <a:gd name="connsiteX0" fmla="*/ 186586 w 499092"/>
              <a:gd name="connsiteY0" fmla="*/ 0 h 447769"/>
              <a:gd name="connsiteX1" fmla="*/ 0 w 499092"/>
              <a:gd name="connsiteY1" fmla="*/ 186477 h 447769"/>
              <a:gd name="connsiteX2" fmla="*/ 17539 w 499092"/>
              <a:gd name="connsiteY2" fmla="*/ 265497 h 447769"/>
              <a:gd name="connsiteX3" fmla="*/ 602 w 499092"/>
              <a:gd name="connsiteY3" fmla="*/ 343641 h 447769"/>
              <a:gd name="connsiteX4" fmla="*/ 20207 w 499092"/>
              <a:gd name="connsiteY4" fmla="*/ 372673 h 447769"/>
              <a:gd name="connsiteX5" fmla="*/ 29278 w 499092"/>
              <a:gd name="connsiteY5" fmla="*/ 372740 h 447769"/>
              <a:gd name="connsiteX6" fmla="*/ 109760 w 499092"/>
              <a:gd name="connsiteY6" fmla="*/ 356574 h 447769"/>
              <a:gd name="connsiteX7" fmla="*/ 356481 w 499092"/>
              <a:gd name="connsiteY7" fmla="*/ 263211 h 447769"/>
              <a:gd name="connsiteX8" fmla="*/ 263119 w 499092"/>
              <a:gd name="connsiteY8" fmla="*/ 16489 h 447769"/>
              <a:gd name="connsiteX9" fmla="*/ 186586 w 499092"/>
              <a:gd name="connsiteY9" fmla="*/ 0 h 447769"/>
              <a:gd name="connsiteX10" fmla="*/ 185641 w 499092"/>
              <a:gd name="connsiteY10" fmla="*/ 397934 h 447769"/>
              <a:gd name="connsiteX11" fmla="*/ 312482 w 499092"/>
              <a:gd name="connsiteY11" fmla="*/ 447676 h 447769"/>
              <a:gd name="connsiteX12" fmla="*/ 389284 w 499092"/>
              <a:gd name="connsiteY12" fmla="*/ 431186 h 447769"/>
              <a:gd name="connsiteX13" fmla="*/ 461733 w 499092"/>
              <a:gd name="connsiteY13" fmla="*/ 447104 h 447769"/>
              <a:gd name="connsiteX14" fmla="*/ 498367 w 499092"/>
              <a:gd name="connsiteY14" fmla="*/ 423178 h 447769"/>
              <a:gd name="connsiteX15" fmla="*/ 498218 w 499092"/>
              <a:gd name="connsiteY15" fmla="*/ 409797 h 447769"/>
              <a:gd name="connsiteX16" fmla="*/ 481530 w 499092"/>
              <a:gd name="connsiteY16" fmla="*/ 340084 h 447769"/>
              <a:gd name="connsiteX17" fmla="*/ 391378 w 499092"/>
              <a:gd name="connsiteY17" fmla="*/ 92059 h 447769"/>
              <a:gd name="connsiteX18" fmla="*/ 373491 w 499092"/>
              <a:gd name="connsiteY18" fmla="*/ 84810 h 447769"/>
              <a:gd name="connsiteX19" fmla="*/ 393387 w 499092"/>
              <a:gd name="connsiteY19" fmla="*/ 135745 h 447769"/>
              <a:gd name="connsiteX20" fmla="*/ 461708 w 499092"/>
              <a:gd name="connsiteY20" fmla="*/ 261144 h 447769"/>
              <a:gd name="connsiteX21" fmla="*/ 445169 w 499092"/>
              <a:gd name="connsiteY21" fmla="*/ 329464 h 447769"/>
              <a:gd name="connsiteX22" fmla="*/ 441935 w 499092"/>
              <a:gd name="connsiteY22" fmla="*/ 335757 h 447769"/>
              <a:gd name="connsiteX23" fmla="*/ 443676 w 499092"/>
              <a:gd name="connsiteY23" fmla="*/ 342621 h 447769"/>
              <a:gd name="connsiteX24" fmla="*/ 459643 w 499092"/>
              <a:gd name="connsiteY24" fmla="*/ 408529 h 447769"/>
              <a:gd name="connsiteX25" fmla="*/ 391497 w 499092"/>
              <a:gd name="connsiteY25" fmla="*/ 393358 h 447769"/>
              <a:gd name="connsiteX26" fmla="*/ 384931 w 499092"/>
              <a:gd name="connsiteY26" fmla="*/ 391816 h 447769"/>
              <a:gd name="connsiteX27" fmla="*/ 378888 w 499092"/>
              <a:gd name="connsiteY27" fmla="*/ 394825 h 447769"/>
              <a:gd name="connsiteX28" fmla="*/ 312482 w 499092"/>
              <a:gd name="connsiteY28" fmla="*/ 410369 h 447769"/>
              <a:gd name="connsiteX29" fmla="*/ 239859 w 499092"/>
              <a:gd name="connsiteY29" fmla="*/ 391567 h 447769"/>
              <a:gd name="connsiteX30" fmla="*/ 185641 w 499092"/>
              <a:gd name="connsiteY30" fmla="*/ 397934 h 447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99092" h="447769">
                <a:moveTo>
                  <a:pt x="186586" y="0"/>
                </a:moveTo>
                <a:cubicBezTo>
                  <a:pt x="83567" y="-30"/>
                  <a:pt x="30" y="83458"/>
                  <a:pt x="0" y="186477"/>
                </a:cubicBezTo>
                <a:cubicBezTo>
                  <a:pt x="-8" y="213783"/>
                  <a:pt x="5979" y="240758"/>
                  <a:pt x="17539" y="265497"/>
                </a:cubicBezTo>
                <a:cubicBezTo>
                  <a:pt x="11279" y="291407"/>
                  <a:pt x="5632" y="317464"/>
                  <a:pt x="602" y="343641"/>
                </a:cubicBezTo>
                <a:cubicBezTo>
                  <a:pt x="-2002" y="357071"/>
                  <a:pt x="6776" y="370071"/>
                  <a:pt x="20207" y="372673"/>
                </a:cubicBezTo>
                <a:cubicBezTo>
                  <a:pt x="23201" y="373255"/>
                  <a:pt x="26276" y="373277"/>
                  <a:pt x="29278" y="372740"/>
                </a:cubicBezTo>
                <a:cubicBezTo>
                  <a:pt x="44772" y="370004"/>
                  <a:pt x="78472" y="363786"/>
                  <a:pt x="109760" y="356574"/>
                </a:cubicBezTo>
                <a:cubicBezTo>
                  <a:pt x="203672" y="398921"/>
                  <a:pt x="314131" y="357123"/>
                  <a:pt x="356481" y="263211"/>
                </a:cubicBezTo>
                <a:cubicBezTo>
                  <a:pt x="398829" y="169299"/>
                  <a:pt x="357029" y="58838"/>
                  <a:pt x="263119" y="16489"/>
                </a:cubicBezTo>
                <a:cubicBezTo>
                  <a:pt x="239061" y="5641"/>
                  <a:pt x="212977" y="21"/>
                  <a:pt x="186586" y="0"/>
                </a:cubicBezTo>
                <a:close/>
                <a:moveTo>
                  <a:pt x="185641" y="397934"/>
                </a:moveTo>
                <a:cubicBezTo>
                  <a:pt x="220102" y="429973"/>
                  <a:pt x="265429" y="447748"/>
                  <a:pt x="312482" y="447676"/>
                </a:cubicBezTo>
                <a:cubicBezTo>
                  <a:pt x="339840" y="447676"/>
                  <a:pt x="365830" y="441781"/>
                  <a:pt x="389284" y="431186"/>
                </a:cubicBezTo>
                <a:cubicBezTo>
                  <a:pt x="415224" y="437255"/>
                  <a:pt x="443651" y="443323"/>
                  <a:pt x="461733" y="447104"/>
                </a:cubicBezTo>
                <a:cubicBezTo>
                  <a:pt x="478456" y="450613"/>
                  <a:pt x="494858" y="439901"/>
                  <a:pt x="498367" y="423178"/>
                </a:cubicBezTo>
                <a:cubicBezTo>
                  <a:pt x="499295" y="418761"/>
                  <a:pt x="499243" y="414195"/>
                  <a:pt x="498218" y="409797"/>
                </a:cubicBezTo>
                <a:cubicBezTo>
                  <a:pt x="494189" y="392313"/>
                  <a:pt x="487822" y="365154"/>
                  <a:pt x="481530" y="340084"/>
                </a:cubicBezTo>
                <a:cubicBezTo>
                  <a:pt x="525126" y="246699"/>
                  <a:pt x="484763" y="135655"/>
                  <a:pt x="391378" y="92059"/>
                </a:cubicBezTo>
                <a:cubicBezTo>
                  <a:pt x="385546" y="89336"/>
                  <a:pt x="379574" y="86916"/>
                  <a:pt x="373491" y="84810"/>
                </a:cubicBezTo>
                <a:cubicBezTo>
                  <a:pt x="382315" y="100848"/>
                  <a:pt x="389005" y="117972"/>
                  <a:pt x="393387" y="135745"/>
                </a:cubicBezTo>
                <a:cubicBezTo>
                  <a:pt x="435999" y="163212"/>
                  <a:pt x="461735" y="210447"/>
                  <a:pt x="461708" y="261144"/>
                </a:cubicBezTo>
                <a:cubicBezTo>
                  <a:pt x="461708" y="285816"/>
                  <a:pt x="455739" y="309021"/>
                  <a:pt x="445169" y="329464"/>
                </a:cubicBezTo>
                <a:lnTo>
                  <a:pt x="441935" y="335757"/>
                </a:lnTo>
                <a:lnTo>
                  <a:pt x="443676" y="342621"/>
                </a:lnTo>
                <a:cubicBezTo>
                  <a:pt x="449347" y="364881"/>
                  <a:pt x="455291" y="389876"/>
                  <a:pt x="459643" y="408529"/>
                </a:cubicBezTo>
                <a:cubicBezTo>
                  <a:pt x="440393" y="404475"/>
                  <a:pt x="414428" y="398829"/>
                  <a:pt x="391497" y="393358"/>
                </a:cubicBezTo>
                <a:lnTo>
                  <a:pt x="384931" y="391816"/>
                </a:lnTo>
                <a:lnTo>
                  <a:pt x="378888" y="394825"/>
                </a:lnTo>
                <a:cubicBezTo>
                  <a:pt x="358891" y="404774"/>
                  <a:pt x="336358" y="410369"/>
                  <a:pt x="312482" y="410369"/>
                </a:cubicBezTo>
                <a:cubicBezTo>
                  <a:pt x="287064" y="410417"/>
                  <a:pt x="262059" y="403943"/>
                  <a:pt x="239859" y="391567"/>
                </a:cubicBezTo>
                <a:cubicBezTo>
                  <a:pt x="222136" y="396019"/>
                  <a:pt x="203914" y="398160"/>
                  <a:pt x="185641" y="397934"/>
                </a:cubicBezTo>
                <a:close/>
              </a:path>
            </a:pathLst>
          </a:custGeom>
          <a:gradFill>
            <a:gsLst>
              <a:gs pos="100000">
                <a:srgbClr val="8B56A2"/>
              </a:gs>
              <a:gs pos="0">
                <a:srgbClr val="F65567"/>
              </a:gs>
            </a:gsLst>
            <a:path path="circle">
              <a:fillToRect l="100000" t="100000"/>
            </a:path>
          </a:gra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rgbClr val="FFFFFF"/>
              </a:solidFill>
              <a:latin typeface="Segoe UI Semibold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9C0F19D-5C8C-D3DF-EA17-BA3B3E009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588" y="441399"/>
            <a:ext cx="554039" cy="5540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78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3889 L -3.33333E-6 -4.07407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6 0.03888 L -4.16667E-6 4.8148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0.03889 L -3.33333E-6 3.7037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0.03889 L -3.33333E-6 -4.81481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45833E-6 0.03889 L -1.45833E-6 -1.11111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66667E-6 0.03889 L -1.66667E-6 2.96296E-6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16667E-7 0.03889 L -4.16667E-7 -4.07407E-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.03889 L 0 1.48148E-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16667E-7 0.03889 L -4.16667E-7 3.7037E-7 " pathEditMode="relative" rAng="0" ptsTypes="AA">
                                      <p:cBhvr>
                                        <p:cTn id="4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-1.11111E-6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0.03889 L 2.29167E-6 2.96296E-6 " pathEditMode="relative" rAng="0" ptsTypes="AA">
                                      <p:cBhvr>
                                        <p:cTn id="5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5E-6 0.03889 L 2.5E-6 -4.07407E-6 " pathEditMode="relative" rAng="0" ptsTypes="AA">
                                      <p:cBhvr>
                                        <p:cTn id="6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03889 L 4.16667E-6 -3.33333E-6 " pathEditMode="relative" rAng="0" ptsTypes="AA">
                                      <p:cBhvr>
                                        <p:cTn id="6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5E-6 0.03889 L 2.5E-6 3.7037E-6 " pathEditMode="relative" rAng="0" ptsTypes="AA">
                                      <p:cBhvr>
                                        <p:cTn id="7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5E-6 0.03889 L 2.5E-6 -3.7037E-6 " pathEditMode="relative" rAng="0" ptsTypes="AA">
                                      <p:cBhvr>
                                        <p:cTn id="7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17" grpId="0" animBg="1"/>
      <p:bldP spid="17" grpId="1" animBg="1"/>
      <p:bldP spid="66" grpId="0" animBg="1"/>
      <p:bldP spid="66" grpId="1" animBg="1"/>
      <p:bldP spid="24" grpId="0"/>
      <p:bldP spid="24" grpId="1"/>
      <p:bldP spid="37" grpId="0"/>
      <p:bldP spid="37" grpId="1"/>
      <p:bldP spid="18" grpId="0" animBg="1"/>
      <p:bldP spid="18" grpId="1" animBg="1"/>
      <p:bldP spid="54" grpId="0" animBg="1"/>
      <p:bldP spid="54" grpId="1" animBg="1"/>
      <p:bldP spid="25" grpId="0"/>
      <p:bldP spid="25" grpId="1"/>
      <p:bldP spid="21" grpId="0" animBg="1"/>
      <p:bldP spid="21" grpId="1" animBg="1"/>
      <p:bldP spid="22" grpId="0" animBg="1"/>
      <p:bldP spid="22" grpId="1" animBg="1"/>
      <p:bldP spid="26" grpId="0"/>
      <p:bldP spid="26" grpId="1"/>
      <p:bldP spid="19" grpId="0"/>
      <p:bldP spid="19" grpId="1"/>
      <p:bldP spid="67" grpId="0" animBg="1"/>
      <p:bldP spid="67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49B39-F5EF-3C0C-9601-5BCDB9761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F823AB5-AE58-19B4-2774-6D8D7CBCF7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8963" y="457200"/>
            <a:ext cx="11017250" cy="110799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CA" noProof="0" dirty="0"/>
              <a:t>Copilot agent conversation inherits </a:t>
            </a:r>
            <a:br>
              <a:rPr lang="en-CA" noProof="0" dirty="0"/>
            </a:br>
            <a:r>
              <a:rPr lang="en-CA" noProof="0" dirty="0"/>
              <a:t>the sensitivity label of referenced data</a:t>
            </a:r>
          </a:p>
        </p:txBody>
      </p:sp>
      <p:sp>
        <p:nvSpPr>
          <p:cNvPr id="4" name="Rectangle: Rounded Corners 15">
            <a:extLst>
              <a:ext uri="{FF2B5EF4-FFF2-40B4-BE49-F238E27FC236}">
                <a16:creationId xmlns:a16="http://schemas.microsoft.com/office/drawing/2014/main" id="{9D511CC5-377C-98F7-AFFE-CB556274D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92139" y="2347784"/>
            <a:ext cx="11017249" cy="3358662"/>
          </a:xfrm>
          <a:prstGeom prst="roundRect">
            <a:avLst>
              <a:gd name="adj" fmla="val 8567"/>
            </a:avLst>
          </a:prstGeom>
          <a:solidFill>
            <a:srgbClr val="222120">
              <a:alpha val="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IN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6EF04AF5-6937-DDF4-A537-A91F8FB36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54231" y="2568003"/>
            <a:ext cx="676832" cy="676832"/>
          </a:xfrm>
          <a:prstGeom prst="flowChartConnector">
            <a:avLst/>
          </a:prstGeom>
          <a:gradFill flip="none" rotWithShape="1">
            <a:gsLst>
              <a:gs pos="68000">
                <a:srgbClr val="0A6BBA"/>
              </a:gs>
              <a:gs pos="100000">
                <a:srgbClr val="318581"/>
              </a:gs>
              <a:gs pos="0">
                <a:srgbClr val="F65567"/>
              </a:gs>
              <a:gs pos="3200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228600" tIns="18288" rIns="228600" bIns="9144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22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9" name="Graphic 27" descr="Icon of a speaker">
            <a:extLst>
              <a:ext uri="{FF2B5EF4-FFF2-40B4-BE49-F238E27FC236}">
                <a16:creationId xmlns:a16="http://schemas.microsoft.com/office/drawing/2014/main" id="{8E764196-0DB5-9C4E-5A9D-1F1000A426AE}"/>
              </a:ext>
            </a:extLst>
          </p:cNvPr>
          <p:cNvSpPr/>
          <p:nvPr/>
        </p:nvSpPr>
        <p:spPr>
          <a:xfrm>
            <a:off x="1136848" y="2750581"/>
            <a:ext cx="311600" cy="311676"/>
          </a:xfrm>
          <a:custGeom>
            <a:avLst/>
            <a:gdLst>
              <a:gd name="connsiteX0" fmla="*/ 12195 w 190497"/>
              <a:gd name="connsiteY0" fmla="*/ 2092 h 190543"/>
              <a:gd name="connsiteX1" fmla="*/ 2092 w 190497"/>
              <a:gd name="connsiteY1" fmla="*/ 2092 h 190543"/>
              <a:gd name="connsiteX2" fmla="*/ 2092 w 190497"/>
              <a:gd name="connsiteY2" fmla="*/ 12195 h 190543"/>
              <a:gd name="connsiteX3" fmla="*/ 57859 w 190497"/>
              <a:gd name="connsiteY3" fmla="*/ 67963 h 190543"/>
              <a:gd name="connsiteX4" fmla="*/ 47625 w 190497"/>
              <a:gd name="connsiteY4" fmla="*/ 83344 h 190543"/>
              <a:gd name="connsiteX5" fmla="*/ 47625 w 190497"/>
              <a:gd name="connsiteY5" fmla="*/ 95250 h 190543"/>
              <a:gd name="connsiteX6" fmla="*/ 85146 w 190497"/>
              <a:gd name="connsiteY6" fmla="*/ 95250 h 190543"/>
              <a:gd name="connsiteX7" fmla="*/ 94643 w 190497"/>
              <a:gd name="connsiteY7" fmla="*/ 104747 h 190543"/>
              <a:gd name="connsiteX8" fmla="*/ 16660 w 190497"/>
              <a:gd name="connsiteY8" fmla="*/ 104747 h 190543"/>
              <a:gd name="connsiteX9" fmla="*/ 12195 w 190497"/>
              <a:gd name="connsiteY9" fmla="*/ 117469 h 190543"/>
              <a:gd name="connsiteX10" fmla="*/ 57150 w 190497"/>
              <a:gd name="connsiteY10" fmla="*/ 153452 h 190543"/>
              <a:gd name="connsiteX11" fmla="*/ 57150 w 190497"/>
              <a:gd name="connsiteY11" fmla="*/ 169113 h 190543"/>
              <a:gd name="connsiteX12" fmla="*/ 78580 w 190497"/>
              <a:gd name="connsiteY12" fmla="*/ 190544 h 190543"/>
              <a:gd name="connsiteX13" fmla="*/ 111874 w 190497"/>
              <a:gd name="connsiteY13" fmla="*/ 190544 h 190543"/>
              <a:gd name="connsiteX14" fmla="*/ 133305 w 190497"/>
              <a:gd name="connsiteY14" fmla="*/ 169113 h 190543"/>
              <a:gd name="connsiteX15" fmla="*/ 133305 w 190497"/>
              <a:gd name="connsiteY15" fmla="*/ 153451 h 190543"/>
              <a:gd name="connsiteX16" fmla="*/ 138881 w 190497"/>
              <a:gd name="connsiteY16" fmla="*/ 148986 h 190543"/>
              <a:gd name="connsiteX17" fmla="*/ 178302 w 190497"/>
              <a:gd name="connsiteY17" fmla="*/ 188409 h 190543"/>
              <a:gd name="connsiteX18" fmla="*/ 188405 w 190497"/>
              <a:gd name="connsiteY18" fmla="*/ 188409 h 190543"/>
              <a:gd name="connsiteX19" fmla="*/ 188405 w 190497"/>
              <a:gd name="connsiteY19" fmla="*/ 178306 h 190543"/>
              <a:gd name="connsiteX20" fmla="*/ 12195 w 190497"/>
              <a:gd name="connsiteY20" fmla="*/ 2092 h 190543"/>
              <a:gd name="connsiteX21" fmla="*/ 135054 w 190497"/>
              <a:gd name="connsiteY21" fmla="*/ 104747 h 190543"/>
              <a:gd name="connsiteX22" fmla="*/ 161322 w 190497"/>
              <a:gd name="connsiteY22" fmla="*/ 131016 h 190543"/>
              <a:gd name="connsiteX23" fmla="*/ 178243 w 190497"/>
              <a:gd name="connsiteY23" fmla="*/ 117468 h 190543"/>
              <a:gd name="connsiteX24" fmla="*/ 173778 w 190497"/>
              <a:gd name="connsiteY24" fmla="*/ 104747 h 190543"/>
              <a:gd name="connsiteX25" fmla="*/ 135054 w 190497"/>
              <a:gd name="connsiteY25" fmla="*/ 104747 h 190543"/>
              <a:gd name="connsiteX26" fmla="*/ 96983 w 190497"/>
              <a:gd name="connsiteY26" fmla="*/ 66675 h 190543"/>
              <a:gd name="connsiteX27" fmla="*/ 125557 w 190497"/>
              <a:gd name="connsiteY27" fmla="*/ 95250 h 190543"/>
              <a:gd name="connsiteX28" fmla="*/ 142825 w 190497"/>
              <a:gd name="connsiteY28" fmla="*/ 95250 h 190543"/>
              <a:gd name="connsiteX29" fmla="*/ 142825 w 190497"/>
              <a:gd name="connsiteY29" fmla="*/ 83344 h 190543"/>
              <a:gd name="connsiteX30" fmla="*/ 142769 w 190497"/>
              <a:gd name="connsiteY30" fmla="*/ 81977 h 190543"/>
              <a:gd name="connsiteX31" fmla="*/ 126156 w 190497"/>
              <a:gd name="connsiteY31" fmla="*/ 66675 h 190543"/>
              <a:gd name="connsiteX32" fmla="*/ 96983 w 190497"/>
              <a:gd name="connsiteY32" fmla="*/ 66675 h 190543"/>
              <a:gd name="connsiteX33" fmla="*/ 95249 w 190497"/>
              <a:gd name="connsiteY33" fmla="*/ 57155 h 190543"/>
              <a:gd name="connsiteX34" fmla="*/ 85896 w 190497"/>
              <a:gd name="connsiteY34" fmla="*/ 55589 h 190543"/>
              <a:gd name="connsiteX35" fmla="*/ 68240 w 190497"/>
              <a:gd name="connsiteY35" fmla="*/ 37933 h 190543"/>
              <a:gd name="connsiteX36" fmla="*/ 66675 w 190497"/>
              <a:gd name="connsiteY36" fmla="*/ 28580 h 190543"/>
              <a:gd name="connsiteX37" fmla="*/ 95249 w 190497"/>
              <a:gd name="connsiteY37" fmla="*/ 5 h 190543"/>
              <a:gd name="connsiteX38" fmla="*/ 123824 w 190497"/>
              <a:gd name="connsiteY38" fmla="*/ 28580 h 190543"/>
              <a:gd name="connsiteX39" fmla="*/ 95249 w 190497"/>
              <a:gd name="connsiteY39" fmla="*/ 57155 h 19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0497" h="190543">
                <a:moveTo>
                  <a:pt x="12195" y="2092"/>
                </a:moveTo>
                <a:cubicBezTo>
                  <a:pt x="9405" y="-697"/>
                  <a:pt x="4882" y="-698"/>
                  <a:pt x="2092" y="2092"/>
                </a:cubicBezTo>
                <a:cubicBezTo>
                  <a:pt x="-697" y="4882"/>
                  <a:pt x="-698" y="9405"/>
                  <a:pt x="2092" y="12195"/>
                </a:cubicBezTo>
                <a:lnTo>
                  <a:pt x="57859" y="67963"/>
                </a:lnTo>
                <a:cubicBezTo>
                  <a:pt x="51848" y="70480"/>
                  <a:pt x="47625" y="76419"/>
                  <a:pt x="47625" y="83344"/>
                </a:cubicBezTo>
                <a:lnTo>
                  <a:pt x="47625" y="95250"/>
                </a:lnTo>
                <a:lnTo>
                  <a:pt x="85146" y="95250"/>
                </a:lnTo>
                <a:lnTo>
                  <a:pt x="94643" y="104747"/>
                </a:lnTo>
                <a:lnTo>
                  <a:pt x="16660" y="104747"/>
                </a:lnTo>
                <a:cubicBezTo>
                  <a:pt x="9908" y="104747"/>
                  <a:pt x="6924" y="113249"/>
                  <a:pt x="12195" y="117469"/>
                </a:cubicBezTo>
                <a:lnTo>
                  <a:pt x="57150" y="153452"/>
                </a:lnTo>
                <a:lnTo>
                  <a:pt x="57150" y="169113"/>
                </a:lnTo>
                <a:cubicBezTo>
                  <a:pt x="57150" y="180949"/>
                  <a:pt x="66745" y="190544"/>
                  <a:pt x="78580" y="190544"/>
                </a:cubicBezTo>
                <a:lnTo>
                  <a:pt x="111874" y="190544"/>
                </a:lnTo>
                <a:cubicBezTo>
                  <a:pt x="123711" y="190544"/>
                  <a:pt x="133305" y="180949"/>
                  <a:pt x="133305" y="169113"/>
                </a:cubicBezTo>
                <a:lnTo>
                  <a:pt x="133305" y="153451"/>
                </a:lnTo>
                <a:lnTo>
                  <a:pt x="138881" y="148986"/>
                </a:lnTo>
                <a:lnTo>
                  <a:pt x="178302" y="188409"/>
                </a:lnTo>
                <a:cubicBezTo>
                  <a:pt x="181092" y="191199"/>
                  <a:pt x="185616" y="191199"/>
                  <a:pt x="188405" y="188409"/>
                </a:cubicBezTo>
                <a:cubicBezTo>
                  <a:pt x="191195" y="185619"/>
                  <a:pt x="191195" y="181096"/>
                  <a:pt x="188405" y="178306"/>
                </a:cubicBezTo>
                <a:lnTo>
                  <a:pt x="12195" y="2092"/>
                </a:lnTo>
                <a:close/>
                <a:moveTo>
                  <a:pt x="135054" y="104747"/>
                </a:moveTo>
                <a:lnTo>
                  <a:pt x="161322" y="131016"/>
                </a:lnTo>
                <a:lnTo>
                  <a:pt x="178243" y="117468"/>
                </a:lnTo>
                <a:cubicBezTo>
                  <a:pt x="183513" y="113248"/>
                  <a:pt x="180529" y="104747"/>
                  <a:pt x="173778" y="104747"/>
                </a:cubicBezTo>
                <a:lnTo>
                  <a:pt x="135054" y="104747"/>
                </a:lnTo>
                <a:close/>
                <a:moveTo>
                  <a:pt x="96983" y="66675"/>
                </a:moveTo>
                <a:lnTo>
                  <a:pt x="125557" y="95250"/>
                </a:lnTo>
                <a:lnTo>
                  <a:pt x="142825" y="95250"/>
                </a:lnTo>
                <a:lnTo>
                  <a:pt x="142825" y="83344"/>
                </a:lnTo>
                <a:lnTo>
                  <a:pt x="142769" y="81977"/>
                </a:lnTo>
                <a:cubicBezTo>
                  <a:pt x="142073" y="73411"/>
                  <a:pt x="134901" y="66675"/>
                  <a:pt x="126156" y="66675"/>
                </a:cubicBezTo>
                <a:lnTo>
                  <a:pt x="96983" y="66675"/>
                </a:lnTo>
                <a:close/>
                <a:moveTo>
                  <a:pt x="95249" y="57155"/>
                </a:moveTo>
                <a:cubicBezTo>
                  <a:pt x="91973" y="57155"/>
                  <a:pt x="88826" y="56604"/>
                  <a:pt x="85896" y="55589"/>
                </a:cubicBezTo>
                <a:lnTo>
                  <a:pt x="68240" y="37933"/>
                </a:lnTo>
                <a:cubicBezTo>
                  <a:pt x="67226" y="35002"/>
                  <a:pt x="66675" y="31855"/>
                  <a:pt x="66675" y="28580"/>
                </a:cubicBezTo>
                <a:cubicBezTo>
                  <a:pt x="66675" y="12798"/>
                  <a:pt x="79468" y="5"/>
                  <a:pt x="95249" y="5"/>
                </a:cubicBezTo>
                <a:cubicBezTo>
                  <a:pt x="111031" y="5"/>
                  <a:pt x="123824" y="12798"/>
                  <a:pt x="123824" y="28580"/>
                </a:cubicBezTo>
                <a:cubicBezTo>
                  <a:pt x="123824" y="44361"/>
                  <a:pt x="111031" y="57155"/>
                  <a:pt x="95249" y="57155"/>
                </a:cubicBezTo>
                <a:close/>
              </a:path>
            </a:pathLst>
          </a:custGeom>
          <a:solidFill>
            <a:schemeClr val="bg1"/>
          </a:solidFill>
          <a:ln w="1508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2981B700-3E28-53C0-71AF-DB83EBD71B32}"/>
              </a:ext>
            </a:extLst>
          </p:cNvPr>
          <p:cNvSpPr>
            <a:spLocks/>
          </p:cNvSpPr>
          <p:nvPr/>
        </p:nvSpPr>
        <p:spPr>
          <a:xfrm>
            <a:off x="954232" y="3495946"/>
            <a:ext cx="3111356" cy="181588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sensitivity label applies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 the </a:t>
            </a:r>
            <a:r>
              <a:rPr lang="en-US" sz="18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entire conversation.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Conversations inherit the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lang="en-US" sz="18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most restrictive sensitivity labels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from the references used to formulate a response.</a:t>
            </a:r>
          </a:p>
        </p:txBody>
      </p:sp>
      <p:pic>
        <p:nvPicPr>
          <p:cNvPr id="5" name="Picture 4" descr="A screenshot of Purview for AI Assistant app">
            <a:extLst>
              <a:ext uri="{FF2B5EF4-FFF2-40B4-BE49-F238E27FC236}">
                <a16:creationId xmlns:a16="http://schemas.microsoft.com/office/drawing/2014/main" id="{737714FF-E87D-E9C5-B007-70BB1FE537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179" t="-3344" r="-1179" b="-1728"/>
          <a:stretch/>
        </p:blipFill>
        <p:spPr>
          <a:xfrm>
            <a:off x="4927422" y="1729946"/>
            <a:ext cx="6678791" cy="4632754"/>
          </a:xfrm>
          <a:prstGeom prst="roundRect">
            <a:avLst>
              <a:gd name="adj" fmla="val 2776"/>
            </a:avLst>
          </a:prstGeom>
          <a:solidFill>
            <a:srgbClr val="FAFAFA"/>
          </a:solidFill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</p:pic>
    </p:spTree>
    <p:extLst>
      <p:ext uri="{BB962C8B-B14F-4D97-AF65-F5344CB8AC3E}">
        <p14:creationId xmlns:p14="http://schemas.microsoft.com/office/powerpoint/2010/main" val="235049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0A5A5604-71C2-0A15-8F93-D09A4F877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pPr algn="ctr"/>
            <a:r>
              <a:rPr kumimoji="0" lang="en-US" sz="3200" b="0" i="0" u="none" strike="noStrike" kern="1200" cap="none" spc="-5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Secure agents in Microsoft 365 with Microsoft Purview</a:t>
            </a:r>
            <a:endParaRPr lang="en-US" sz="3200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0ADC4A7-0191-CE40-185D-D3F1844FD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97263" y="1156619"/>
            <a:ext cx="2523744" cy="3937910"/>
          </a:xfrm>
          <a:prstGeom prst="roundRect">
            <a:avLst>
              <a:gd name="adj" fmla="val 12221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D99031E-6E59-E034-F998-557562CC3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423016" y="1156619"/>
            <a:ext cx="2523744" cy="3937910"/>
          </a:xfrm>
          <a:prstGeom prst="roundRect">
            <a:avLst>
              <a:gd name="adj" fmla="val 12221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3E45A4E-0D98-1A56-6952-10BEE6AC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265044" y="1156619"/>
            <a:ext cx="2523744" cy="3937910"/>
          </a:xfrm>
          <a:prstGeom prst="roundRect">
            <a:avLst>
              <a:gd name="adj" fmla="val 12221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8F40C5D-D918-A808-B8E6-563D73FAB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090797" y="1156619"/>
            <a:ext cx="2523744" cy="3937910"/>
          </a:xfrm>
          <a:prstGeom prst="roundRect">
            <a:avLst>
              <a:gd name="adj" fmla="val 12221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9A87751-81C0-087D-03D8-5024952CA590}"/>
              </a:ext>
            </a:extLst>
          </p:cNvPr>
          <p:cNvSpPr txBox="1">
            <a:spLocks/>
          </p:cNvSpPr>
          <p:nvPr/>
        </p:nvSpPr>
        <p:spPr>
          <a:xfrm rot="16200000">
            <a:off x="-723149" y="3855866"/>
            <a:ext cx="229266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Activities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6FB11A2-A2A1-6E97-3F29-AAFFFC4821A9}"/>
              </a:ext>
            </a:extLst>
          </p:cNvPr>
          <p:cNvSpPr txBox="1">
            <a:spLocks/>
          </p:cNvSpPr>
          <p:nvPr/>
        </p:nvSpPr>
        <p:spPr>
          <a:xfrm>
            <a:off x="1019628" y="1793449"/>
            <a:ext cx="167901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4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ln w="3175">
                  <a:noFill/>
                </a:ln>
                <a:gradFill flip="none" rotWithShape="1">
                  <a:gsLst>
                    <a:gs pos="77000">
                      <a:srgbClr val="318581"/>
                    </a:gs>
                    <a:gs pos="0">
                      <a:srgbClr val="0A6BBA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Discover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9D61DF4-59BF-8D55-E8A5-3340F5A96CD7}"/>
              </a:ext>
            </a:extLst>
          </p:cNvPr>
          <p:cNvSpPr txBox="1">
            <a:spLocks/>
          </p:cNvSpPr>
          <p:nvPr/>
        </p:nvSpPr>
        <p:spPr>
          <a:xfrm>
            <a:off x="982762" y="2165185"/>
            <a:ext cx="1752746" cy="4440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4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Discover risks </a:t>
            </a:r>
            <a:b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and identify gaps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AE3E06-91D8-DD49-8E82-26DA6EA3F9C9}"/>
              </a:ext>
            </a:extLst>
          </p:cNvPr>
          <p:cNvSpPr txBox="1">
            <a:spLocks/>
          </p:cNvSpPr>
          <p:nvPr/>
        </p:nvSpPr>
        <p:spPr>
          <a:xfrm>
            <a:off x="647555" y="2731754"/>
            <a:ext cx="2423160" cy="1661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defRPr>
            </a:lvl1pPr>
          </a:lstStyle>
          <a:p>
            <a:r>
              <a:rPr lang="en-US" dirty="0"/>
              <a:t>Turn on Purview Audit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BB2B2BE-97A3-5519-7998-FB618414B17E}"/>
              </a:ext>
            </a:extLst>
          </p:cNvPr>
          <p:cNvSpPr txBox="1">
            <a:spLocks/>
          </p:cNvSpPr>
          <p:nvPr/>
        </p:nvSpPr>
        <p:spPr>
          <a:xfrm>
            <a:off x="807578" y="3135406"/>
            <a:ext cx="2103115" cy="3323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defRPr>
            </a:lvl1pPr>
          </a:lstStyle>
          <a:p>
            <a:r>
              <a:rPr lang="en-US" dirty="0"/>
              <a:t>Discover SPO oversharing risks with Data risk assessment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A33EC7-7C5B-B9FF-9408-E14224D374E0}"/>
              </a:ext>
            </a:extLst>
          </p:cNvPr>
          <p:cNvSpPr txBox="1">
            <a:spLocks/>
          </p:cNvSpPr>
          <p:nvPr/>
        </p:nvSpPr>
        <p:spPr>
          <a:xfrm>
            <a:off x="684366" y="3705258"/>
            <a:ext cx="2349538" cy="3323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defRPr>
            </a:lvl1pPr>
          </a:lstStyle>
          <a:p>
            <a:r>
              <a:rPr lang="en-US" dirty="0"/>
              <a:t>Discover sensitive info in Dataverse with Unified catalog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ECAD34-04AB-4654-53AD-2141DD2C8593}"/>
              </a:ext>
            </a:extLst>
          </p:cNvPr>
          <p:cNvSpPr txBox="1">
            <a:spLocks/>
          </p:cNvSpPr>
          <p:nvPr/>
        </p:nvSpPr>
        <p:spPr>
          <a:xfrm>
            <a:off x="962636" y="4275110"/>
            <a:ext cx="1792998" cy="4985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defRPr>
            </a:lvl1pPr>
          </a:lstStyle>
          <a:p>
            <a:r>
              <a:rPr lang="en-US" dirty="0"/>
              <a:t>Discover risky AI activities with DSPM for AI Apps and Agents report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6D615EF-C7D8-6B73-7FD9-8C8310D41EBB}"/>
              </a:ext>
            </a:extLst>
          </p:cNvPr>
          <p:cNvSpPr txBox="1">
            <a:spLocks/>
          </p:cNvSpPr>
          <p:nvPr/>
        </p:nvSpPr>
        <p:spPr>
          <a:xfrm>
            <a:off x="3471147" y="1793449"/>
            <a:ext cx="2427482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400">
              <a:spcBef>
                <a:spcPts val="400"/>
              </a:spcBef>
              <a:spcAft>
                <a:spcPts val="500"/>
              </a:spcAft>
              <a:defRPr/>
            </a:pPr>
            <a:r>
              <a:rPr lang="en-US" sz="1600" b="1" dirty="0">
                <a:ln w="3175">
                  <a:noFill/>
                </a:ln>
                <a:gradFill flip="none" rotWithShape="1">
                  <a:gsLst>
                    <a:gs pos="57000">
                      <a:srgbClr val="0A6BBA"/>
                    </a:gs>
                    <a:gs pos="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Protect grounding data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5A27A7B-C252-1EDB-7F75-73DC15971193}"/>
              </a:ext>
            </a:extLst>
          </p:cNvPr>
          <p:cNvSpPr txBox="1">
            <a:spLocks/>
          </p:cNvSpPr>
          <p:nvPr/>
        </p:nvSpPr>
        <p:spPr>
          <a:xfrm>
            <a:off x="3808515" y="2165185"/>
            <a:ext cx="1752746" cy="4440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4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Protect sensitive info in grounding data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DF525B8-52D5-BDC6-8D2C-A756583FBD0B}"/>
              </a:ext>
            </a:extLst>
          </p:cNvPr>
          <p:cNvSpPr txBox="1">
            <a:spLocks/>
          </p:cNvSpPr>
          <p:nvPr/>
        </p:nvSpPr>
        <p:spPr>
          <a:xfrm>
            <a:off x="3771558" y="2731754"/>
            <a:ext cx="1826660" cy="3323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defRPr>
            </a:lvl1pPr>
          </a:lstStyle>
          <a:p>
            <a:r>
              <a:rPr lang="en-US" dirty="0"/>
              <a:t>Apply sensitivity label to SharePoint and Dataverse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9D3638-7AE7-2AF8-74C1-787359D7D662}"/>
              </a:ext>
            </a:extLst>
          </p:cNvPr>
          <p:cNvSpPr txBox="1">
            <a:spLocks/>
          </p:cNvSpPr>
          <p:nvPr/>
        </p:nvSpPr>
        <p:spPr>
          <a:xfrm>
            <a:off x="3473308" y="3246206"/>
            <a:ext cx="2423160" cy="3323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defRPr>
            </a:lvl1pPr>
          </a:lstStyle>
          <a:p>
            <a:r>
              <a:rPr lang="en-US" dirty="0"/>
              <a:t>Reduce stale data to improve response accuracy with DLM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6DDB35-9D1C-48C1-DEEB-CEB779718A41}"/>
              </a:ext>
            </a:extLst>
          </p:cNvPr>
          <p:cNvSpPr txBox="1">
            <a:spLocks/>
          </p:cNvSpPr>
          <p:nvPr/>
        </p:nvSpPr>
        <p:spPr>
          <a:xfrm>
            <a:off x="3473308" y="3760658"/>
            <a:ext cx="2423160" cy="3323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defRPr>
            </a:lvl1pPr>
          </a:lstStyle>
          <a:p>
            <a:r>
              <a:rPr lang="en-US" dirty="0"/>
              <a:t>Restrict files from Copilot processing with DLP for Copilot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A6D944-803E-EBCD-7CD5-6767C7A6F763}"/>
              </a:ext>
            </a:extLst>
          </p:cNvPr>
          <p:cNvSpPr txBox="1">
            <a:spLocks/>
          </p:cNvSpPr>
          <p:nvPr/>
        </p:nvSpPr>
        <p:spPr>
          <a:xfrm>
            <a:off x="3835844" y="4275110"/>
            <a:ext cx="1698088" cy="4985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defRPr>
            </a:lvl1pPr>
          </a:lstStyle>
          <a:p>
            <a:r>
              <a:rPr lang="en-US" dirty="0"/>
              <a:t>Implement DLP policies for SPO and Data policies for Dataverse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A7C0D75-7C26-8894-A270-E9822F6CEA80}"/>
              </a:ext>
            </a:extLst>
          </p:cNvPr>
          <p:cNvSpPr txBox="1">
            <a:spLocks/>
          </p:cNvSpPr>
          <p:nvPr/>
        </p:nvSpPr>
        <p:spPr>
          <a:xfrm>
            <a:off x="6311676" y="1793449"/>
            <a:ext cx="243048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400">
              <a:spcBef>
                <a:spcPts val="400"/>
              </a:spcBef>
              <a:spcAft>
                <a:spcPts val="500"/>
              </a:spcAft>
              <a:defRPr/>
            </a:pPr>
            <a:r>
              <a:rPr lang="en-US" sz="16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4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Protect interactions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571E48C-C720-BA79-AF25-39B177B2B097}"/>
              </a:ext>
            </a:extLst>
          </p:cNvPr>
          <p:cNvSpPr txBox="1">
            <a:spLocks/>
          </p:cNvSpPr>
          <p:nvPr/>
        </p:nvSpPr>
        <p:spPr>
          <a:xfrm>
            <a:off x="6269242" y="2165185"/>
            <a:ext cx="2515349" cy="4440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4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Protect interactions against data loss and insider risks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E5A787-F3A1-F015-DC55-1C8E3CD1DF2A}"/>
              </a:ext>
            </a:extLst>
          </p:cNvPr>
          <p:cNvSpPr txBox="1">
            <a:spLocks/>
          </p:cNvSpPr>
          <p:nvPr/>
        </p:nvSpPr>
        <p:spPr>
          <a:xfrm>
            <a:off x="6498372" y="2731754"/>
            <a:ext cx="2057088" cy="4985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defRPr>
            </a:lvl1pPr>
          </a:lstStyle>
          <a:p>
            <a:r>
              <a:rPr lang="en-US" dirty="0"/>
              <a:t>Automatic sensitivity label inheritance from SharePoint and Dataverse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B26633AE-1656-2A2D-8108-CB78B6DE48D7}"/>
              </a:ext>
            </a:extLst>
          </p:cNvPr>
          <p:cNvSpPr txBox="1">
            <a:spLocks/>
          </p:cNvSpPr>
          <p:nvPr/>
        </p:nvSpPr>
        <p:spPr>
          <a:xfrm>
            <a:off x="6315336" y="3586532"/>
            <a:ext cx="2423160" cy="4985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defRPr>
            </a:lvl1pPr>
          </a:lstStyle>
          <a:p>
            <a:r>
              <a:rPr lang="en-US" dirty="0"/>
              <a:t>Restrict Copilot from processing sensitive files referenced in interactions with DLP for Copilot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A7A63B-9C1D-4BFE-1817-C569643AFDAD}"/>
              </a:ext>
            </a:extLst>
          </p:cNvPr>
          <p:cNvSpPr txBox="1">
            <a:spLocks/>
          </p:cNvSpPr>
          <p:nvPr/>
        </p:nvSpPr>
        <p:spPr>
          <a:xfrm>
            <a:off x="6315336" y="4441309"/>
            <a:ext cx="2423160" cy="3323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defRPr>
            </a:lvl1pPr>
          </a:lstStyle>
          <a:p>
            <a:r>
              <a:rPr lang="en-US" dirty="0"/>
              <a:t>Detect Risky AI interactions with IRM Risky AI policy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BD4EAA9-D06C-CEEA-F381-26A71710FC1A}"/>
              </a:ext>
            </a:extLst>
          </p:cNvPr>
          <p:cNvSpPr txBox="1">
            <a:spLocks/>
          </p:cNvSpPr>
          <p:nvPr/>
        </p:nvSpPr>
        <p:spPr>
          <a:xfrm>
            <a:off x="9557263" y="1793449"/>
            <a:ext cx="1590812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400">
              <a:spcBef>
                <a:spcPts val="400"/>
              </a:spcBef>
              <a:spcAft>
                <a:spcPts val="500"/>
              </a:spcAft>
              <a:defRPr/>
            </a:pPr>
            <a:r>
              <a:rPr lang="en-US" sz="16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67000">
                      <a:srgbClr val="C0558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Govern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C9CF4A0-3F6C-0B63-DAFE-CB3C21D2C85D}"/>
              </a:ext>
            </a:extLst>
          </p:cNvPr>
          <p:cNvSpPr txBox="1">
            <a:spLocks/>
          </p:cNvSpPr>
          <p:nvPr/>
        </p:nvSpPr>
        <p:spPr>
          <a:xfrm>
            <a:off x="9393272" y="2165185"/>
            <a:ext cx="1918794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4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Govern </a:t>
            </a:r>
            <a:b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interactions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E9630C-7636-D326-0089-7753DFBFF03C}"/>
              </a:ext>
            </a:extLst>
          </p:cNvPr>
          <p:cNvSpPr txBox="1">
            <a:spLocks/>
          </p:cNvSpPr>
          <p:nvPr/>
        </p:nvSpPr>
        <p:spPr>
          <a:xfrm>
            <a:off x="9423536" y="2731754"/>
            <a:ext cx="1858267" cy="3323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defRPr>
            </a:lvl1pPr>
          </a:lstStyle>
          <a:p>
            <a:r>
              <a:rPr lang="en-US" dirty="0"/>
              <a:t>Retain/delete interactions with DLM policies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6B1877-1E7C-1FE5-2DB5-30079D7A98FA}"/>
              </a:ext>
            </a:extLst>
          </p:cNvPr>
          <p:cNvSpPr txBox="1">
            <a:spLocks/>
          </p:cNvSpPr>
          <p:nvPr/>
        </p:nvSpPr>
        <p:spPr>
          <a:xfrm>
            <a:off x="9332243" y="3200693"/>
            <a:ext cx="2040853" cy="3323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defRPr>
            </a:lvl1pPr>
          </a:lstStyle>
          <a:p>
            <a:r>
              <a:rPr lang="en-US" dirty="0"/>
              <a:t>Detect inappropriate behaviors with CC policies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CC668D-96E9-F836-3EFF-5400FCEAFB96}"/>
              </a:ext>
            </a:extLst>
          </p:cNvPr>
          <p:cNvSpPr txBox="1">
            <a:spLocks/>
          </p:cNvSpPr>
          <p:nvPr/>
        </p:nvSpPr>
        <p:spPr>
          <a:xfrm>
            <a:off x="9141089" y="3669632"/>
            <a:ext cx="2423160" cy="1661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defRPr>
            </a:lvl1pPr>
          </a:lstStyle>
          <a:p>
            <a:r>
              <a:rPr lang="en-US" dirty="0"/>
              <a:t>Investigate cases with eDiscovery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40BCBA-D613-0FED-FAD9-34F1A8524699}"/>
              </a:ext>
            </a:extLst>
          </p:cNvPr>
          <p:cNvSpPr txBox="1">
            <a:spLocks/>
          </p:cNvSpPr>
          <p:nvPr/>
        </p:nvSpPr>
        <p:spPr>
          <a:xfrm>
            <a:off x="9322466" y="3972371"/>
            <a:ext cx="2060407" cy="3323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defRPr>
            </a:lvl1pPr>
          </a:lstStyle>
          <a:p>
            <a:r>
              <a:rPr lang="en-US" dirty="0"/>
              <a:t>Investigate grounding data and interactions with DSI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179076-3A4E-7E30-C1A1-FE1316E7FC0B}"/>
              </a:ext>
            </a:extLst>
          </p:cNvPr>
          <p:cNvSpPr txBox="1">
            <a:spLocks/>
          </p:cNvSpPr>
          <p:nvPr/>
        </p:nvSpPr>
        <p:spPr>
          <a:xfrm>
            <a:off x="9251521" y="4441309"/>
            <a:ext cx="2202297" cy="3323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</a:defRPr>
            </a:lvl1pPr>
          </a:lstStyle>
          <a:p>
            <a:r>
              <a:rPr lang="en-US" dirty="0"/>
              <a:t>Identify &amp; address gaps in meeting AI regulations with CM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F5AD623-1680-653F-E451-315A9E64DC3A}"/>
              </a:ext>
            </a:extLst>
          </p:cNvPr>
          <p:cNvSpPr txBox="1">
            <a:spLocks/>
          </p:cNvSpPr>
          <p:nvPr/>
        </p:nvSpPr>
        <p:spPr>
          <a:xfrm rot="16200000">
            <a:off x="19551" y="5687348"/>
            <a:ext cx="807259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Outcomes</a:t>
            </a:r>
          </a:p>
        </p:txBody>
      </p:sp>
      <p:cxnSp>
        <p:nvCxnSpPr>
          <p:cNvPr id="50" name="Straight Arrow Connector 49" descr="Theme 1 multi-color line">
            <a:extLst>
              <a:ext uri="{FF2B5EF4-FFF2-40B4-BE49-F238E27FC236}">
                <a16:creationId xmlns:a16="http://schemas.microsoft.com/office/drawing/2014/main" id="{CA4E9F45-D749-45DD-1CB4-39160520BEE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9325803" y="3906188"/>
            <a:ext cx="2053732" cy="0"/>
          </a:xfrm>
          <a:prstGeom prst="straightConnector1">
            <a:avLst/>
          </a:prstGeom>
          <a:ln w="635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ield_EA18">
            <a:extLst>
              <a:ext uri="{FF2B5EF4-FFF2-40B4-BE49-F238E27FC236}">
                <a16:creationId xmlns:a16="http://schemas.microsoft.com/office/drawing/2014/main" id="{F800E944-518B-8D6E-5736-B118D0E7C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692048" y="1330117"/>
            <a:ext cx="334175" cy="355783"/>
          </a:xfrm>
          <a:custGeom>
            <a:avLst/>
            <a:gdLst>
              <a:gd name="T0" fmla="*/ 3500 w 3500"/>
              <a:gd name="T1" fmla="*/ 1375 h 3725"/>
              <a:gd name="T2" fmla="*/ 1750 w 3500"/>
              <a:gd name="T3" fmla="*/ 3725 h 3725"/>
              <a:gd name="T4" fmla="*/ 0 w 3500"/>
              <a:gd name="T5" fmla="*/ 1375 h 3725"/>
              <a:gd name="T6" fmla="*/ 0 w 3500"/>
              <a:gd name="T7" fmla="*/ 500 h 3725"/>
              <a:gd name="T8" fmla="*/ 1125 w 3500"/>
              <a:gd name="T9" fmla="*/ 187 h 3725"/>
              <a:gd name="T10" fmla="*/ 1750 w 3500"/>
              <a:gd name="T11" fmla="*/ 0 h 3725"/>
              <a:gd name="T12" fmla="*/ 2375 w 3500"/>
              <a:gd name="T13" fmla="*/ 187 h 3725"/>
              <a:gd name="T14" fmla="*/ 3500 w 3500"/>
              <a:gd name="T15" fmla="*/ 500 h 3725"/>
              <a:gd name="T16" fmla="*/ 3500 w 3500"/>
              <a:gd name="T17" fmla="*/ 1375 h 3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00" h="3725">
                <a:moveTo>
                  <a:pt x="3500" y="1375"/>
                </a:moveTo>
                <a:cubicBezTo>
                  <a:pt x="3500" y="2302"/>
                  <a:pt x="2831" y="3117"/>
                  <a:pt x="1750" y="3725"/>
                </a:cubicBezTo>
                <a:cubicBezTo>
                  <a:pt x="669" y="3117"/>
                  <a:pt x="0" y="2302"/>
                  <a:pt x="0" y="1375"/>
                </a:cubicBezTo>
                <a:cubicBezTo>
                  <a:pt x="0" y="500"/>
                  <a:pt x="0" y="500"/>
                  <a:pt x="0" y="500"/>
                </a:cubicBezTo>
                <a:cubicBezTo>
                  <a:pt x="440" y="500"/>
                  <a:pt x="837" y="380"/>
                  <a:pt x="1125" y="187"/>
                </a:cubicBezTo>
                <a:cubicBezTo>
                  <a:pt x="1285" y="71"/>
                  <a:pt x="1506" y="0"/>
                  <a:pt x="1750" y="0"/>
                </a:cubicBezTo>
                <a:cubicBezTo>
                  <a:pt x="1994" y="0"/>
                  <a:pt x="2215" y="71"/>
                  <a:pt x="2375" y="187"/>
                </a:cubicBezTo>
                <a:cubicBezTo>
                  <a:pt x="2663" y="380"/>
                  <a:pt x="3060" y="500"/>
                  <a:pt x="3500" y="500"/>
                </a:cubicBezTo>
                <a:lnTo>
                  <a:pt x="3500" y="1375"/>
                </a:lnTo>
                <a:close/>
              </a:path>
            </a:pathLst>
          </a:custGeom>
          <a:gradFill flip="none" rotWithShape="1">
            <a:gsLst>
              <a:gs pos="0">
                <a:srgbClr val="1472A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48640" tIns="182880" rIns="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11670">
              <a:lnSpc>
                <a:spcPct val="90000"/>
              </a:lnSpc>
              <a:spcBef>
                <a:spcPts val="174"/>
              </a:spcBef>
            </a:pPr>
            <a:endParaRPr lang="en-US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8" name="Shield_EA18">
            <a:extLst>
              <a:ext uri="{FF2B5EF4-FFF2-40B4-BE49-F238E27FC236}">
                <a16:creationId xmlns:a16="http://schemas.microsoft.com/office/drawing/2014/main" id="{783D4696-51BC-993B-7A1A-38765723E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17801" y="1330117"/>
            <a:ext cx="334175" cy="355783"/>
          </a:xfrm>
          <a:custGeom>
            <a:avLst/>
            <a:gdLst>
              <a:gd name="T0" fmla="*/ 3500 w 3500"/>
              <a:gd name="T1" fmla="*/ 1375 h 3725"/>
              <a:gd name="T2" fmla="*/ 1750 w 3500"/>
              <a:gd name="T3" fmla="*/ 3725 h 3725"/>
              <a:gd name="T4" fmla="*/ 0 w 3500"/>
              <a:gd name="T5" fmla="*/ 1375 h 3725"/>
              <a:gd name="T6" fmla="*/ 0 w 3500"/>
              <a:gd name="T7" fmla="*/ 500 h 3725"/>
              <a:gd name="T8" fmla="*/ 1125 w 3500"/>
              <a:gd name="T9" fmla="*/ 187 h 3725"/>
              <a:gd name="T10" fmla="*/ 1750 w 3500"/>
              <a:gd name="T11" fmla="*/ 0 h 3725"/>
              <a:gd name="T12" fmla="*/ 2375 w 3500"/>
              <a:gd name="T13" fmla="*/ 187 h 3725"/>
              <a:gd name="T14" fmla="*/ 3500 w 3500"/>
              <a:gd name="T15" fmla="*/ 500 h 3725"/>
              <a:gd name="T16" fmla="*/ 3500 w 3500"/>
              <a:gd name="T17" fmla="*/ 1375 h 3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00" h="3725">
                <a:moveTo>
                  <a:pt x="3500" y="1375"/>
                </a:moveTo>
                <a:cubicBezTo>
                  <a:pt x="3500" y="2302"/>
                  <a:pt x="2831" y="3117"/>
                  <a:pt x="1750" y="3725"/>
                </a:cubicBezTo>
                <a:cubicBezTo>
                  <a:pt x="669" y="3117"/>
                  <a:pt x="0" y="2302"/>
                  <a:pt x="0" y="1375"/>
                </a:cubicBezTo>
                <a:cubicBezTo>
                  <a:pt x="0" y="500"/>
                  <a:pt x="0" y="500"/>
                  <a:pt x="0" y="500"/>
                </a:cubicBezTo>
                <a:cubicBezTo>
                  <a:pt x="440" y="500"/>
                  <a:pt x="837" y="380"/>
                  <a:pt x="1125" y="187"/>
                </a:cubicBezTo>
                <a:cubicBezTo>
                  <a:pt x="1285" y="71"/>
                  <a:pt x="1506" y="0"/>
                  <a:pt x="1750" y="0"/>
                </a:cubicBezTo>
                <a:cubicBezTo>
                  <a:pt x="1994" y="0"/>
                  <a:pt x="2215" y="71"/>
                  <a:pt x="2375" y="187"/>
                </a:cubicBezTo>
                <a:cubicBezTo>
                  <a:pt x="2663" y="380"/>
                  <a:pt x="3060" y="500"/>
                  <a:pt x="3500" y="500"/>
                </a:cubicBezTo>
                <a:lnTo>
                  <a:pt x="3500" y="1375"/>
                </a:lnTo>
                <a:close/>
              </a:path>
            </a:pathLst>
          </a:custGeom>
          <a:gradFill flip="none" rotWithShape="1">
            <a:gsLst>
              <a:gs pos="0">
                <a:srgbClr val="624EB4"/>
              </a:gs>
              <a:gs pos="80000">
                <a:srgbClr val="1472AA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48640" tIns="182880" rIns="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11670">
              <a:lnSpc>
                <a:spcPct val="90000"/>
              </a:lnSpc>
              <a:spcBef>
                <a:spcPts val="174"/>
              </a:spcBef>
            </a:pPr>
            <a:endParaRPr lang="en-US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9" name="Shield_EA18">
            <a:extLst>
              <a:ext uri="{FF2B5EF4-FFF2-40B4-BE49-F238E27FC236}">
                <a16:creationId xmlns:a16="http://schemas.microsoft.com/office/drawing/2014/main" id="{10B370EF-6843-C9D6-80DC-7F9880BD0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359829" y="1330117"/>
            <a:ext cx="334175" cy="355783"/>
          </a:xfrm>
          <a:custGeom>
            <a:avLst/>
            <a:gdLst>
              <a:gd name="T0" fmla="*/ 3500 w 3500"/>
              <a:gd name="T1" fmla="*/ 1375 h 3725"/>
              <a:gd name="T2" fmla="*/ 1750 w 3500"/>
              <a:gd name="T3" fmla="*/ 3725 h 3725"/>
              <a:gd name="T4" fmla="*/ 0 w 3500"/>
              <a:gd name="T5" fmla="*/ 1375 h 3725"/>
              <a:gd name="T6" fmla="*/ 0 w 3500"/>
              <a:gd name="T7" fmla="*/ 500 h 3725"/>
              <a:gd name="T8" fmla="*/ 1125 w 3500"/>
              <a:gd name="T9" fmla="*/ 187 h 3725"/>
              <a:gd name="T10" fmla="*/ 1750 w 3500"/>
              <a:gd name="T11" fmla="*/ 0 h 3725"/>
              <a:gd name="T12" fmla="*/ 2375 w 3500"/>
              <a:gd name="T13" fmla="*/ 187 h 3725"/>
              <a:gd name="T14" fmla="*/ 3500 w 3500"/>
              <a:gd name="T15" fmla="*/ 500 h 3725"/>
              <a:gd name="T16" fmla="*/ 3500 w 3500"/>
              <a:gd name="T17" fmla="*/ 1375 h 3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00" h="3725">
                <a:moveTo>
                  <a:pt x="3500" y="1375"/>
                </a:moveTo>
                <a:cubicBezTo>
                  <a:pt x="3500" y="2302"/>
                  <a:pt x="2831" y="3117"/>
                  <a:pt x="1750" y="3725"/>
                </a:cubicBezTo>
                <a:cubicBezTo>
                  <a:pt x="669" y="3117"/>
                  <a:pt x="0" y="2302"/>
                  <a:pt x="0" y="1375"/>
                </a:cubicBezTo>
                <a:cubicBezTo>
                  <a:pt x="0" y="500"/>
                  <a:pt x="0" y="500"/>
                  <a:pt x="0" y="500"/>
                </a:cubicBezTo>
                <a:cubicBezTo>
                  <a:pt x="440" y="500"/>
                  <a:pt x="837" y="380"/>
                  <a:pt x="1125" y="187"/>
                </a:cubicBezTo>
                <a:cubicBezTo>
                  <a:pt x="1285" y="71"/>
                  <a:pt x="1506" y="0"/>
                  <a:pt x="1750" y="0"/>
                </a:cubicBezTo>
                <a:cubicBezTo>
                  <a:pt x="1994" y="0"/>
                  <a:pt x="2215" y="71"/>
                  <a:pt x="2375" y="187"/>
                </a:cubicBezTo>
                <a:cubicBezTo>
                  <a:pt x="2663" y="380"/>
                  <a:pt x="3060" y="500"/>
                  <a:pt x="3500" y="500"/>
                </a:cubicBezTo>
                <a:lnTo>
                  <a:pt x="3500" y="1375"/>
                </a:lnTo>
                <a:close/>
              </a:path>
            </a:pathLst>
          </a:custGeom>
          <a:gradFill flip="none" rotWithShape="1">
            <a:gsLst>
              <a:gs pos="0">
                <a:srgbClr val="B1568D"/>
              </a:gs>
              <a:gs pos="80000">
                <a:srgbClr val="624EB4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48640" tIns="182880" rIns="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11670">
              <a:lnSpc>
                <a:spcPct val="90000"/>
              </a:lnSpc>
              <a:spcBef>
                <a:spcPts val="174"/>
              </a:spcBef>
            </a:pPr>
            <a:endParaRPr lang="en-US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0" name="Shield_EA18">
            <a:extLst>
              <a:ext uri="{FF2B5EF4-FFF2-40B4-BE49-F238E27FC236}">
                <a16:creationId xmlns:a16="http://schemas.microsoft.com/office/drawing/2014/main" id="{8F7265B1-3518-C398-F839-FDC3092BF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0185582" y="1330117"/>
            <a:ext cx="334175" cy="355783"/>
          </a:xfrm>
          <a:custGeom>
            <a:avLst/>
            <a:gdLst>
              <a:gd name="T0" fmla="*/ 3500 w 3500"/>
              <a:gd name="T1" fmla="*/ 1375 h 3725"/>
              <a:gd name="T2" fmla="*/ 1750 w 3500"/>
              <a:gd name="T3" fmla="*/ 3725 h 3725"/>
              <a:gd name="T4" fmla="*/ 0 w 3500"/>
              <a:gd name="T5" fmla="*/ 1375 h 3725"/>
              <a:gd name="T6" fmla="*/ 0 w 3500"/>
              <a:gd name="T7" fmla="*/ 500 h 3725"/>
              <a:gd name="T8" fmla="*/ 1125 w 3500"/>
              <a:gd name="T9" fmla="*/ 187 h 3725"/>
              <a:gd name="T10" fmla="*/ 1750 w 3500"/>
              <a:gd name="T11" fmla="*/ 0 h 3725"/>
              <a:gd name="T12" fmla="*/ 2375 w 3500"/>
              <a:gd name="T13" fmla="*/ 187 h 3725"/>
              <a:gd name="T14" fmla="*/ 3500 w 3500"/>
              <a:gd name="T15" fmla="*/ 500 h 3725"/>
              <a:gd name="T16" fmla="*/ 3500 w 3500"/>
              <a:gd name="T17" fmla="*/ 1375 h 3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00" h="3725">
                <a:moveTo>
                  <a:pt x="3500" y="1375"/>
                </a:moveTo>
                <a:cubicBezTo>
                  <a:pt x="3500" y="2302"/>
                  <a:pt x="2831" y="3117"/>
                  <a:pt x="1750" y="3725"/>
                </a:cubicBezTo>
                <a:cubicBezTo>
                  <a:pt x="669" y="3117"/>
                  <a:pt x="0" y="2302"/>
                  <a:pt x="0" y="1375"/>
                </a:cubicBezTo>
                <a:cubicBezTo>
                  <a:pt x="0" y="500"/>
                  <a:pt x="0" y="500"/>
                  <a:pt x="0" y="500"/>
                </a:cubicBezTo>
                <a:cubicBezTo>
                  <a:pt x="440" y="500"/>
                  <a:pt x="837" y="380"/>
                  <a:pt x="1125" y="187"/>
                </a:cubicBezTo>
                <a:cubicBezTo>
                  <a:pt x="1285" y="71"/>
                  <a:pt x="1506" y="0"/>
                  <a:pt x="1750" y="0"/>
                </a:cubicBezTo>
                <a:cubicBezTo>
                  <a:pt x="1994" y="0"/>
                  <a:pt x="2215" y="71"/>
                  <a:pt x="2375" y="187"/>
                </a:cubicBezTo>
                <a:cubicBezTo>
                  <a:pt x="2663" y="380"/>
                  <a:pt x="3060" y="500"/>
                  <a:pt x="3500" y="500"/>
                </a:cubicBezTo>
                <a:lnTo>
                  <a:pt x="3500" y="1375"/>
                </a:lnTo>
                <a:close/>
              </a:path>
            </a:pathLst>
          </a:custGeom>
          <a:gradFill flip="none" rotWithShape="1">
            <a:gsLst>
              <a:gs pos="0">
                <a:srgbClr val="EE556C"/>
              </a:gs>
              <a:gs pos="80000">
                <a:srgbClr val="B1568D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48640" tIns="182880" rIns="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11670">
              <a:lnSpc>
                <a:spcPct val="90000"/>
              </a:lnSpc>
              <a:spcBef>
                <a:spcPts val="174"/>
              </a:spcBef>
            </a:pPr>
            <a:endParaRPr lang="en-US" sz="1600" spc="-2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AC4A31DF-B3FE-F7A2-559A-CB846DA55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97262" y="5325579"/>
            <a:ext cx="11012125" cy="953221"/>
          </a:xfrm>
          <a:prstGeom prst="round2SameRect">
            <a:avLst>
              <a:gd name="adj1" fmla="val 0"/>
              <a:gd name="adj2" fmla="val 22650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84A569B-AC79-014F-93FF-AF85A6CC6A51}"/>
              </a:ext>
            </a:extLst>
          </p:cNvPr>
          <p:cNvSpPr txBox="1">
            <a:spLocks/>
          </p:cNvSpPr>
          <p:nvPr/>
        </p:nvSpPr>
        <p:spPr>
          <a:xfrm>
            <a:off x="1100812" y="5550604"/>
            <a:ext cx="1516646" cy="3508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Potential gaps in data security is discovered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D66BF5-565E-2A8F-185C-0B37D048FED6}"/>
              </a:ext>
            </a:extLst>
          </p:cNvPr>
          <p:cNvSpPr txBox="1">
            <a:spLocks/>
          </p:cNvSpPr>
          <p:nvPr/>
        </p:nvSpPr>
        <p:spPr>
          <a:xfrm>
            <a:off x="3739045" y="5550604"/>
            <a:ext cx="1891686" cy="5262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Sensitive info in grounding data is not used as knowledge source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ED9E8B0-0E01-BE13-9EFF-00C18EB0F48D}"/>
              </a:ext>
            </a:extLst>
          </p:cNvPr>
          <p:cNvSpPr txBox="1">
            <a:spLocks/>
          </p:cNvSpPr>
          <p:nvPr/>
        </p:nvSpPr>
        <p:spPr>
          <a:xfrm>
            <a:off x="6678118" y="5550604"/>
            <a:ext cx="1697597" cy="5262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Interactions are protected from data loss and insider risk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C81EDF9-0B24-D33B-1958-A287E139258D}"/>
              </a:ext>
            </a:extLst>
          </p:cNvPr>
          <p:cNvSpPr txBox="1">
            <a:spLocks/>
          </p:cNvSpPr>
          <p:nvPr/>
        </p:nvSpPr>
        <p:spPr>
          <a:xfrm>
            <a:off x="9470845" y="5550604"/>
            <a:ext cx="1763649" cy="5262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Interactions with agents is retained for future investigations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58EDDFD-9466-3133-52D4-29BF825A7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2269" y="2999799"/>
            <a:ext cx="2053732" cy="0"/>
          </a:xfrm>
          <a:prstGeom prst="straightConnector1">
            <a:avLst/>
          </a:prstGeom>
          <a:ln w="635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226002-2908-D4AB-DA40-117A5A00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2269" y="3587627"/>
            <a:ext cx="2053732" cy="0"/>
          </a:xfrm>
          <a:prstGeom prst="straightConnector1">
            <a:avLst/>
          </a:prstGeom>
          <a:ln w="635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0290D6-FD9B-5B33-F0AE-8FD10198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2269" y="4162393"/>
            <a:ext cx="2053732" cy="0"/>
          </a:xfrm>
          <a:prstGeom prst="straightConnector1">
            <a:avLst/>
          </a:prstGeom>
          <a:ln w="635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7BEA06A-6B07-B74B-5AEA-F2801BC36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658022" y="3170747"/>
            <a:ext cx="2053732" cy="0"/>
          </a:xfrm>
          <a:prstGeom prst="straightConnector1">
            <a:avLst/>
          </a:prstGeom>
          <a:ln w="635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C589C28-8A7F-D480-F740-7E05BBA4B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658022" y="3680197"/>
            <a:ext cx="2053732" cy="0"/>
          </a:xfrm>
          <a:prstGeom prst="straightConnector1">
            <a:avLst/>
          </a:prstGeom>
          <a:ln w="635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CB409D6-D277-FF08-505A-B47754313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658022" y="4194043"/>
            <a:ext cx="2053732" cy="0"/>
          </a:xfrm>
          <a:prstGeom prst="straightConnector1">
            <a:avLst/>
          </a:prstGeom>
          <a:ln w="635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82F1C-BD6B-A7E3-4446-412CE1CCF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00050" y="3411733"/>
            <a:ext cx="2053732" cy="0"/>
          </a:xfrm>
          <a:prstGeom prst="straightConnector1">
            <a:avLst/>
          </a:prstGeom>
          <a:ln w="635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855F9AA-4D9A-5C5E-09EC-F23E08122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00050" y="4284353"/>
            <a:ext cx="2053732" cy="0"/>
          </a:xfrm>
          <a:prstGeom prst="straightConnector1">
            <a:avLst/>
          </a:prstGeom>
          <a:ln w="635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9E06ACF-C09B-C108-5A0A-F69E64AFF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25803" y="3125509"/>
            <a:ext cx="2053732" cy="0"/>
          </a:xfrm>
          <a:prstGeom prst="straightConnector1">
            <a:avLst/>
          </a:prstGeom>
          <a:ln w="635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A8195E1-F90C-6A6E-CA12-118933E65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25803" y="3608834"/>
            <a:ext cx="2053732" cy="0"/>
          </a:xfrm>
          <a:prstGeom prst="straightConnector1">
            <a:avLst/>
          </a:prstGeom>
          <a:ln w="635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2D0B2B0-0CBA-7E9B-65D0-B2394032B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25803" y="4379543"/>
            <a:ext cx="2053732" cy="0"/>
          </a:xfrm>
          <a:prstGeom prst="straightConnector1">
            <a:avLst/>
          </a:prstGeom>
          <a:ln w="635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417F0A6-7B29-CFF0-F981-DE7215A83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1" idx="3"/>
          </p:cNvCxnSpPr>
          <p:nvPr/>
        </p:nvCxnSpPr>
        <p:spPr>
          <a:xfrm>
            <a:off x="733197" y="5325580"/>
            <a:ext cx="10632869" cy="13479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hield_EA18">
            <a:extLst>
              <a:ext uri="{FF2B5EF4-FFF2-40B4-BE49-F238E27FC236}">
                <a16:creationId xmlns:a16="http://schemas.microsoft.com/office/drawing/2014/main" id="{1F3BE4B7-169D-807F-1DF9-FDFF23D62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45779" y="5225479"/>
            <a:ext cx="226712" cy="241370"/>
          </a:xfrm>
          <a:custGeom>
            <a:avLst/>
            <a:gdLst>
              <a:gd name="T0" fmla="*/ 3500 w 3500"/>
              <a:gd name="T1" fmla="*/ 1375 h 3725"/>
              <a:gd name="T2" fmla="*/ 1750 w 3500"/>
              <a:gd name="T3" fmla="*/ 3725 h 3725"/>
              <a:gd name="T4" fmla="*/ 0 w 3500"/>
              <a:gd name="T5" fmla="*/ 1375 h 3725"/>
              <a:gd name="T6" fmla="*/ 0 w 3500"/>
              <a:gd name="T7" fmla="*/ 500 h 3725"/>
              <a:gd name="T8" fmla="*/ 1125 w 3500"/>
              <a:gd name="T9" fmla="*/ 187 h 3725"/>
              <a:gd name="T10" fmla="*/ 1750 w 3500"/>
              <a:gd name="T11" fmla="*/ 0 h 3725"/>
              <a:gd name="T12" fmla="*/ 2375 w 3500"/>
              <a:gd name="T13" fmla="*/ 187 h 3725"/>
              <a:gd name="T14" fmla="*/ 3500 w 3500"/>
              <a:gd name="T15" fmla="*/ 500 h 3725"/>
              <a:gd name="T16" fmla="*/ 3500 w 3500"/>
              <a:gd name="T17" fmla="*/ 1375 h 3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00" h="3725">
                <a:moveTo>
                  <a:pt x="3500" y="1375"/>
                </a:moveTo>
                <a:cubicBezTo>
                  <a:pt x="3500" y="2302"/>
                  <a:pt x="2831" y="3117"/>
                  <a:pt x="1750" y="3725"/>
                </a:cubicBezTo>
                <a:cubicBezTo>
                  <a:pt x="669" y="3117"/>
                  <a:pt x="0" y="2302"/>
                  <a:pt x="0" y="1375"/>
                </a:cubicBezTo>
                <a:cubicBezTo>
                  <a:pt x="0" y="500"/>
                  <a:pt x="0" y="500"/>
                  <a:pt x="0" y="500"/>
                </a:cubicBezTo>
                <a:cubicBezTo>
                  <a:pt x="440" y="500"/>
                  <a:pt x="837" y="380"/>
                  <a:pt x="1125" y="187"/>
                </a:cubicBezTo>
                <a:cubicBezTo>
                  <a:pt x="1285" y="71"/>
                  <a:pt x="1506" y="0"/>
                  <a:pt x="1750" y="0"/>
                </a:cubicBezTo>
                <a:cubicBezTo>
                  <a:pt x="1994" y="0"/>
                  <a:pt x="2215" y="71"/>
                  <a:pt x="2375" y="187"/>
                </a:cubicBezTo>
                <a:cubicBezTo>
                  <a:pt x="2663" y="380"/>
                  <a:pt x="3060" y="500"/>
                  <a:pt x="3500" y="500"/>
                </a:cubicBezTo>
                <a:lnTo>
                  <a:pt x="3500" y="1375"/>
                </a:lnTo>
                <a:close/>
              </a:path>
            </a:pathLst>
          </a:custGeom>
          <a:gradFill flip="none" rotWithShape="1">
            <a:gsLst>
              <a:gs pos="0">
                <a:srgbClr val="1472A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48640" tIns="182880" rIns="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11670">
              <a:lnSpc>
                <a:spcPct val="90000"/>
              </a:lnSpc>
              <a:spcBef>
                <a:spcPts val="174"/>
              </a:spcBef>
            </a:pPr>
            <a:endParaRPr lang="en-US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0" name="Shield_EA18">
            <a:extLst>
              <a:ext uri="{FF2B5EF4-FFF2-40B4-BE49-F238E27FC236}">
                <a16:creationId xmlns:a16="http://schemas.microsoft.com/office/drawing/2014/main" id="{7AE58D1B-8ACE-F8CE-6964-838D1DCFE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71532" y="5225479"/>
            <a:ext cx="226712" cy="241370"/>
          </a:xfrm>
          <a:custGeom>
            <a:avLst/>
            <a:gdLst>
              <a:gd name="T0" fmla="*/ 3500 w 3500"/>
              <a:gd name="T1" fmla="*/ 1375 h 3725"/>
              <a:gd name="T2" fmla="*/ 1750 w 3500"/>
              <a:gd name="T3" fmla="*/ 3725 h 3725"/>
              <a:gd name="T4" fmla="*/ 0 w 3500"/>
              <a:gd name="T5" fmla="*/ 1375 h 3725"/>
              <a:gd name="T6" fmla="*/ 0 w 3500"/>
              <a:gd name="T7" fmla="*/ 500 h 3725"/>
              <a:gd name="T8" fmla="*/ 1125 w 3500"/>
              <a:gd name="T9" fmla="*/ 187 h 3725"/>
              <a:gd name="T10" fmla="*/ 1750 w 3500"/>
              <a:gd name="T11" fmla="*/ 0 h 3725"/>
              <a:gd name="T12" fmla="*/ 2375 w 3500"/>
              <a:gd name="T13" fmla="*/ 187 h 3725"/>
              <a:gd name="T14" fmla="*/ 3500 w 3500"/>
              <a:gd name="T15" fmla="*/ 500 h 3725"/>
              <a:gd name="T16" fmla="*/ 3500 w 3500"/>
              <a:gd name="T17" fmla="*/ 1375 h 3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00" h="3725">
                <a:moveTo>
                  <a:pt x="3500" y="1375"/>
                </a:moveTo>
                <a:cubicBezTo>
                  <a:pt x="3500" y="2302"/>
                  <a:pt x="2831" y="3117"/>
                  <a:pt x="1750" y="3725"/>
                </a:cubicBezTo>
                <a:cubicBezTo>
                  <a:pt x="669" y="3117"/>
                  <a:pt x="0" y="2302"/>
                  <a:pt x="0" y="1375"/>
                </a:cubicBezTo>
                <a:cubicBezTo>
                  <a:pt x="0" y="500"/>
                  <a:pt x="0" y="500"/>
                  <a:pt x="0" y="500"/>
                </a:cubicBezTo>
                <a:cubicBezTo>
                  <a:pt x="440" y="500"/>
                  <a:pt x="837" y="380"/>
                  <a:pt x="1125" y="187"/>
                </a:cubicBezTo>
                <a:cubicBezTo>
                  <a:pt x="1285" y="71"/>
                  <a:pt x="1506" y="0"/>
                  <a:pt x="1750" y="0"/>
                </a:cubicBezTo>
                <a:cubicBezTo>
                  <a:pt x="1994" y="0"/>
                  <a:pt x="2215" y="71"/>
                  <a:pt x="2375" y="187"/>
                </a:cubicBezTo>
                <a:cubicBezTo>
                  <a:pt x="2663" y="380"/>
                  <a:pt x="3060" y="500"/>
                  <a:pt x="3500" y="500"/>
                </a:cubicBezTo>
                <a:lnTo>
                  <a:pt x="3500" y="1375"/>
                </a:lnTo>
                <a:close/>
              </a:path>
            </a:pathLst>
          </a:custGeom>
          <a:gradFill flip="none" rotWithShape="1">
            <a:gsLst>
              <a:gs pos="0">
                <a:srgbClr val="624EB4"/>
              </a:gs>
              <a:gs pos="80000">
                <a:srgbClr val="1472AA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48640" tIns="182880" rIns="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11670">
              <a:lnSpc>
                <a:spcPct val="90000"/>
              </a:lnSpc>
              <a:spcBef>
                <a:spcPts val="174"/>
              </a:spcBef>
            </a:pPr>
            <a:endParaRPr lang="en-US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1" name="Shield_EA18">
            <a:extLst>
              <a:ext uri="{FF2B5EF4-FFF2-40B4-BE49-F238E27FC236}">
                <a16:creationId xmlns:a16="http://schemas.microsoft.com/office/drawing/2014/main" id="{557E7051-9F57-9F1D-63CC-34E6E8B1C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13560" y="5225479"/>
            <a:ext cx="226712" cy="241370"/>
          </a:xfrm>
          <a:custGeom>
            <a:avLst/>
            <a:gdLst>
              <a:gd name="T0" fmla="*/ 3500 w 3500"/>
              <a:gd name="T1" fmla="*/ 1375 h 3725"/>
              <a:gd name="T2" fmla="*/ 1750 w 3500"/>
              <a:gd name="T3" fmla="*/ 3725 h 3725"/>
              <a:gd name="T4" fmla="*/ 0 w 3500"/>
              <a:gd name="T5" fmla="*/ 1375 h 3725"/>
              <a:gd name="T6" fmla="*/ 0 w 3500"/>
              <a:gd name="T7" fmla="*/ 500 h 3725"/>
              <a:gd name="T8" fmla="*/ 1125 w 3500"/>
              <a:gd name="T9" fmla="*/ 187 h 3725"/>
              <a:gd name="T10" fmla="*/ 1750 w 3500"/>
              <a:gd name="T11" fmla="*/ 0 h 3725"/>
              <a:gd name="T12" fmla="*/ 2375 w 3500"/>
              <a:gd name="T13" fmla="*/ 187 h 3725"/>
              <a:gd name="T14" fmla="*/ 3500 w 3500"/>
              <a:gd name="T15" fmla="*/ 500 h 3725"/>
              <a:gd name="T16" fmla="*/ 3500 w 3500"/>
              <a:gd name="T17" fmla="*/ 1375 h 3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00" h="3725">
                <a:moveTo>
                  <a:pt x="3500" y="1375"/>
                </a:moveTo>
                <a:cubicBezTo>
                  <a:pt x="3500" y="2302"/>
                  <a:pt x="2831" y="3117"/>
                  <a:pt x="1750" y="3725"/>
                </a:cubicBezTo>
                <a:cubicBezTo>
                  <a:pt x="669" y="3117"/>
                  <a:pt x="0" y="2302"/>
                  <a:pt x="0" y="1375"/>
                </a:cubicBezTo>
                <a:cubicBezTo>
                  <a:pt x="0" y="500"/>
                  <a:pt x="0" y="500"/>
                  <a:pt x="0" y="500"/>
                </a:cubicBezTo>
                <a:cubicBezTo>
                  <a:pt x="440" y="500"/>
                  <a:pt x="837" y="380"/>
                  <a:pt x="1125" y="187"/>
                </a:cubicBezTo>
                <a:cubicBezTo>
                  <a:pt x="1285" y="71"/>
                  <a:pt x="1506" y="0"/>
                  <a:pt x="1750" y="0"/>
                </a:cubicBezTo>
                <a:cubicBezTo>
                  <a:pt x="1994" y="0"/>
                  <a:pt x="2215" y="71"/>
                  <a:pt x="2375" y="187"/>
                </a:cubicBezTo>
                <a:cubicBezTo>
                  <a:pt x="2663" y="380"/>
                  <a:pt x="3060" y="500"/>
                  <a:pt x="3500" y="500"/>
                </a:cubicBezTo>
                <a:lnTo>
                  <a:pt x="3500" y="1375"/>
                </a:lnTo>
                <a:close/>
              </a:path>
            </a:pathLst>
          </a:custGeom>
          <a:gradFill flip="none" rotWithShape="1">
            <a:gsLst>
              <a:gs pos="0">
                <a:srgbClr val="B1568D"/>
              </a:gs>
              <a:gs pos="80000">
                <a:srgbClr val="624EB4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48640" tIns="182880" rIns="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11670">
              <a:lnSpc>
                <a:spcPct val="90000"/>
              </a:lnSpc>
              <a:spcBef>
                <a:spcPts val="174"/>
              </a:spcBef>
            </a:pPr>
            <a:endParaRPr lang="en-US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3" name="Shield_EA18">
            <a:extLst>
              <a:ext uri="{FF2B5EF4-FFF2-40B4-BE49-F238E27FC236}">
                <a16:creationId xmlns:a16="http://schemas.microsoft.com/office/drawing/2014/main" id="{D81527E3-BBC8-D866-296E-BD974F69A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0239313" y="5225479"/>
            <a:ext cx="226712" cy="241370"/>
          </a:xfrm>
          <a:custGeom>
            <a:avLst/>
            <a:gdLst>
              <a:gd name="T0" fmla="*/ 3500 w 3500"/>
              <a:gd name="T1" fmla="*/ 1375 h 3725"/>
              <a:gd name="T2" fmla="*/ 1750 w 3500"/>
              <a:gd name="T3" fmla="*/ 3725 h 3725"/>
              <a:gd name="T4" fmla="*/ 0 w 3500"/>
              <a:gd name="T5" fmla="*/ 1375 h 3725"/>
              <a:gd name="T6" fmla="*/ 0 w 3500"/>
              <a:gd name="T7" fmla="*/ 500 h 3725"/>
              <a:gd name="T8" fmla="*/ 1125 w 3500"/>
              <a:gd name="T9" fmla="*/ 187 h 3725"/>
              <a:gd name="T10" fmla="*/ 1750 w 3500"/>
              <a:gd name="T11" fmla="*/ 0 h 3725"/>
              <a:gd name="T12" fmla="*/ 2375 w 3500"/>
              <a:gd name="T13" fmla="*/ 187 h 3725"/>
              <a:gd name="T14" fmla="*/ 3500 w 3500"/>
              <a:gd name="T15" fmla="*/ 500 h 3725"/>
              <a:gd name="T16" fmla="*/ 3500 w 3500"/>
              <a:gd name="T17" fmla="*/ 1375 h 3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00" h="3725">
                <a:moveTo>
                  <a:pt x="3500" y="1375"/>
                </a:moveTo>
                <a:cubicBezTo>
                  <a:pt x="3500" y="2302"/>
                  <a:pt x="2831" y="3117"/>
                  <a:pt x="1750" y="3725"/>
                </a:cubicBezTo>
                <a:cubicBezTo>
                  <a:pt x="669" y="3117"/>
                  <a:pt x="0" y="2302"/>
                  <a:pt x="0" y="1375"/>
                </a:cubicBezTo>
                <a:cubicBezTo>
                  <a:pt x="0" y="500"/>
                  <a:pt x="0" y="500"/>
                  <a:pt x="0" y="500"/>
                </a:cubicBezTo>
                <a:cubicBezTo>
                  <a:pt x="440" y="500"/>
                  <a:pt x="837" y="380"/>
                  <a:pt x="1125" y="187"/>
                </a:cubicBezTo>
                <a:cubicBezTo>
                  <a:pt x="1285" y="71"/>
                  <a:pt x="1506" y="0"/>
                  <a:pt x="1750" y="0"/>
                </a:cubicBezTo>
                <a:cubicBezTo>
                  <a:pt x="1994" y="0"/>
                  <a:pt x="2215" y="71"/>
                  <a:pt x="2375" y="187"/>
                </a:cubicBezTo>
                <a:cubicBezTo>
                  <a:pt x="2663" y="380"/>
                  <a:pt x="3060" y="500"/>
                  <a:pt x="3500" y="500"/>
                </a:cubicBezTo>
                <a:lnTo>
                  <a:pt x="3500" y="1375"/>
                </a:lnTo>
                <a:close/>
              </a:path>
            </a:pathLst>
          </a:custGeom>
          <a:gradFill flip="none" rotWithShape="1">
            <a:gsLst>
              <a:gs pos="0">
                <a:srgbClr val="EE556C"/>
              </a:gs>
              <a:gs pos="80000">
                <a:srgbClr val="B1568D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48640" tIns="182880" rIns="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11670">
              <a:lnSpc>
                <a:spcPct val="90000"/>
              </a:lnSpc>
              <a:spcBef>
                <a:spcPts val="174"/>
              </a:spcBef>
            </a:pPr>
            <a:endParaRPr lang="en-US" sz="1600" spc="-2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86AEC9-5CFA-C150-86FF-D0A3388828B9}"/>
              </a:ext>
            </a:extLst>
          </p:cNvPr>
          <p:cNvSpPr txBox="1">
            <a:spLocks/>
          </p:cNvSpPr>
          <p:nvPr/>
        </p:nvSpPr>
        <p:spPr>
          <a:xfrm>
            <a:off x="602799" y="6465459"/>
            <a:ext cx="1062671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defTabSz="932742">
              <a:spcBef>
                <a:spcPct val="20000"/>
              </a:spcBef>
              <a:buClr>
                <a:schemeClr val="tx1"/>
              </a:buClr>
              <a:buSzPct val="100000"/>
              <a:defRPr/>
            </a:pPr>
            <a:r>
              <a:rPr lang="en-US" sz="800" dirty="0"/>
              <a:t>Last updated: August 26, 2025</a:t>
            </a:r>
          </a:p>
        </p:txBody>
      </p:sp>
      <p:sp>
        <p:nvSpPr>
          <p:cNvPr id="31" name="Graphic 4" descr="Checkmark">
            <a:extLst>
              <a:ext uri="{FF2B5EF4-FFF2-40B4-BE49-F238E27FC236}">
                <a16:creationId xmlns:a16="http://schemas.microsoft.com/office/drawing/2014/main" id="{E2EA28F7-B97F-4079-B648-00D4FF168A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1366066" y="5214257"/>
            <a:ext cx="249603" cy="249603"/>
          </a:xfrm>
          <a:custGeom>
            <a:avLst/>
            <a:gdLst>
              <a:gd name="connsiteX0" fmla="*/ 86713 w 173425"/>
              <a:gd name="connsiteY0" fmla="*/ 0 h 173425"/>
              <a:gd name="connsiteX1" fmla="*/ 173426 w 173425"/>
              <a:gd name="connsiteY1" fmla="*/ 86713 h 173425"/>
              <a:gd name="connsiteX2" fmla="*/ 86713 w 173425"/>
              <a:gd name="connsiteY2" fmla="*/ 173426 h 173425"/>
              <a:gd name="connsiteX3" fmla="*/ 0 w 173425"/>
              <a:gd name="connsiteY3" fmla="*/ 86713 h 173425"/>
              <a:gd name="connsiteX4" fmla="*/ 86713 w 173425"/>
              <a:gd name="connsiteY4" fmla="*/ 0 h 173425"/>
              <a:gd name="connsiteX5" fmla="*/ 114634 w 173425"/>
              <a:gd name="connsiteY5" fmla="*/ 60439 h 173425"/>
              <a:gd name="connsiteX6" fmla="*/ 75874 w 173425"/>
              <a:gd name="connsiteY6" fmla="*/ 99200 h 173425"/>
              <a:gd name="connsiteX7" fmla="*/ 58791 w 173425"/>
              <a:gd name="connsiteY7" fmla="*/ 82117 h 173425"/>
              <a:gd name="connsiteX8" fmla="*/ 49600 w 173425"/>
              <a:gd name="connsiteY8" fmla="*/ 82441 h 173425"/>
              <a:gd name="connsiteX9" fmla="*/ 49600 w 173425"/>
              <a:gd name="connsiteY9" fmla="*/ 91309 h 173425"/>
              <a:gd name="connsiteX10" fmla="*/ 71278 w 173425"/>
              <a:gd name="connsiteY10" fmla="*/ 112987 h 173425"/>
              <a:gd name="connsiteX11" fmla="*/ 80470 w 173425"/>
              <a:gd name="connsiteY11" fmla="*/ 112987 h 173425"/>
              <a:gd name="connsiteX12" fmla="*/ 123826 w 173425"/>
              <a:gd name="connsiteY12" fmla="*/ 69630 h 173425"/>
              <a:gd name="connsiteX13" fmla="*/ 124150 w 173425"/>
              <a:gd name="connsiteY13" fmla="*/ 60439 h 173425"/>
              <a:gd name="connsiteX14" fmla="*/ 114959 w 173425"/>
              <a:gd name="connsiteY14" fmla="*/ 60114 h 173425"/>
              <a:gd name="connsiteX15" fmla="*/ 114634 w 173425"/>
              <a:gd name="connsiteY15" fmla="*/ 60439 h 17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3425" h="173425">
                <a:moveTo>
                  <a:pt x="86713" y="0"/>
                </a:moveTo>
                <a:cubicBezTo>
                  <a:pt x="134604" y="0"/>
                  <a:pt x="173426" y="38821"/>
                  <a:pt x="173426" y="86713"/>
                </a:cubicBezTo>
                <a:cubicBezTo>
                  <a:pt x="173426" y="134604"/>
                  <a:pt x="134604" y="173426"/>
                  <a:pt x="86713" y="173426"/>
                </a:cubicBezTo>
                <a:cubicBezTo>
                  <a:pt x="38821" y="173426"/>
                  <a:pt x="0" y="134604"/>
                  <a:pt x="0" y="86713"/>
                </a:cubicBezTo>
                <a:cubicBezTo>
                  <a:pt x="0" y="38821"/>
                  <a:pt x="38821" y="0"/>
                  <a:pt x="86713" y="0"/>
                </a:cubicBezTo>
                <a:close/>
                <a:moveTo>
                  <a:pt x="114634" y="60439"/>
                </a:moveTo>
                <a:lnTo>
                  <a:pt x="75874" y="99200"/>
                </a:lnTo>
                <a:lnTo>
                  <a:pt x="58791" y="82117"/>
                </a:lnTo>
                <a:cubicBezTo>
                  <a:pt x="56164" y="79668"/>
                  <a:pt x="52048" y="79814"/>
                  <a:pt x="49600" y="82441"/>
                </a:cubicBezTo>
                <a:cubicBezTo>
                  <a:pt x="47273" y="84939"/>
                  <a:pt x="47273" y="88811"/>
                  <a:pt x="49600" y="91309"/>
                </a:cubicBezTo>
                <a:lnTo>
                  <a:pt x="71278" y="112987"/>
                </a:lnTo>
                <a:cubicBezTo>
                  <a:pt x="73817" y="115523"/>
                  <a:pt x="77931" y="115523"/>
                  <a:pt x="80470" y="112987"/>
                </a:cubicBezTo>
                <a:lnTo>
                  <a:pt x="123826" y="69630"/>
                </a:lnTo>
                <a:cubicBezTo>
                  <a:pt x="126453" y="67182"/>
                  <a:pt x="126599" y="63067"/>
                  <a:pt x="124150" y="60439"/>
                </a:cubicBezTo>
                <a:cubicBezTo>
                  <a:pt x="121702" y="57811"/>
                  <a:pt x="117587" y="57666"/>
                  <a:pt x="114959" y="60114"/>
                </a:cubicBezTo>
                <a:cubicBezTo>
                  <a:pt x="114847" y="60219"/>
                  <a:pt x="114739" y="60327"/>
                  <a:pt x="114634" y="60439"/>
                </a:cubicBezTo>
                <a:close/>
              </a:path>
            </a:pathLst>
          </a:custGeom>
          <a:gradFill flip="none" rotWithShape="1">
            <a:gsLst>
              <a:gs pos="0">
                <a:srgbClr val="1472A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48640" tIns="182880" rIns="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11670">
              <a:lnSpc>
                <a:spcPct val="90000"/>
              </a:lnSpc>
              <a:spcBef>
                <a:spcPts val="174"/>
              </a:spcBef>
            </a:pPr>
            <a:endParaRPr lang="en-US" sz="16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993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B811F-36A5-1DFD-547C-F7947DA70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FB5FE75-9D4E-2A63-FD49-6B0F13099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80408"/>
            <a:ext cx="6675120" cy="553998"/>
          </a:xfrm>
        </p:spPr>
        <p:txBody>
          <a:bodyPr/>
          <a:lstStyle/>
          <a:p>
            <a:r>
              <a:rPr lang="en-US" dirty="0"/>
              <a:t>Secure grounding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24181D-DB84-C167-637E-DF78A055342D}"/>
              </a:ext>
            </a:extLst>
          </p:cNvPr>
          <p:cNvSpPr txBox="1">
            <a:spLocks/>
          </p:cNvSpPr>
          <p:nvPr/>
        </p:nvSpPr>
        <p:spPr>
          <a:xfrm>
            <a:off x="585216" y="3643249"/>
            <a:ext cx="5794069" cy="3323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defTabSz="932742">
              <a:lnSpc>
                <a:spcPct val="90000"/>
              </a:lnSpc>
              <a:spcBef>
                <a:spcPct val="0"/>
              </a:spcBef>
              <a:buNone/>
              <a:defRPr lang="en-US" sz="4000" b="0" cap="none" spc="-50" baseline="0" dirty="0">
                <a:ln w="3175">
                  <a:noFill/>
                </a:ln>
                <a:solidFill>
                  <a:srgbClr val="0E4987"/>
                </a:solidFill>
                <a:effectLst/>
                <a:latin typeface="+mj-lt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/>
              <a:t>Data Loss Prevention for Copilot</a:t>
            </a:r>
          </a:p>
        </p:txBody>
      </p:sp>
    </p:spTree>
    <p:extLst>
      <p:ext uri="{BB962C8B-B14F-4D97-AF65-F5344CB8AC3E}">
        <p14:creationId xmlns:p14="http://schemas.microsoft.com/office/powerpoint/2010/main" val="67338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A264-DA87-A960-4738-B4C6F838282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-773113"/>
            <a:ext cx="11017250" cy="554038"/>
          </a:xfrm>
        </p:spPr>
        <p:txBody>
          <a:bodyPr/>
          <a:lstStyle/>
          <a:p>
            <a:r>
              <a:rPr lang="en-US">
                <a:ea typeface="+mj-ea"/>
                <a:cs typeface="+mj-cs"/>
              </a:rPr>
              <a:t>Prevent Copilot from using sensitive content</a:t>
            </a:r>
          </a:p>
        </p:txBody>
      </p:sp>
      <p:pic>
        <p:nvPicPr>
          <p:cNvPr id="4" name="Picture 3" descr="A Screenshot of a Microsoft Teams chat where the user asks Copilot to summarize a document. Copilot responds that it cannot access the document due to organizational policies.">
            <a:extLst>
              <a:ext uri="{FF2B5EF4-FFF2-40B4-BE49-F238E27FC236}">
                <a16:creationId xmlns:a16="http://schemas.microsoft.com/office/drawing/2014/main" id="{43FFFAD0-239A-830F-F188-AE5EEEB32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80D7D8-F846-BACC-6447-727372D9D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4200" y="5851889"/>
            <a:ext cx="11032421" cy="514935"/>
          </a:xfrm>
          <a:prstGeom prst="roundRect">
            <a:avLst>
              <a:gd name="adj" fmla="val 31599"/>
            </a:avLst>
          </a:prstGeom>
          <a:gradFill flip="none" rotWithShape="1">
            <a:gsLst>
              <a:gs pos="68000">
                <a:srgbClr val="0A6BBA"/>
              </a:gs>
              <a:gs pos="100000">
                <a:srgbClr val="318581"/>
              </a:gs>
              <a:gs pos="0">
                <a:srgbClr val="F65567"/>
              </a:gs>
              <a:gs pos="3200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228600" tIns="18288" rIns="228600" bIns="64008" rtlCol="0" anchor="ctr" anchorCtr="0">
            <a:noAutofit/>
          </a:bodyPr>
          <a:lstStyle/>
          <a:p>
            <a:pPr defTabSz="491033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Purview DLP for Microsoft 365 Copilot policy can prevent Copilot from using sensitive data to generate responses</a:t>
            </a:r>
          </a:p>
        </p:txBody>
      </p:sp>
    </p:spTree>
    <p:extLst>
      <p:ext uri="{BB962C8B-B14F-4D97-AF65-F5344CB8AC3E}">
        <p14:creationId xmlns:p14="http://schemas.microsoft.com/office/powerpoint/2010/main" val="291515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A5850-A1FA-1213-C500-06D1D0CA5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6">
            <a:extLst>
              <a:ext uri="{FF2B5EF4-FFF2-40B4-BE49-F238E27FC236}">
                <a16:creationId xmlns:a16="http://schemas.microsoft.com/office/drawing/2014/main" id="{28922BA0-AEE4-6264-9B23-B75AAA563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7442321" y="-2432117"/>
            <a:ext cx="12894459" cy="11722235"/>
          </a:xfrm>
          <a:prstGeom prst="ellipse">
            <a:avLst/>
          </a:prstGeom>
          <a:solidFill>
            <a:srgbClr val="C6E3F3">
              <a:alpha val="25000"/>
            </a:srgbClr>
          </a:solidFill>
          <a:ln>
            <a:noFill/>
            <a:headEnd type="none" w="med" len="med"/>
            <a:tailEnd type="none" w="med" len="med"/>
          </a:ln>
          <a:effectLst>
            <a:softEdge rad="4445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23215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987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 w="3175">
                <a:noFill/>
              </a:ln>
              <a:gradFill>
                <a:gsLst>
                  <a:gs pos="3670">
                    <a:srgbClr val="000000"/>
                  </a:gs>
                  <a:gs pos="22936">
                    <a:srgbClr val="000000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502040204020203" pitchFamily="34" charset="0"/>
              <a:ea typeface="+mn-ea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A078836-577E-8905-D584-13524E0119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0" i="0" u="none" strike="noStrike" kern="1200" cap="none" spc="-5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Agenda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F33EA6AC-B256-8F0E-8160-CAB3ECC9160A}"/>
              </a:ext>
            </a:extLst>
          </p:cNvPr>
          <p:cNvSpPr txBox="1">
            <a:spLocks/>
          </p:cNvSpPr>
          <p:nvPr/>
        </p:nvSpPr>
        <p:spPr>
          <a:xfrm>
            <a:off x="5307989" y="1374192"/>
            <a:ext cx="5501525" cy="4109614"/>
          </a:xfrm>
          <a:prstGeom prst="rect">
            <a:avLst/>
          </a:prstGeom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en-US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Welcome &amp; Framing</a:t>
            </a:r>
            <a:r>
              <a:rPr lang="en-US" sz="2000" b="1" dirty="0">
                <a:cs typeface="Segoe UI Semibold" panose="020B0502040204020203" pitchFamily="34" charset="0"/>
              </a:rPr>
              <a:t> </a:t>
            </a:r>
            <a:r>
              <a:rPr lang="en-US" sz="2000" dirty="0">
                <a:cs typeface="Segoe UI Semibold" panose="020B0502040204020203" pitchFamily="34" charset="0"/>
              </a:rPr>
              <a:t>(15 min)</a:t>
            </a:r>
          </a:p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en-US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Discover </a:t>
            </a:r>
            <a:r>
              <a:rPr lang="en-US" sz="2000" b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OverSharing</a:t>
            </a:r>
            <a:r>
              <a:rPr lang="en-US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Risks </a:t>
            </a:r>
            <a:r>
              <a:rPr lang="en-US" sz="2000" dirty="0">
                <a:cs typeface="Segoe UI Semibold" panose="020B0502040204020203" pitchFamily="34" charset="0"/>
              </a:rPr>
              <a:t>(10min)</a:t>
            </a:r>
          </a:p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en-US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Secure Copilot Agents </a:t>
            </a:r>
            <a:r>
              <a:rPr lang="en-US" sz="2000" dirty="0">
                <a:cs typeface="Segoe UI Semibold" panose="020B0502040204020203" pitchFamily="34" charset="0"/>
              </a:rPr>
              <a:t>(15 min)</a:t>
            </a:r>
          </a:p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en-US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Secure Interaction Data</a:t>
            </a:r>
            <a:r>
              <a:rPr lang="uk-UA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en-US" sz="2000" dirty="0">
                <a:cs typeface="Segoe UI Semibold" panose="020B0502040204020203" pitchFamily="34" charset="0"/>
              </a:rPr>
              <a:t>(15 min)</a:t>
            </a:r>
          </a:p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en-US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Governance Planning </a:t>
            </a:r>
            <a:r>
              <a:rPr lang="en-US" sz="2000" dirty="0">
                <a:cs typeface="Segoe UI Semibold" panose="020B0502040204020203" pitchFamily="34" charset="0"/>
              </a:rPr>
              <a:t>(10 min)</a:t>
            </a:r>
          </a:p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en-US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AI Security Assessment </a:t>
            </a:r>
            <a:r>
              <a:rPr lang="en-US" sz="2000" dirty="0">
                <a:cs typeface="Segoe UI Semibold" panose="020B0502040204020203" pitchFamily="34" charset="0"/>
              </a:rPr>
              <a:t>(5 min)</a:t>
            </a:r>
          </a:p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en-US" sz="2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Wrap-Up </a:t>
            </a:r>
            <a:r>
              <a:rPr lang="en-US" sz="2000" dirty="0">
                <a:cs typeface="Segoe UI Semibold" panose="020B0502040204020203" pitchFamily="34" charset="0"/>
              </a:rPr>
              <a:t>(5 min)</a:t>
            </a:r>
          </a:p>
        </p:txBody>
      </p:sp>
    </p:spTree>
    <p:extLst>
      <p:ext uri="{BB962C8B-B14F-4D97-AF65-F5344CB8AC3E}">
        <p14:creationId xmlns:p14="http://schemas.microsoft.com/office/powerpoint/2010/main" val="237854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C46D0-6739-53EA-803C-E570891CE80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-984250"/>
            <a:ext cx="11017250" cy="552450"/>
          </a:xfrm>
        </p:spPr>
        <p:txBody>
          <a:bodyPr/>
          <a:lstStyle/>
          <a:p>
            <a:r>
              <a:rPr lang="en-US">
                <a:ea typeface="+mj-ea"/>
                <a:cs typeface="+mj-cs"/>
              </a:rPr>
              <a:t>Prevent Copilot from processing content</a:t>
            </a:r>
          </a:p>
        </p:txBody>
      </p:sp>
      <p:grpSp>
        <p:nvGrpSpPr>
          <p:cNvPr id="14" name="Group 13" descr="A screenshot of Microsoft Purview dashboard | Create policy page displaying how to create rule. ">
            <a:extLst>
              <a:ext uri="{FF2B5EF4-FFF2-40B4-BE49-F238E27FC236}">
                <a16:creationId xmlns:a16="http://schemas.microsoft.com/office/drawing/2014/main" id="{290A3916-BEDA-DD2E-0D5A-5F0601538C0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CE07963-7CC1-C71F-97AF-AE5450D337B4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32CFEB9-4E76-C49C-19F3-0513DC0F75EA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7B1C1E16-B3A9-B209-2165-88045AC5B6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2192000" cy="6858000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F49FD16F-0BAB-8BD0-CDDE-E900ECBF87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b="95862"/>
                <a:stretch/>
              </p:blipFill>
              <p:spPr>
                <a:xfrm>
                  <a:off x="0" y="0"/>
                  <a:ext cx="12192000" cy="283779"/>
                </a:xfrm>
                <a:prstGeom prst="rect">
                  <a:avLst/>
                </a:prstGeom>
              </p:spPr>
            </p:pic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15C696-9FBD-531C-6DC5-C9D94C454092}"/>
                  </a:ext>
                </a:extLst>
              </p:cNvPr>
              <p:cNvSpPr/>
              <p:nvPr/>
            </p:nvSpPr>
            <p:spPr>
              <a:xfrm>
                <a:off x="2957332" y="3744410"/>
                <a:ext cx="607671" cy="19098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6E8273-4656-3233-025C-526E2AE3351A}"/>
                  </a:ext>
                </a:extLst>
              </p:cNvPr>
              <p:cNvSpPr txBox="1"/>
              <p:nvPr/>
            </p:nvSpPr>
            <p:spPr>
              <a:xfrm>
                <a:off x="2882101" y="3739873"/>
                <a:ext cx="88546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Obsidian Merger</a:t>
                </a:r>
              </a:p>
            </p:txBody>
          </p:sp>
        </p:grpSp>
        <p:pic>
          <p:nvPicPr>
            <p:cNvPr id="16" name="Picture 1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85D9B85-29F0-6624-0FF9-D9AB9641D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35" t="10843" r="2349" b="7376"/>
            <a:stretch/>
          </p:blipFill>
          <p:spPr>
            <a:xfrm>
              <a:off x="2615491" y="597680"/>
              <a:ext cx="9425874" cy="507262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3C0A4DC-D964-6C75-6D99-65AB2BEE0FC8}"/>
                </a:ext>
              </a:extLst>
            </p:cNvPr>
            <p:cNvSpPr/>
            <p:nvPr/>
          </p:nvSpPr>
          <p:spPr>
            <a:xfrm>
              <a:off x="2697225" y="5670302"/>
              <a:ext cx="9344140" cy="7202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ECFCB3-324B-15EC-6F3D-6A7BA85CE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4200" y="5851889"/>
            <a:ext cx="11032421" cy="514935"/>
          </a:xfrm>
          <a:prstGeom prst="roundRect">
            <a:avLst>
              <a:gd name="adj" fmla="val 31599"/>
            </a:avLst>
          </a:prstGeom>
          <a:gradFill flip="none" rotWithShape="1">
            <a:gsLst>
              <a:gs pos="68000">
                <a:srgbClr val="0A6BBA"/>
              </a:gs>
              <a:gs pos="100000">
                <a:srgbClr val="318581"/>
              </a:gs>
              <a:gs pos="0">
                <a:srgbClr val="F65567"/>
              </a:gs>
              <a:gs pos="3200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228600" tIns="18288" rIns="228600" bIns="64008" rtlCol="0" anchor="ctr" anchorCtr="0">
            <a:noAutofit/>
          </a:bodyPr>
          <a:lstStyle/>
          <a:p>
            <a:pPr defTabSz="491033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Purview DLP for Microsoft 365 Copilot policy can prevent Copilot from using sensitive data to generate responses. </a:t>
            </a:r>
          </a:p>
        </p:txBody>
      </p:sp>
    </p:spTree>
    <p:extLst>
      <p:ext uri="{BB962C8B-B14F-4D97-AF65-F5344CB8AC3E}">
        <p14:creationId xmlns:p14="http://schemas.microsoft.com/office/powerpoint/2010/main" val="11957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BD67C-5B3A-D37C-AC2C-893E8D847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289EF-8650-FE85-9D2C-3793C7B6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77823"/>
            <a:ext cx="6217920" cy="553998"/>
          </a:xfrm>
        </p:spPr>
        <p:txBody>
          <a:bodyPr/>
          <a:lstStyle/>
          <a:p>
            <a:r>
              <a:rPr lang="en-US"/>
              <a:t>Lab </a:t>
            </a:r>
            <a:r>
              <a:rPr lang="en-US">
                <a:solidFill>
                  <a:srgbClr val="0E4987">
                    <a:alpha val="0"/>
                  </a:srgbClr>
                </a:solidFill>
              </a:rPr>
              <a:t>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F127C-F7E6-A92D-1D4C-B0712116E1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6217920" cy="246221"/>
          </a:xfrm>
        </p:spPr>
        <p:txBody>
          <a:bodyPr/>
          <a:lstStyle/>
          <a:p>
            <a:r>
              <a:rPr lang="en-US"/>
              <a:t>Data Loss Prevention for copilot</a:t>
            </a:r>
          </a:p>
        </p:txBody>
      </p:sp>
    </p:spTree>
    <p:extLst>
      <p:ext uri="{BB962C8B-B14F-4D97-AF65-F5344CB8AC3E}">
        <p14:creationId xmlns:p14="http://schemas.microsoft.com/office/powerpoint/2010/main" val="285972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52140-682A-86EF-29EA-A6C83CE53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B59939C-2132-F924-794D-D79BC0B83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80408"/>
            <a:ext cx="6675120" cy="553998"/>
          </a:xfrm>
        </p:spPr>
        <p:txBody>
          <a:bodyPr/>
          <a:lstStyle/>
          <a:p>
            <a:r>
              <a:rPr lang="en-US"/>
              <a:t>Secure Interaction Data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B007BB-4549-E100-0AF7-9027BACBE6EC}"/>
              </a:ext>
            </a:extLst>
          </p:cNvPr>
          <p:cNvSpPr txBox="1">
            <a:spLocks/>
          </p:cNvSpPr>
          <p:nvPr/>
        </p:nvSpPr>
        <p:spPr>
          <a:xfrm>
            <a:off x="585216" y="3643249"/>
            <a:ext cx="5794069" cy="3323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defTabSz="932742">
              <a:lnSpc>
                <a:spcPct val="90000"/>
              </a:lnSpc>
              <a:spcBef>
                <a:spcPct val="0"/>
              </a:spcBef>
              <a:buNone/>
              <a:defRPr lang="en-US" sz="4000" b="0" cap="none" spc="-50" baseline="0" dirty="0">
                <a:ln w="3175">
                  <a:noFill/>
                </a:ln>
                <a:solidFill>
                  <a:srgbClr val="0E4987"/>
                </a:solidFill>
                <a:effectLst/>
                <a:latin typeface="+mj-lt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/>
              <a:t>Insider Risk Management: Risky AI policy</a:t>
            </a:r>
          </a:p>
        </p:txBody>
      </p:sp>
    </p:spTree>
    <p:extLst>
      <p:ext uri="{BB962C8B-B14F-4D97-AF65-F5344CB8AC3E}">
        <p14:creationId xmlns:p14="http://schemas.microsoft.com/office/powerpoint/2010/main" val="30063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14EA6C9-6946-489A-5333-BD92F0F4F8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-722313"/>
            <a:ext cx="11017250" cy="554038"/>
          </a:xfrm>
        </p:spPr>
        <p:txBody>
          <a:bodyPr/>
          <a:lstStyle/>
          <a:p>
            <a:r>
              <a:rPr lang="en-US">
                <a:ea typeface="+mj-ea"/>
                <a:cs typeface="+mj-cs"/>
              </a:rPr>
              <a:t>Risky AI usage</a:t>
            </a:r>
          </a:p>
        </p:txBody>
      </p:sp>
      <p:pic>
        <p:nvPicPr>
          <p:cNvPr id="6" name="Picture 5" descr="A screenshot of Microsoft Purview dashboard | Risky AI usage page highlighting the user activity tab under which filters are applied namely showing all scored activity for this user with any risk category and any activity type.">
            <a:extLst>
              <a:ext uri="{FF2B5EF4-FFF2-40B4-BE49-F238E27FC236}">
                <a16:creationId xmlns:a16="http://schemas.microsoft.com/office/drawing/2014/main" id="{D542F090-C635-B548-7F13-946658DBE2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5E09F2E-7A63-CDC4-50CB-F1308B2F6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4200" y="5851889"/>
            <a:ext cx="11032421" cy="514935"/>
          </a:xfrm>
          <a:prstGeom prst="roundRect">
            <a:avLst>
              <a:gd name="adj" fmla="val 31599"/>
            </a:avLst>
          </a:prstGeom>
          <a:gradFill flip="none" rotWithShape="1">
            <a:gsLst>
              <a:gs pos="68000">
                <a:srgbClr val="0A6BBA"/>
              </a:gs>
              <a:gs pos="100000">
                <a:srgbClr val="318581"/>
              </a:gs>
              <a:gs pos="0">
                <a:srgbClr val="F65567"/>
              </a:gs>
              <a:gs pos="3200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228600" tIns="18288" rIns="228600" bIns="64008" rtlCol="0" anchor="ctr" anchorCtr="0">
            <a:noAutofit/>
          </a:bodyPr>
          <a:lstStyle/>
          <a:p>
            <a:pPr defTabSz="491033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Purview Insider Risk Management enables security teams to detect and investigate anomaly activities in AI applications</a:t>
            </a:r>
          </a:p>
        </p:txBody>
      </p:sp>
    </p:spTree>
    <p:extLst>
      <p:ext uri="{BB962C8B-B14F-4D97-AF65-F5344CB8AC3E}">
        <p14:creationId xmlns:p14="http://schemas.microsoft.com/office/powerpoint/2010/main" val="9896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7728C-271A-C27D-E423-3E10BB90976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-766763"/>
            <a:ext cx="11017250" cy="554038"/>
          </a:xfrm>
        </p:spPr>
        <p:txBody>
          <a:bodyPr/>
          <a:lstStyle/>
          <a:p>
            <a:r>
              <a:rPr lang="en-US">
                <a:ea typeface="+mj-ea"/>
                <a:cs typeface="+mj-cs"/>
              </a:rPr>
              <a:t>Adaptive protection </a:t>
            </a:r>
          </a:p>
        </p:txBody>
      </p:sp>
      <p:pic>
        <p:nvPicPr>
          <p:cNvPr id="7" name="Picture 6" descr="A screenshot of Microsoft Purview dashboard | Adaptive Protection page showing the details of users assigned insider risk levels.">
            <a:extLst>
              <a:ext uri="{FF2B5EF4-FFF2-40B4-BE49-F238E27FC236}">
                <a16:creationId xmlns:a16="http://schemas.microsoft.com/office/drawing/2014/main" id="{F680BBA3-4D0D-2BFB-7A62-2B1760506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96406A5-E9FE-0A2A-A631-5041ECFAC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4200" y="5851889"/>
            <a:ext cx="11032421" cy="514935"/>
          </a:xfrm>
          <a:prstGeom prst="roundRect">
            <a:avLst>
              <a:gd name="adj" fmla="val 31599"/>
            </a:avLst>
          </a:prstGeom>
          <a:gradFill flip="none" rotWithShape="1">
            <a:gsLst>
              <a:gs pos="68000">
                <a:srgbClr val="0A6BBA"/>
              </a:gs>
              <a:gs pos="100000">
                <a:srgbClr val="318581"/>
              </a:gs>
              <a:gs pos="0">
                <a:srgbClr val="F65567"/>
              </a:gs>
              <a:gs pos="3200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228600" tIns="18288" rIns="228600" bIns="64008" rtlCol="0" anchor="ctr" anchorCtr="0"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2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Adaptive protection in Microsoft Purview dynamically applies Entra Conditional Access policies to restrict access for high-risk users</a:t>
            </a:r>
          </a:p>
        </p:txBody>
      </p:sp>
    </p:spTree>
    <p:extLst>
      <p:ext uri="{BB962C8B-B14F-4D97-AF65-F5344CB8AC3E}">
        <p14:creationId xmlns:p14="http://schemas.microsoft.com/office/powerpoint/2010/main" val="203445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DE2CA-EFDC-F0CE-C990-A7CBDB121BA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-728663"/>
            <a:ext cx="11017250" cy="554038"/>
          </a:xfrm>
        </p:spPr>
        <p:txBody>
          <a:bodyPr/>
          <a:lstStyle/>
          <a:p>
            <a:r>
              <a:rPr lang="en-US">
                <a:ea typeface="+mj-ea"/>
                <a:cs typeface="+mj-cs"/>
              </a:rPr>
              <a:t>Restrict access for high-risk users</a:t>
            </a:r>
          </a:p>
        </p:txBody>
      </p:sp>
      <p:pic>
        <p:nvPicPr>
          <p:cNvPr id="6" name="Picture 5" descr="a screenshot showing that an access has been restricted">
            <a:extLst>
              <a:ext uri="{FF2B5EF4-FFF2-40B4-BE49-F238E27FC236}">
                <a16:creationId xmlns:a16="http://schemas.microsoft.com/office/drawing/2014/main" id="{85A80EF6-661A-6C01-227F-0CF6BC1E6E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2" t="18" r="12" b="1466"/>
          <a:stretch/>
        </p:blipFill>
        <p:spPr>
          <a:xfrm>
            <a:off x="0" y="-6338"/>
            <a:ext cx="12191991" cy="68613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890B96-3D74-AE1D-7110-F00A4410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4200" y="5851889"/>
            <a:ext cx="11032421" cy="514935"/>
          </a:xfrm>
          <a:prstGeom prst="roundRect">
            <a:avLst>
              <a:gd name="adj" fmla="val 31599"/>
            </a:avLst>
          </a:prstGeom>
          <a:gradFill flip="none" rotWithShape="1">
            <a:gsLst>
              <a:gs pos="68000">
                <a:srgbClr val="0A6BBA"/>
              </a:gs>
              <a:gs pos="100000">
                <a:srgbClr val="318581"/>
              </a:gs>
              <a:gs pos="0">
                <a:srgbClr val="F65567"/>
              </a:gs>
              <a:gs pos="3200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228600" tIns="18288" rIns="228600" bIns="64008" rtlCol="0" anchor="ctr" anchorCtr="0"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Adaptive protection in Microsoft Purview dynamically restrict access for high-risk users</a:t>
            </a:r>
          </a:p>
        </p:txBody>
      </p:sp>
    </p:spTree>
    <p:extLst>
      <p:ext uri="{BB962C8B-B14F-4D97-AF65-F5344CB8AC3E}">
        <p14:creationId xmlns:p14="http://schemas.microsoft.com/office/powerpoint/2010/main" val="194321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7A127-2262-2CC9-EE09-155CA90BE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C2CEB-5DF2-063C-6687-D8DE5706D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77823"/>
            <a:ext cx="6217920" cy="553998"/>
          </a:xfrm>
        </p:spPr>
        <p:txBody>
          <a:bodyPr/>
          <a:lstStyle/>
          <a:p>
            <a:r>
              <a:rPr lang="en-US" dirty="0"/>
              <a:t>Lab</a:t>
            </a:r>
            <a:r>
              <a:rPr lang="en-US" dirty="0">
                <a:solidFill>
                  <a:srgbClr val="0E4987">
                    <a:alpha val="0"/>
                  </a:srgbClr>
                </a:solidFill>
              </a:rPr>
              <a:t> 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6179A-25F8-EC3D-AD12-A4F9C58FDB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6217920" cy="246221"/>
          </a:xfrm>
        </p:spPr>
        <p:txBody>
          <a:bodyPr/>
          <a:lstStyle/>
          <a:p>
            <a:r>
              <a:rPr lang="en-US"/>
              <a:t>IRM Risky AI usage policy</a:t>
            </a:r>
          </a:p>
        </p:txBody>
      </p:sp>
    </p:spTree>
    <p:extLst>
      <p:ext uri="{BB962C8B-B14F-4D97-AF65-F5344CB8AC3E}">
        <p14:creationId xmlns:p14="http://schemas.microsoft.com/office/powerpoint/2010/main" val="202873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1164B-777E-A90A-0D8D-B0304F793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1257A-8070-FDF8-1B16-2A433249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80408"/>
            <a:ext cx="6675120" cy="553998"/>
          </a:xfrm>
        </p:spPr>
        <p:txBody>
          <a:bodyPr/>
          <a:lstStyle/>
          <a:p>
            <a:r>
              <a:rPr lang="en-US"/>
              <a:t>Governance Planning</a:t>
            </a:r>
          </a:p>
        </p:txBody>
      </p:sp>
    </p:spTree>
    <p:extLst>
      <p:ext uri="{BB962C8B-B14F-4D97-AF65-F5344CB8AC3E}">
        <p14:creationId xmlns:p14="http://schemas.microsoft.com/office/powerpoint/2010/main" val="379652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185EB-D721-3508-BCD6-254F96D8A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4">
            <a:extLst>
              <a:ext uri="{FF2B5EF4-FFF2-40B4-BE49-F238E27FC236}">
                <a16:creationId xmlns:a16="http://schemas.microsoft.com/office/drawing/2014/main" id="{BD754F0D-E96D-D98A-BF5E-44C6AE709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4201" y="749146"/>
            <a:ext cx="11025188" cy="5613553"/>
          </a:xfrm>
          <a:prstGeom prst="roundRect">
            <a:avLst>
              <a:gd name="adj" fmla="val 5817"/>
            </a:avLst>
          </a:prstGeom>
          <a:ln w="25400" cap="rnd">
            <a:gradFill flip="none" rotWithShape="1">
              <a:gsLst>
                <a:gs pos="0">
                  <a:srgbClr val="F65567"/>
                </a:gs>
                <a:gs pos="32000">
                  <a:srgbClr val="7656AD"/>
                </a:gs>
                <a:gs pos="100000">
                  <a:srgbClr val="318581"/>
                </a:gs>
                <a:gs pos="68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 dirty="0">
              <a:solidFill>
                <a:srgbClr val="8661C5"/>
              </a:solidFill>
              <a:latin typeface="Segoe UI Semibold"/>
            </a:endParaRPr>
          </a:p>
        </p:txBody>
      </p:sp>
      <p:sp useBgFill="1">
        <p:nvSpPr>
          <p:cNvPr id="51" name="Title 50">
            <a:extLst>
              <a:ext uri="{FF2B5EF4-FFF2-40B4-BE49-F238E27FC236}">
                <a16:creationId xmlns:a16="http://schemas.microsoft.com/office/drawing/2014/main" id="{B473A473-0C9B-3206-8CBA-4D6F77E87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264984" y="422757"/>
            <a:ext cx="7663624" cy="586482"/>
          </a:xfrm>
          <a:prstGeom prst="roundRect">
            <a:avLst>
              <a:gd name="adj" fmla="val 0"/>
            </a:avLst>
          </a:prstGeom>
          <a:solidFill>
            <a:srgbClr val="F5F5F4"/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491033" fontAlgn="base">
              <a:spcBef>
                <a:spcPct val="0"/>
              </a:spcBef>
              <a:spcAft>
                <a:spcPct val="0"/>
              </a:spcAft>
              <a:defRPr sz="2200" b="1">
                <a:gradFill>
                  <a:gsLst>
                    <a:gs pos="13761">
                      <a:srgbClr val="FFFFFF"/>
                    </a:gs>
                    <a:gs pos="34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0" marR="0" lvl="1" indent="0" defTabSz="630263" fontAlgn="base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Pct val="90000"/>
              <a:buFontTx/>
              <a:buNone/>
              <a:tabLst>
                <a:tab pos="1371655" algn="l"/>
              </a:tabLst>
              <a:defRPr sz="2800" b="1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1" indent="0" algn="l" defTabSz="630263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Pct val="90000"/>
              <a:buFontTx/>
              <a:buNone/>
              <a:tabLst>
                <a:tab pos="1371655" algn="l"/>
              </a:tabLst>
              <a:defRPr/>
            </a:pPr>
            <a:r>
              <a:rPr kumimoji="0" lang="en-US" sz="2800" b="1" i="0" u="none" strike="noStrike" kern="1200" cap="none" spc="0" normalizeH="0" baseline="0" noProof="0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itchFamily="34" charset="0"/>
              </a:rPr>
              <a:t>Tools to secure and govern your Copilot use</a:t>
            </a:r>
          </a:p>
        </p:txBody>
      </p:sp>
      <p:sp>
        <p:nvSpPr>
          <p:cNvPr id="14" name="Rectangle: Rounded Corners 50">
            <a:extLst>
              <a:ext uri="{FF2B5EF4-FFF2-40B4-BE49-F238E27FC236}">
                <a16:creationId xmlns:a16="http://schemas.microsoft.com/office/drawing/2014/main" id="{AF493CAC-218D-471E-EEA0-F27BA0D8A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19737" y="1313824"/>
            <a:ext cx="3396119" cy="4886820"/>
          </a:xfrm>
          <a:prstGeom prst="roundRect">
            <a:avLst>
              <a:gd name="adj" fmla="val 8008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br>
              <a:rPr lang="en-US" sz="1400">
                <a:solidFill>
                  <a:srgbClr val="8661C5"/>
                </a:solidFill>
                <a:latin typeface="Segoe UI Semibold"/>
              </a:rPr>
            </a:br>
            <a:br>
              <a:rPr lang="en-US" sz="1400">
                <a:solidFill>
                  <a:srgbClr val="8661C5"/>
                </a:solidFill>
                <a:latin typeface="Segoe UI Semibold"/>
              </a:rPr>
            </a:b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55F4974-61DA-088B-CFAA-204751B35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83456" y="1579792"/>
            <a:ext cx="868680" cy="868680"/>
          </a:xfrm>
          <a:prstGeom prst="ellipse">
            <a:avLst/>
          </a:prstGeom>
          <a:solidFill>
            <a:srgbClr val="222120">
              <a:alpha val="20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IN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49" name="Graphic 81" descr="Icon of an app window with a closed padlock">
            <a:extLst>
              <a:ext uri="{FF2B5EF4-FFF2-40B4-BE49-F238E27FC236}">
                <a16:creationId xmlns:a16="http://schemas.microsoft.com/office/drawing/2014/main" id="{5360F2BF-D9B3-86AB-5935-E7CCCFC5C7B4}"/>
              </a:ext>
            </a:extLst>
          </p:cNvPr>
          <p:cNvSpPr/>
          <p:nvPr/>
        </p:nvSpPr>
        <p:spPr>
          <a:xfrm>
            <a:off x="2354304" y="1850640"/>
            <a:ext cx="326984" cy="326984"/>
          </a:xfrm>
          <a:custGeom>
            <a:avLst/>
            <a:gdLst>
              <a:gd name="connsiteX0" fmla="*/ 228003 w 309156"/>
              <a:gd name="connsiteY0" fmla="*/ 0 h 309156"/>
              <a:gd name="connsiteX1" fmla="*/ 278241 w 309156"/>
              <a:gd name="connsiteY1" fmla="*/ 50238 h 309156"/>
              <a:gd name="connsiteX2" fmla="*/ 278241 w 309156"/>
              <a:gd name="connsiteY2" fmla="*/ 132172 h 309156"/>
              <a:gd name="connsiteX3" fmla="*/ 255054 w 309156"/>
              <a:gd name="connsiteY3" fmla="*/ 118174 h 309156"/>
              <a:gd name="connsiteX4" fmla="*/ 255054 w 309156"/>
              <a:gd name="connsiteY4" fmla="*/ 85018 h 309156"/>
              <a:gd name="connsiteX5" fmla="*/ 23187 w 309156"/>
              <a:gd name="connsiteY5" fmla="*/ 85018 h 309156"/>
              <a:gd name="connsiteX6" fmla="*/ 23187 w 309156"/>
              <a:gd name="connsiteY6" fmla="*/ 228003 h 309156"/>
              <a:gd name="connsiteX7" fmla="*/ 50238 w 309156"/>
              <a:gd name="connsiteY7" fmla="*/ 255054 h 309156"/>
              <a:gd name="connsiteX8" fmla="*/ 154578 w 309156"/>
              <a:gd name="connsiteY8" fmla="*/ 255054 h 309156"/>
              <a:gd name="connsiteX9" fmla="*/ 154578 w 309156"/>
              <a:gd name="connsiteY9" fmla="*/ 278241 h 309156"/>
              <a:gd name="connsiteX10" fmla="*/ 50238 w 309156"/>
              <a:gd name="connsiteY10" fmla="*/ 278241 h 309156"/>
              <a:gd name="connsiteX11" fmla="*/ 0 w 309156"/>
              <a:gd name="connsiteY11" fmla="*/ 228003 h 309156"/>
              <a:gd name="connsiteX12" fmla="*/ 0 w 309156"/>
              <a:gd name="connsiteY12" fmla="*/ 50238 h 309156"/>
              <a:gd name="connsiteX13" fmla="*/ 50238 w 309156"/>
              <a:gd name="connsiteY13" fmla="*/ 0 h 309156"/>
              <a:gd name="connsiteX14" fmla="*/ 228003 w 309156"/>
              <a:gd name="connsiteY14" fmla="*/ 0 h 309156"/>
              <a:gd name="connsiteX15" fmla="*/ 228003 w 309156"/>
              <a:gd name="connsiteY15" fmla="*/ 23187 h 309156"/>
              <a:gd name="connsiteX16" fmla="*/ 50238 w 309156"/>
              <a:gd name="connsiteY16" fmla="*/ 23187 h 309156"/>
              <a:gd name="connsiteX17" fmla="*/ 23187 w 309156"/>
              <a:gd name="connsiteY17" fmla="*/ 50238 h 309156"/>
              <a:gd name="connsiteX18" fmla="*/ 23187 w 309156"/>
              <a:gd name="connsiteY18" fmla="*/ 61831 h 309156"/>
              <a:gd name="connsiteX19" fmla="*/ 255054 w 309156"/>
              <a:gd name="connsiteY19" fmla="*/ 61831 h 309156"/>
              <a:gd name="connsiteX20" fmla="*/ 255054 w 309156"/>
              <a:gd name="connsiteY20" fmla="*/ 50238 h 309156"/>
              <a:gd name="connsiteX21" fmla="*/ 228003 w 309156"/>
              <a:gd name="connsiteY21" fmla="*/ 23187 h 309156"/>
              <a:gd name="connsiteX22" fmla="*/ 200952 w 309156"/>
              <a:gd name="connsiteY22" fmla="*/ 185494 h 309156"/>
              <a:gd name="connsiteX23" fmla="*/ 193223 w 309156"/>
              <a:gd name="connsiteY23" fmla="*/ 185494 h 309156"/>
              <a:gd name="connsiteX24" fmla="*/ 170036 w 309156"/>
              <a:gd name="connsiteY24" fmla="*/ 208681 h 309156"/>
              <a:gd name="connsiteX25" fmla="*/ 170036 w 309156"/>
              <a:gd name="connsiteY25" fmla="*/ 285970 h 309156"/>
              <a:gd name="connsiteX26" fmla="*/ 193223 w 309156"/>
              <a:gd name="connsiteY26" fmla="*/ 309157 h 309156"/>
              <a:gd name="connsiteX27" fmla="*/ 285970 w 309156"/>
              <a:gd name="connsiteY27" fmla="*/ 309157 h 309156"/>
              <a:gd name="connsiteX28" fmla="*/ 309157 w 309156"/>
              <a:gd name="connsiteY28" fmla="*/ 285970 h 309156"/>
              <a:gd name="connsiteX29" fmla="*/ 309157 w 309156"/>
              <a:gd name="connsiteY29" fmla="*/ 208681 h 309156"/>
              <a:gd name="connsiteX30" fmla="*/ 285970 w 309156"/>
              <a:gd name="connsiteY30" fmla="*/ 185494 h 309156"/>
              <a:gd name="connsiteX31" fmla="*/ 278241 w 309156"/>
              <a:gd name="connsiteY31" fmla="*/ 185494 h 309156"/>
              <a:gd name="connsiteX32" fmla="*/ 278241 w 309156"/>
              <a:gd name="connsiteY32" fmla="*/ 170036 h 309156"/>
              <a:gd name="connsiteX33" fmla="*/ 239596 w 309156"/>
              <a:gd name="connsiteY33" fmla="*/ 131392 h 309156"/>
              <a:gd name="connsiteX34" fmla="*/ 200952 w 309156"/>
              <a:gd name="connsiteY34" fmla="*/ 170036 h 309156"/>
              <a:gd name="connsiteX35" fmla="*/ 200952 w 309156"/>
              <a:gd name="connsiteY35" fmla="*/ 185494 h 309156"/>
              <a:gd name="connsiteX36" fmla="*/ 224139 w 309156"/>
              <a:gd name="connsiteY36" fmla="*/ 170036 h 309156"/>
              <a:gd name="connsiteX37" fmla="*/ 239596 w 309156"/>
              <a:gd name="connsiteY37" fmla="*/ 154578 h 309156"/>
              <a:gd name="connsiteX38" fmla="*/ 255054 w 309156"/>
              <a:gd name="connsiteY38" fmla="*/ 170036 h 309156"/>
              <a:gd name="connsiteX39" fmla="*/ 255054 w 309156"/>
              <a:gd name="connsiteY39" fmla="*/ 185494 h 309156"/>
              <a:gd name="connsiteX40" fmla="*/ 224139 w 309156"/>
              <a:gd name="connsiteY40" fmla="*/ 185494 h 309156"/>
              <a:gd name="connsiteX41" fmla="*/ 224139 w 309156"/>
              <a:gd name="connsiteY41" fmla="*/ 170036 h 309156"/>
              <a:gd name="connsiteX42" fmla="*/ 255054 w 309156"/>
              <a:gd name="connsiteY42" fmla="*/ 247325 h 309156"/>
              <a:gd name="connsiteX43" fmla="*/ 239596 w 309156"/>
              <a:gd name="connsiteY43" fmla="*/ 262783 h 309156"/>
              <a:gd name="connsiteX44" fmla="*/ 224139 w 309156"/>
              <a:gd name="connsiteY44" fmla="*/ 247325 h 309156"/>
              <a:gd name="connsiteX45" fmla="*/ 239596 w 309156"/>
              <a:gd name="connsiteY45" fmla="*/ 231868 h 309156"/>
              <a:gd name="connsiteX46" fmla="*/ 255054 w 309156"/>
              <a:gd name="connsiteY46" fmla="*/ 247325 h 309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09156" h="309156">
                <a:moveTo>
                  <a:pt x="228003" y="0"/>
                </a:moveTo>
                <a:cubicBezTo>
                  <a:pt x="255748" y="0"/>
                  <a:pt x="278241" y="22492"/>
                  <a:pt x="278241" y="50238"/>
                </a:cubicBezTo>
                <a:lnTo>
                  <a:pt x="278241" y="132172"/>
                </a:lnTo>
                <a:cubicBezTo>
                  <a:pt x="271905" y="125708"/>
                  <a:pt x="263961" y="120825"/>
                  <a:pt x="255054" y="118174"/>
                </a:cubicBezTo>
                <a:lnTo>
                  <a:pt x="255054" y="85018"/>
                </a:lnTo>
                <a:lnTo>
                  <a:pt x="23187" y="85018"/>
                </a:lnTo>
                <a:lnTo>
                  <a:pt x="23187" y="228003"/>
                </a:lnTo>
                <a:cubicBezTo>
                  <a:pt x="23187" y="242943"/>
                  <a:pt x="35298" y="255054"/>
                  <a:pt x="50238" y="255054"/>
                </a:cubicBezTo>
                <a:lnTo>
                  <a:pt x="154578" y="255054"/>
                </a:lnTo>
                <a:lnTo>
                  <a:pt x="154578" y="278241"/>
                </a:lnTo>
                <a:lnTo>
                  <a:pt x="50238" y="278241"/>
                </a:lnTo>
                <a:cubicBezTo>
                  <a:pt x="22492" y="278241"/>
                  <a:pt x="0" y="255748"/>
                  <a:pt x="0" y="228003"/>
                </a:cubicBezTo>
                <a:lnTo>
                  <a:pt x="0" y="50238"/>
                </a:lnTo>
                <a:cubicBezTo>
                  <a:pt x="0" y="22492"/>
                  <a:pt x="22492" y="0"/>
                  <a:pt x="50238" y="0"/>
                </a:cubicBezTo>
                <a:lnTo>
                  <a:pt x="228003" y="0"/>
                </a:lnTo>
                <a:close/>
                <a:moveTo>
                  <a:pt x="228003" y="23187"/>
                </a:moveTo>
                <a:lnTo>
                  <a:pt x="50238" y="23187"/>
                </a:lnTo>
                <a:cubicBezTo>
                  <a:pt x="35298" y="23187"/>
                  <a:pt x="23187" y="35298"/>
                  <a:pt x="23187" y="50238"/>
                </a:cubicBezTo>
                <a:lnTo>
                  <a:pt x="23187" y="61831"/>
                </a:lnTo>
                <a:lnTo>
                  <a:pt x="255054" y="61831"/>
                </a:lnTo>
                <a:lnTo>
                  <a:pt x="255054" y="50238"/>
                </a:lnTo>
                <a:cubicBezTo>
                  <a:pt x="255054" y="35298"/>
                  <a:pt x="242943" y="23187"/>
                  <a:pt x="228003" y="23187"/>
                </a:cubicBezTo>
                <a:close/>
                <a:moveTo>
                  <a:pt x="200952" y="185494"/>
                </a:moveTo>
                <a:lnTo>
                  <a:pt x="193223" y="185494"/>
                </a:lnTo>
                <a:cubicBezTo>
                  <a:pt x="180418" y="185494"/>
                  <a:pt x="170036" y="195875"/>
                  <a:pt x="170036" y="208681"/>
                </a:cubicBezTo>
                <a:lnTo>
                  <a:pt x="170036" y="285970"/>
                </a:lnTo>
                <a:cubicBezTo>
                  <a:pt x="170036" y="298775"/>
                  <a:pt x="180418" y="309157"/>
                  <a:pt x="193223" y="309157"/>
                </a:cubicBezTo>
                <a:lnTo>
                  <a:pt x="285970" y="309157"/>
                </a:lnTo>
                <a:cubicBezTo>
                  <a:pt x="298775" y="309157"/>
                  <a:pt x="309157" y="298775"/>
                  <a:pt x="309157" y="285970"/>
                </a:cubicBezTo>
                <a:lnTo>
                  <a:pt x="309157" y="208681"/>
                </a:lnTo>
                <a:cubicBezTo>
                  <a:pt x="309157" y="195875"/>
                  <a:pt x="298775" y="185494"/>
                  <a:pt x="285970" y="185494"/>
                </a:cubicBezTo>
                <a:lnTo>
                  <a:pt x="278241" y="185494"/>
                </a:lnTo>
                <a:lnTo>
                  <a:pt x="278241" y="170036"/>
                </a:lnTo>
                <a:cubicBezTo>
                  <a:pt x="278241" y="148694"/>
                  <a:pt x="260939" y="131392"/>
                  <a:pt x="239596" y="131392"/>
                </a:cubicBezTo>
                <a:cubicBezTo>
                  <a:pt x="218254" y="131392"/>
                  <a:pt x="200952" y="148694"/>
                  <a:pt x="200952" y="170036"/>
                </a:cubicBezTo>
                <a:lnTo>
                  <a:pt x="200952" y="185494"/>
                </a:lnTo>
                <a:close/>
                <a:moveTo>
                  <a:pt x="224139" y="170036"/>
                </a:moveTo>
                <a:cubicBezTo>
                  <a:pt x="224139" y="161499"/>
                  <a:pt x="231059" y="154578"/>
                  <a:pt x="239596" y="154578"/>
                </a:cubicBezTo>
                <a:cubicBezTo>
                  <a:pt x="248134" y="154578"/>
                  <a:pt x="255054" y="161499"/>
                  <a:pt x="255054" y="170036"/>
                </a:cubicBezTo>
                <a:lnTo>
                  <a:pt x="255054" y="185494"/>
                </a:lnTo>
                <a:lnTo>
                  <a:pt x="224139" y="185494"/>
                </a:lnTo>
                <a:lnTo>
                  <a:pt x="224139" y="170036"/>
                </a:lnTo>
                <a:close/>
                <a:moveTo>
                  <a:pt x="255054" y="247325"/>
                </a:moveTo>
                <a:cubicBezTo>
                  <a:pt x="255054" y="255863"/>
                  <a:pt x="248134" y="262783"/>
                  <a:pt x="239596" y="262783"/>
                </a:cubicBezTo>
                <a:cubicBezTo>
                  <a:pt x="231059" y="262783"/>
                  <a:pt x="224139" y="255863"/>
                  <a:pt x="224139" y="247325"/>
                </a:cubicBezTo>
                <a:cubicBezTo>
                  <a:pt x="224139" y="238788"/>
                  <a:pt x="231059" y="231868"/>
                  <a:pt x="239596" y="231868"/>
                </a:cubicBezTo>
                <a:cubicBezTo>
                  <a:pt x="248134" y="231868"/>
                  <a:pt x="255054" y="238788"/>
                  <a:pt x="255054" y="247325"/>
                </a:cubicBezTo>
                <a:close/>
              </a:path>
            </a:pathLst>
          </a:custGeom>
          <a:solidFill>
            <a:schemeClr val="bg1"/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BC0FF7-E32E-2296-AFE7-C7683F813C78}"/>
              </a:ext>
            </a:extLst>
          </p:cNvPr>
          <p:cNvSpPr txBox="1"/>
          <p:nvPr/>
        </p:nvSpPr>
        <p:spPr>
          <a:xfrm>
            <a:off x="1110570" y="2562203"/>
            <a:ext cx="2814452" cy="67710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3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1371655" algn="l"/>
              </a:tabLst>
              <a:defRPr kumimoji="0" sz="7200" b="0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0">
                      <a:srgbClr val="C03BC4"/>
                    </a:gs>
                    <a:gs pos="99000">
                      <a:srgbClr val="0078D4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+mj-lt"/>
                <a:cs typeface="Segoe UI Semibold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1" indent="0" algn="ctr" defTabSz="630263" fontAlgn="base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Pct val="90000"/>
              <a:buFontTx/>
              <a:buNone/>
              <a:tabLst>
                <a:tab pos="1371655" algn="l"/>
              </a:tabLst>
              <a:defRPr/>
            </a:pPr>
            <a:r>
              <a:rPr lang="en-US" sz="2200" b="1" dirty="0">
                <a:ln w="3175">
                  <a:noFill/>
                </a:ln>
                <a:solidFill>
                  <a:srgbClr val="222120">
                    <a:alpha val="40000"/>
                  </a:srgbClr>
                </a:solidFill>
                <a:latin typeface="Segoe UI Semibold" panose="020B0502040204020203" pitchFamily="34" charset="0"/>
                <a:cs typeface="Segoe UI" pitchFamily="34" charset="0"/>
              </a:rPr>
              <a:t>Address oversharing concerns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58C2D9-355F-855D-33BA-AA287BB727D8}"/>
              </a:ext>
            </a:extLst>
          </p:cNvPr>
          <p:cNvSpPr txBox="1">
            <a:spLocks/>
          </p:cNvSpPr>
          <p:nvPr/>
        </p:nvSpPr>
        <p:spPr>
          <a:xfrm>
            <a:off x="992345" y="3452715"/>
            <a:ext cx="3050902" cy="204158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R="0" indent="0" algn="ctr" defTabSz="932742" fontAlgn="auto"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  <a:buClrTx/>
              <a:buSzPct val="90000"/>
              <a:buFont typeface="Wingdings" panose="05000000000000000000" pitchFamily="2" charset="2"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>
                    <a:alpha val="4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/>
              <a:t>Gain visibility</a:t>
            </a:r>
            <a:r>
              <a:rPr lang="en-US" dirty="0"/>
              <a:t> into </a:t>
            </a:r>
            <a:br>
              <a:rPr lang="en-US" dirty="0"/>
            </a:br>
            <a:r>
              <a:rPr lang="en-US" dirty="0"/>
              <a:t>overshared content</a:t>
            </a:r>
          </a:p>
          <a:p>
            <a:r>
              <a:rPr lang="en-US" dirty="0"/>
              <a:t>Remediate </a:t>
            </a:r>
            <a:r>
              <a:rPr lang="en-US"/>
              <a:t>excessive </a:t>
            </a:r>
            <a:r>
              <a:rPr lang="uk-UA"/>
              <a:t>   </a:t>
            </a:r>
            <a:r>
              <a:rPr lang="en-US" dirty="0"/>
              <a:t>permissions</a:t>
            </a:r>
          </a:p>
          <a:p>
            <a:r>
              <a:rPr lang="en-US" dirty="0"/>
              <a:t>Prevent Copilot + </a:t>
            </a:r>
            <a:r>
              <a:rPr lang="en-US"/>
              <a:t>Agents </a:t>
            </a:r>
            <a:br>
              <a:rPr lang="en-US" dirty="0"/>
            </a:br>
            <a:r>
              <a:rPr lang="en-US"/>
              <a:t>from </a:t>
            </a:r>
            <a:r>
              <a:rPr lang="en-US" dirty="0"/>
              <a:t>processing </a:t>
            </a:r>
            <a:r>
              <a:rPr lang="en-US"/>
              <a:t>sensitive files</a:t>
            </a:r>
            <a:endParaRPr lang="en-US" dirty="0"/>
          </a:p>
        </p:txBody>
      </p:sp>
      <p:sp>
        <p:nvSpPr>
          <p:cNvPr id="15" name="Rectangle: Rounded Corners 50">
            <a:extLst>
              <a:ext uri="{FF2B5EF4-FFF2-40B4-BE49-F238E27FC236}">
                <a16:creationId xmlns:a16="http://schemas.microsoft.com/office/drawing/2014/main" id="{AEC2D5F7-1857-C212-CE87-86433D92C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398736" y="1313824"/>
            <a:ext cx="3396119" cy="4886820"/>
          </a:xfrm>
          <a:prstGeom prst="roundRect">
            <a:avLst>
              <a:gd name="adj" fmla="val 8008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br>
              <a:rPr lang="en-US" sz="1400">
                <a:solidFill>
                  <a:srgbClr val="8661C5"/>
                </a:solidFill>
                <a:latin typeface="Segoe UI Semibold"/>
              </a:rPr>
            </a:br>
            <a:br>
              <a:rPr lang="en-US" sz="1400">
                <a:solidFill>
                  <a:srgbClr val="8661C5"/>
                </a:solidFill>
                <a:latin typeface="Segoe UI Semibold"/>
              </a:rPr>
            </a:b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22CBC0A-A91C-C0A5-A2F1-7150C7D29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62455" y="1579792"/>
            <a:ext cx="868680" cy="868680"/>
          </a:xfrm>
          <a:prstGeom prst="ellipse">
            <a:avLst/>
          </a:prstGeom>
          <a:solidFill>
            <a:srgbClr val="222120">
              <a:alpha val="20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IN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50" name="Graphic 80" descr="Icon of a key">
            <a:extLst>
              <a:ext uri="{FF2B5EF4-FFF2-40B4-BE49-F238E27FC236}">
                <a16:creationId xmlns:a16="http://schemas.microsoft.com/office/drawing/2014/main" id="{66CE0E34-E64C-9C33-E636-898E3379C496}"/>
              </a:ext>
            </a:extLst>
          </p:cNvPr>
          <p:cNvSpPr/>
          <p:nvPr/>
        </p:nvSpPr>
        <p:spPr>
          <a:xfrm>
            <a:off x="5913855" y="1832102"/>
            <a:ext cx="365880" cy="364060"/>
          </a:xfrm>
          <a:custGeom>
            <a:avLst/>
            <a:gdLst>
              <a:gd name="connsiteX0" fmla="*/ 251964 w 310702"/>
              <a:gd name="connsiteY0" fmla="*/ 76517 h 309156"/>
              <a:gd name="connsiteX1" fmla="*/ 232642 w 310702"/>
              <a:gd name="connsiteY1" fmla="*/ 95839 h 309156"/>
              <a:gd name="connsiteX2" fmla="*/ 213319 w 310702"/>
              <a:gd name="connsiteY2" fmla="*/ 76517 h 309156"/>
              <a:gd name="connsiteX3" fmla="*/ 232642 w 310702"/>
              <a:gd name="connsiteY3" fmla="*/ 57194 h 309156"/>
              <a:gd name="connsiteX4" fmla="*/ 251964 w 310702"/>
              <a:gd name="connsiteY4" fmla="*/ 76517 h 309156"/>
              <a:gd name="connsiteX5" fmla="*/ 209453 w 310702"/>
              <a:gd name="connsiteY5" fmla="*/ 0 h 309156"/>
              <a:gd name="connsiteX6" fmla="*/ 108205 w 310702"/>
              <a:gd name="connsiteY6" fmla="*/ 101249 h 309156"/>
              <a:gd name="connsiteX7" fmla="*/ 109912 w 310702"/>
              <a:gd name="connsiteY7" fmla="*/ 118315 h 309156"/>
              <a:gd name="connsiteX8" fmla="*/ 108842 w 310702"/>
              <a:gd name="connsiteY8" fmla="*/ 122088 h 309156"/>
              <a:gd name="connsiteX9" fmla="*/ 12451 w 310702"/>
              <a:gd name="connsiteY9" fmla="*/ 218479 h 309156"/>
              <a:gd name="connsiteX10" fmla="*/ 0 w 310702"/>
              <a:gd name="connsiteY10" fmla="*/ 248537 h 309156"/>
              <a:gd name="connsiteX11" fmla="*/ 0 w 310702"/>
              <a:gd name="connsiteY11" fmla="*/ 282105 h 309156"/>
              <a:gd name="connsiteX12" fmla="*/ 27051 w 310702"/>
              <a:gd name="connsiteY12" fmla="*/ 309157 h 309156"/>
              <a:gd name="connsiteX13" fmla="*/ 65696 w 310702"/>
              <a:gd name="connsiteY13" fmla="*/ 309157 h 309156"/>
              <a:gd name="connsiteX14" fmla="*/ 92747 w 310702"/>
              <a:gd name="connsiteY14" fmla="*/ 282105 h 309156"/>
              <a:gd name="connsiteX15" fmla="*/ 92747 w 310702"/>
              <a:gd name="connsiteY15" fmla="*/ 262783 h 309156"/>
              <a:gd name="connsiteX16" fmla="*/ 119798 w 310702"/>
              <a:gd name="connsiteY16" fmla="*/ 262783 h 309156"/>
              <a:gd name="connsiteX17" fmla="*/ 139120 w 310702"/>
              <a:gd name="connsiteY17" fmla="*/ 243461 h 309156"/>
              <a:gd name="connsiteX18" fmla="*/ 139120 w 310702"/>
              <a:gd name="connsiteY18" fmla="*/ 216410 h 309156"/>
              <a:gd name="connsiteX19" fmla="*/ 166171 w 310702"/>
              <a:gd name="connsiteY19" fmla="*/ 216410 h 309156"/>
              <a:gd name="connsiteX20" fmla="*/ 185481 w 310702"/>
              <a:gd name="connsiteY20" fmla="*/ 197802 h 309156"/>
              <a:gd name="connsiteX21" fmla="*/ 209453 w 310702"/>
              <a:gd name="connsiteY21" fmla="*/ 200952 h 309156"/>
              <a:gd name="connsiteX22" fmla="*/ 310702 w 310702"/>
              <a:gd name="connsiteY22" fmla="*/ 99703 h 309156"/>
              <a:gd name="connsiteX23" fmla="*/ 209453 w 310702"/>
              <a:gd name="connsiteY23" fmla="*/ 0 h 309156"/>
              <a:gd name="connsiteX24" fmla="*/ 131391 w 310702"/>
              <a:gd name="connsiteY24" fmla="*/ 101249 h 309156"/>
              <a:gd name="connsiteX25" fmla="*/ 209453 w 310702"/>
              <a:gd name="connsiteY25" fmla="*/ 23187 h 309156"/>
              <a:gd name="connsiteX26" fmla="*/ 287515 w 310702"/>
              <a:gd name="connsiteY26" fmla="*/ 99703 h 309156"/>
              <a:gd name="connsiteX27" fmla="*/ 209453 w 310702"/>
              <a:gd name="connsiteY27" fmla="*/ 177765 h 309156"/>
              <a:gd name="connsiteX28" fmla="*/ 178468 w 310702"/>
              <a:gd name="connsiteY28" fmla="*/ 170973 h 309156"/>
              <a:gd name="connsiteX29" fmla="*/ 167519 w 310702"/>
              <a:gd name="connsiteY29" fmla="*/ 171951 h 309156"/>
              <a:gd name="connsiteX30" fmla="*/ 162307 w 310702"/>
              <a:gd name="connsiteY30" fmla="*/ 181630 h 309156"/>
              <a:gd name="connsiteX31" fmla="*/ 162307 w 310702"/>
              <a:gd name="connsiteY31" fmla="*/ 193223 h 309156"/>
              <a:gd name="connsiteX32" fmla="*/ 135256 w 310702"/>
              <a:gd name="connsiteY32" fmla="*/ 193223 h 309156"/>
              <a:gd name="connsiteX33" fmla="*/ 115934 w 310702"/>
              <a:gd name="connsiteY33" fmla="*/ 212545 h 309156"/>
              <a:gd name="connsiteX34" fmla="*/ 115934 w 310702"/>
              <a:gd name="connsiteY34" fmla="*/ 239596 h 309156"/>
              <a:gd name="connsiteX35" fmla="*/ 88883 w 310702"/>
              <a:gd name="connsiteY35" fmla="*/ 239596 h 309156"/>
              <a:gd name="connsiteX36" fmla="*/ 69560 w 310702"/>
              <a:gd name="connsiteY36" fmla="*/ 258919 h 309156"/>
              <a:gd name="connsiteX37" fmla="*/ 69560 w 310702"/>
              <a:gd name="connsiteY37" fmla="*/ 282105 h 309156"/>
              <a:gd name="connsiteX38" fmla="*/ 65696 w 310702"/>
              <a:gd name="connsiteY38" fmla="*/ 285970 h 309156"/>
              <a:gd name="connsiteX39" fmla="*/ 27051 w 310702"/>
              <a:gd name="connsiteY39" fmla="*/ 285970 h 309156"/>
              <a:gd name="connsiteX40" fmla="*/ 23187 w 310702"/>
              <a:gd name="connsiteY40" fmla="*/ 282105 h 309156"/>
              <a:gd name="connsiteX41" fmla="*/ 23187 w 310702"/>
              <a:gd name="connsiteY41" fmla="*/ 248537 h 309156"/>
              <a:gd name="connsiteX42" fmla="*/ 28846 w 310702"/>
              <a:gd name="connsiteY42" fmla="*/ 234874 h 309156"/>
              <a:gd name="connsiteX43" fmla="*/ 125238 w 310702"/>
              <a:gd name="connsiteY43" fmla="*/ 138484 h 309156"/>
              <a:gd name="connsiteX44" fmla="*/ 132750 w 310702"/>
              <a:gd name="connsiteY44" fmla="*/ 114308 h 309156"/>
              <a:gd name="connsiteX45" fmla="*/ 131391 w 310702"/>
              <a:gd name="connsiteY45" fmla="*/ 101249 h 309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0702" h="309156">
                <a:moveTo>
                  <a:pt x="251964" y="76517"/>
                </a:moveTo>
                <a:cubicBezTo>
                  <a:pt x="251964" y="87188"/>
                  <a:pt x="243312" y="95839"/>
                  <a:pt x="232642" y="95839"/>
                </a:cubicBezTo>
                <a:cubicBezTo>
                  <a:pt x="221970" y="95839"/>
                  <a:pt x="213319" y="87188"/>
                  <a:pt x="213319" y="76517"/>
                </a:cubicBezTo>
                <a:cubicBezTo>
                  <a:pt x="213319" y="65845"/>
                  <a:pt x="221970" y="57194"/>
                  <a:pt x="232642" y="57194"/>
                </a:cubicBezTo>
                <a:cubicBezTo>
                  <a:pt x="243312" y="57194"/>
                  <a:pt x="251964" y="65845"/>
                  <a:pt x="251964" y="76517"/>
                </a:cubicBezTo>
                <a:close/>
                <a:moveTo>
                  <a:pt x="209453" y="0"/>
                </a:moveTo>
                <a:cubicBezTo>
                  <a:pt x="153586" y="0"/>
                  <a:pt x="108205" y="45381"/>
                  <a:pt x="108205" y="101249"/>
                </a:cubicBezTo>
                <a:cubicBezTo>
                  <a:pt x="108205" y="107234"/>
                  <a:pt x="108980" y="113002"/>
                  <a:pt x="109912" y="118315"/>
                </a:cubicBezTo>
                <a:cubicBezTo>
                  <a:pt x="110188" y="119883"/>
                  <a:pt x="109684" y="121246"/>
                  <a:pt x="108842" y="122088"/>
                </a:cubicBezTo>
                <a:lnTo>
                  <a:pt x="12451" y="218479"/>
                </a:lnTo>
                <a:cubicBezTo>
                  <a:pt x="4479" y="226451"/>
                  <a:pt x="0" y="237264"/>
                  <a:pt x="0" y="248537"/>
                </a:cubicBezTo>
                <a:lnTo>
                  <a:pt x="0" y="282105"/>
                </a:lnTo>
                <a:cubicBezTo>
                  <a:pt x="0" y="297045"/>
                  <a:pt x="12111" y="309157"/>
                  <a:pt x="27051" y="309157"/>
                </a:cubicBezTo>
                <a:lnTo>
                  <a:pt x="65696" y="309157"/>
                </a:lnTo>
                <a:cubicBezTo>
                  <a:pt x="80636" y="309157"/>
                  <a:pt x="92747" y="297045"/>
                  <a:pt x="92747" y="282105"/>
                </a:cubicBezTo>
                <a:lnTo>
                  <a:pt x="92747" y="262783"/>
                </a:lnTo>
                <a:lnTo>
                  <a:pt x="119798" y="262783"/>
                </a:lnTo>
                <a:cubicBezTo>
                  <a:pt x="130470" y="262783"/>
                  <a:pt x="139120" y="254133"/>
                  <a:pt x="139120" y="243461"/>
                </a:cubicBezTo>
                <a:lnTo>
                  <a:pt x="139120" y="216410"/>
                </a:lnTo>
                <a:lnTo>
                  <a:pt x="166171" y="216410"/>
                </a:lnTo>
                <a:cubicBezTo>
                  <a:pt x="176604" y="216410"/>
                  <a:pt x="185106" y="208143"/>
                  <a:pt x="185481" y="197802"/>
                </a:cubicBezTo>
                <a:cubicBezTo>
                  <a:pt x="193159" y="199777"/>
                  <a:pt x="201256" y="200952"/>
                  <a:pt x="209453" y="200952"/>
                </a:cubicBezTo>
                <a:cubicBezTo>
                  <a:pt x="265321" y="200952"/>
                  <a:pt x="310702" y="155571"/>
                  <a:pt x="310702" y="99703"/>
                </a:cubicBezTo>
                <a:cubicBezTo>
                  <a:pt x="310702" y="43573"/>
                  <a:pt x="265057" y="0"/>
                  <a:pt x="209453" y="0"/>
                </a:cubicBezTo>
                <a:close/>
                <a:moveTo>
                  <a:pt x="131391" y="101249"/>
                </a:moveTo>
                <a:cubicBezTo>
                  <a:pt x="131391" y="58187"/>
                  <a:pt x="166391" y="23187"/>
                  <a:pt x="209453" y="23187"/>
                </a:cubicBezTo>
                <a:cubicBezTo>
                  <a:pt x="252780" y="23187"/>
                  <a:pt x="287515" y="56903"/>
                  <a:pt x="287515" y="99703"/>
                </a:cubicBezTo>
                <a:cubicBezTo>
                  <a:pt x="287515" y="142765"/>
                  <a:pt x="252516" y="177765"/>
                  <a:pt x="209453" y="177765"/>
                </a:cubicBezTo>
                <a:cubicBezTo>
                  <a:pt x="198953" y="177765"/>
                  <a:pt x="188143" y="175120"/>
                  <a:pt x="178468" y="170973"/>
                </a:cubicBezTo>
                <a:cubicBezTo>
                  <a:pt x="174885" y="169438"/>
                  <a:pt x="170772" y="169806"/>
                  <a:pt x="167519" y="171951"/>
                </a:cubicBezTo>
                <a:cubicBezTo>
                  <a:pt x="164265" y="174097"/>
                  <a:pt x="162307" y="177733"/>
                  <a:pt x="162307" y="181630"/>
                </a:cubicBezTo>
                <a:lnTo>
                  <a:pt x="162307" y="193223"/>
                </a:lnTo>
                <a:lnTo>
                  <a:pt x="135256" y="193223"/>
                </a:lnTo>
                <a:cubicBezTo>
                  <a:pt x="124585" y="193223"/>
                  <a:pt x="115934" y="201873"/>
                  <a:pt x="115934" y="212545"/>
                </a:cubicBezTo>
                <a:lnTo>
                  <a:pt x="115934" y="239596"/>
                </a:lnTo>
                <a:lnTo>
                  <a:pt x="88883" y="239596"/>
                </a:lnTo>
                <a:cubicBezTo>
                  <a:pt x="78211" y="239596"/>
                  <a:pt x="69560" y="248247"/>
                  <a:pt x="69560" y="258919"/>
                </a:cubicBezTo>
                <a:lnTo>
                  <a:pt x="69560" y="282105"/>
                </a:lnTo>
                <a:cubicBezTo>
                  <a:pt x="69560" y="284240"/>
                  <a:pt x="67830" y="285970"/>
                  <a:pt x="65696" y="285970"/>
                </a:cubicBezTo>
                <a:lnTo>
                  <a:pt x="27051" y="285970"/>
                </a:lnTo>
                <a:cubicBezTo>
                  <a:pt x="24917" y="285970"/>
                  <a:pt x="23187" y="284240"/>
                  <a:pt x="23187" y="282105"/>
                </a:cubicBezTo>
                <a:lnTo>
                  <a:pt x="23187" y="248537"/>
                </a:lnTo>
                <a:cubicBezTo>
                  <a:pt x="23187" y="243413"/>
                  <a:pt x="25222" y="238499"/>
                  <a:pt x="28846" y="234874"/>
                </a:cubicBezTo>
                <a:lnTo>
                  <a:pt x="125238" y="138484"/>
                </a:lnTo>
                <a:cubicBezTo>
                  <a:pt x="131705" y="132016"/>
                  <a:pt x="134262" y="122921"/>
                  <a:pt x="132750" y="114308"/>
                </a:cubicBezTo>
                <a:cubicBezTo>
                  <a:pt x="131920" y="109578"/>
                  <a:pt x="131391" y="105305"/>
                  <a:pt x="131391" y="101249"/>
                </a:cubicBezTo>
                <a:close/>
              </a:path>
            </a:pathLst>
          </a:custGeom>
          <a:solidFill>
            <a:schemeClr val="bg1"/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2540C3-7EFB-DFCF-7675-5233DFCC3CA7}"/>
              </a:ext>
            </a:extLst>
          </p:cNvPr>
          <p:cNvSpPr txBox="1"/>
          <p:nvPr/>
        </p:nvSpPr>
        <p:spPr>
          <a:xfrm>
            <a:off x="4679014" y="2562203"/>
            <a:ext cx="2835563" cy="67710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3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1371655" algn="l"/>
              </a:tabLst>
              <a:defRPr kumimoji="0" sz="7200" b="0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0">
                      <a:srgbClr val="C03BC4"/>
                    </a:gs>
                    <a:gs pos="99000">
                      <a:srgbClr val="0078D4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+mj-lt"/>
                <a:cs typeface="Segoe UI Semibold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algn="ctr" defTabSz="630263" fontAlgn="base">
              <a:spcBef>
                <a:spcPts val="1800"/>
              </a:spcBef>
              <a:spcAft>
                <a:spcPct val="0"/>
              </a:spcAft>
              <a:buSzPct val="90000"/>
              <a:tabLst>
                <a:tab pos="1371655" algn="l"/>
              </a:tabLst>
              <a:defRPr/>
            </a:pPr>
            <a:r>
              <a:rPr lang="en-US" sz="2200" b="1" dirty="0">
                <a:ln w="3175">
                  <a:noFill/>
                </a:ln>
                <a:solidFill>
                  <a:srgbClr val="222120">
                    <a:alpha val="40000"/>
                  </a:srgbClr>
                </a:solidFill>
                <a:latin typeface="Segoe UI Semibold" panose="020B0502040204020203" pitchFamily="34" charset="0"/>
                <a:cs typeface="Segoe UI" pitchFamily="34" charset="0"/>
              </a:rPr>
              <a:t>Protect against data loss and insider risks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112BE72D-518F-20EC-A623-65D287BFD7F5}"/>
              </a:ext>
            </a:extLst>
          </p:cNvPr>
          <p:cNvSpPr txBox="1">
            <a:spLocks/>
          </p:cNvSpPr>
          <p:nvPr/>
        </p:nvSpPr>
        <p:spPr>
          <a:xfrm>
            <a:off x="4630852" y="3452715"/>
            <a:ext cx="2931886" cy="204158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2200"/>
              </a:spcAft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40000"/>
                  </a:srgbClr>
                </a:solidFill>
                <a:effectLst/>
                <a:uLnTx/>
                <a:uFillTx/>
                <a:latin typeface="Segoe UI" panose="020B0502040204020203" pitchFamily="34" charset="0"/>
              </a:rPr>
              <a:t>Get alerts and reports of risky behavior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000000">
                    <a:alpha val="40000"/>
                  </a:srgbClr>
                </a:solidFill>
                <a:effectLst/>
                <a:uLnTx/>
                <a:uFillTx/>
                <a:latin typeface="Segoe UI" panose="020B0502040204020203" pitchFamily="34" charset="0"/>
              </a:rPr>
              <a:t> and AI use</a:t>
            </a:r>
          </a:p>
          <a:p>
            <a:pPr marL="0" indent="0" algn="ctr">
              <a:spcBef>
                <a:spcPts val="0"/>
              </a:spcBef>
              <a:spcAft>
                <a:spcPts val="2200"/>
              </a:spcAft>
              <a:buNone/>
              <a:defRPr/>
            </a:pPr>
            <a:r>
              <a:rPr lang="en-US" sz="1600" dirty="0">
                <a:solidFill>
                  <a:srgbClr val="000000">
                    <a:alpha val="40000"/>
                  </a:srgbClr>
                </a:solidFill>
                <a:latin typeface="Segoe UI" panose="020B0502040204020203" pitchFamily="34" charset="0"/>
              </a:rPr>
              <a:t>P</a:t>
            </a:r>
            <a:r>
              <a:rPr lang="en-US" sz="1600" noProof="0" dirty="0" err="1">
                <a:solidFill>
                  <a:srgbClr val="000000">
                    <a:alpha val="40000"/>
                  </a:srgbClr>
                </a:solidFill>
                <a:latin typeface="Segoe UI" panose="020B0502040204020203" pitchFamily="34" charset="0"/>
              </a:rPr>
              <a:t>rotect</a:t>
            </a:r>
            <a:r>
              <a:rPr lang="en-US" sz="1600" noProof="0" dirty="0">
                <a:solidFill>
                  <a:srgbClr val="000000">
                    <a:alpha val="40000"/>
                  </a:srgbClr>
                </a:solidFill>
                <a:latin typeface="Segoe UI" panose="020B0502040204020203" pitchFamily="34" charset="0"/>
              </a:rPr>
              <a:t> sensitive files </a:t>
            </a:r>
            <a:br>
              <a:rPr lang="en-US" sz="1600" noProof="0" dirty="0">
                <a:solidFill>
                  <a:srgbClr val="000000">
                    <a:alpha val="40000"/>
                  </a:srgbClr>
                </a:solidFill>
                <a:latin typeface="Segoe UI" panose="020B0502040204020203" pitchFamily="34" charset="0"/>
              </a:rPr>
            </a:br>
            <a:r>
              <a:rPr lang="en-US" sz="1600" noProof="0" dirty="0">
                <a:solidFill>
                  <a:srgbClr val="000000">
                    <a:alpha val="40000"/>
                  </a:srgbClr>
                </a:solidFill>
                <a:latin typeface="Segoe UI" panose="020B0502040204020203" pitchFamily="34" charset="0"/>
              </a:rPr>
              <a:t>and interactions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40000"/>
                </a:srgbClr>
              </a:solidFill>
              <a:effectLst/>
              <a:uLnTx/>
              <a:uFillTx/>
              <a:latin typeface="Segoe UI" panose="020B0502040204020203" pitchFamily="34" charset="0"/>
            </a:endParaRPr>
          </a:p>
          <a:p>
            <a:pPr marL="0" indent="0" algn="ctr">
              <a:spcBef>
                <a:spcPts val="0"/>
              </a:spcBef>
              <a:spcAft>
                <a:spcPts val="2200"/>
              </a:spcAft>
              <a:buNone/>
              <a:defRPr/>
            </a:pPr>
            <a:r>
              <a:rPr lang="en-US" sz="1600" noProof="0" dirty="0">
                <a:solidFill>
                  <a:srgbClr val="000000">
                    <a:alpha val="40000"/>
                  </a:srgbClr>
                </a:solidFill>
                <a:latin typeface="Segoe UI" panose="020B0502040204020203" pitchFamily="34" charset="0"/>
              </a:rPr>
              <a:t>Dynamically apply security policies </a:t>
            </a:r>
            <a:r>
              <a:rPr lang="en-US" sz="1600" dirty="0">
                <a:solidFill>
                  <a:srgbClr val="000000">
                    <a:alpha val="40000"/>
                  </a:srgbClr>
                </a:solidFill>
                <a:latin typeface="Segoe UI" panose="020B0502040204020203" pitchFamily="34" charset="0"/>
              </a:rPr>
              <a:t>based on</a:t>
            </a:r>
            <a:r>
              <a:rPr lang="en-US" sz="1600" noProof="0" dirty="0">
                <a:solidFill>
                  <a:srgbClr val="000000">
                    <a:alpha val="40000"/>
                  </a:srgbClr>
                </a:solidFill>
                <a:latin typeface="Segoe UI" panose="020B0502040204020203" pitchFamily="34" charset="0"/>
              </a:rPr>
              <a:t> risky actions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alpha val="40000"/>
                </a:srgbClr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6" name="Rectangle: Rounded Corners 50">
            <a:extLst>
              <a:ext uri="{FF2B5EF4-FFF2-40B4-BE49-F238E27FC236}">
                <a16:creationId xmlns:a16="http://schemas.microsoft.com/office/drawing/2014/main" id="{5EE3423A-50A9-9AFB-75FA-5988F365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977735" y="1313824"/>
            <a:ext cx="3396119" cy="4765718"/>
          </a:xfrm>
          <a:prstGeom prst="roundRect">
            <a:avLst>
              <a:gd name="adj" fmla="val 8008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br>
              <a:rPr lang="en-US" sz="1400">
                <a:solidFill>
                  <a:srgbClr val="8661C5"/>
                </a:solidFill>
                <a:latin typeface="Segoe UI Semibold"/>
              </a:rPr>
            </a:br>
            <a:br>
              <a:rPr lang="en-US" sz="1400">
                <a:solidFill>
                  <a:srgbClr val="8661C5"/>
                </a:solidFill>
                <a:latin typeface="Segoe UI Semibold"/>
              </a:rPr>
            </a:b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60F6B95-26D2-C72D-B5FE-CD3DB5BA7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80940" y="1619278"/>
            <a:ext cx="789709" cy="789709"/>
          </a:xfrm>
          <a:prstGeom prst="ellipse">
            <a:avLst/>
          </a:prstGeom>
          <a:solidFill>
            <a:srgbClr val="222120">
              <a:alpha val="20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IN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10" name="Graphic 3" descr="Magnifying glass with solid fill">
            <a:extLst>
              <a:ext uri="{FF2B5EF4-FFF2-40B4-BE49-F238E27FC236}">
                <a16:creationId xmlns:a16="http://schemas.microsoft.com/office/drawing/2014/main" id="{865FF5C2-887E-D6B6-D38B-B2CC28BCD955}"/>
              </a:ext>
            </a:extLst>
          </p:cNvPr>
          <p:cNvSpPr/>
          <p:nvPr/>
        </p:nvSpPr>
        <p:spPr>
          <a:xfrm>
            <a:off x="9508061" y="1849656"/>
            <a:ext cx="335464" cy="335729"/>
          </a:xfrm>
          <a:custGeom>
            <a:avLst/>
            <a:gdLst>
              <a:gd name="connsiteX0" fmla="*/ 326805 w 335464"/>
              <a:gd name="connsiteY0" fmla="*/ 284733 h 335729"/>
              <a:gd name="connsiteX1" fmla="*/ 273683 w 335464"/>
              <a:gd name="connsiteY1" fmla="*/ 231611 h 335729"/>
              <a:gd name="connsiteX2" fmla="*/ 247335 w 335464"/>
              <a:gd name="connsiteY2" fmla="*/ 223536 h 335729"/>
              <a:gd name="connsiteX3" fmla="*/ 228636 w 335464"/>
              <a:gd name="connsiteY3" fmla="*/ 204837 h 335729"/>
              <a:gd name="connsiteX4" fmla="*/ 254984 w 335464"/>
              <a:gd name="connsiteY4" fmla="*/ 127492 h 335729"/>
              <a:gd name="connsiteX5" fmla="*/ 127492 w 335464"/>
              <a:gd name="connsiteY5" fmla="*/ 0 h 335729"/>
              <a:gd name="connsiteX6" fmla="*/ 0 w 335464"/>
              <a:gd name="connsiteY6" fmla="*/ 127492 h 335729"/>
              <a:gd name="connsiteX7" fmla="*/ 127492 w 335464"/>
              <a:gd name="connsiteY7" fmla="*/ 254984 h 335729"/>
              <a:gd name="connsiteX8" fmla="*/ 204837 w 335464"/>
              <a:gd name="connsiteY8" fmla="*/ 228636 h 335729"/>
              <a:gd name="connsiteX9" fmla="*/ 223536 w 335464"/>
              <a:gd name="connsiteY9" fmla="*/ 247335 h 335729"/>
              <a:gd name="connsiteX10" fmla="*/ 231611 w 335464"/>
              <a:gd name="connsiteY10" fmla="*/ 273683 h 335729"/>
              <a:gd name="connsiteX11" fmla="*/ 284733 w 335464"/>
              <a:gd name="connsiteY11" fmla="*/ 326805 h 335729"/>
              <a:gd name="connsiteX12" fmla="*/ 305981 w 335464"/>
              <a:gd name="connsiteY12" fmla="*/ 335729 h 335729"/>
              <a:gd name="connsiteX13" fmla="*/ 327230 w 335464"/>
              <a:gd name="connsiteY13" fmla="*/ 326805 h 335729"/>
              <a:gd name="connsiteX14" fmla="*/ 326805 w 335464"/>
              <a:gd name="connsiteY14" fmla="*/ 284733 h 335729"/>
              <a:gd name="connsiteX15" fmla="*/ 127067 w 335464"/>
              <a:gd name="connsiteY15" fmla="*/ 229061 h 335729"/>
              <a:gd name="connsiteX16" fmla="*/ 25073 w 335464"/>
              <a:gd name="connsiteY16" fmla="*/ 127067 h 335729"/>
              <a:gd name="connsiteX17" fmla="*/ 127067 w 335464"/>
              <a:gd name="connsiteY17" fmla="*/ 25073 h 335729"/>
              <a:gd name="connsiteX18" fmla="*/ 229061 w 335464"/>
              <a:gd name="connsiteY18" fmla="*/ 127067 h 335729"/>
              <a:gd name="connsiteX19" fmla="*/ 127067 w 335464"/>
              <a:gd name="connsiteY19" fmla="*/ 229061 h 33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5464" h="335729">
                <a:moveTo>
                  <a:pt x="326805" y="284733"/>
                </a:moveTo>
                <a:lnTo>
                  <a:pt x="273683" y="231611"/>
                </a:lnTo>
                <a:cubicBezTo>
                  <a:pt x="266459" y="224386"/>
                  <a:pt x="256684" y="221836"/>
                  <a:pt x="247335" y="223536"/>
                </a:cubicBezTo>
                <a:lnTo>
                  <a:pt x="228636" y="204837"/>
                </a:lnTo>
                <a:cubicBezTo>
                  <a:pt x="245210" y="183589"/>
                  <a:pt x="254984" y="156390"/>
                  <a:pt x="254984" y="127492"/>
                </a:cubicBezTo>
                <a:cubicBezTo>
                  <a:pt x="254984" y="57371"/>
                  <a:pt x="197613" y="0"/>
                  <a:pt x="127492" y="0"/>
                </a:cubicBezTo>
                <a:cubicBezTo>
                  <a:pt x="57371" y="0"/>
                  <a:pt x="0" y="57371"/>
                  <a:pt x="0" y="127492"/>
                </a:cubicBezTo>
                <a:cubicBezTo>
                  <a:pt x="0" y="197613"/>
                  <a:pt x="57371" y="254984"/>
                  <a:pt x="127492" y="254984"/>
                </a:cubicBezTo>
                <a:cubicBezTo>
                  <a:pt x="156390" y="254984"/>
                  <a:pt x="183164" y="245210"/>
                  <a:pt x="204837" y="228636"/>
                </a:cubicBezTo>
                <a:lnTo>
                  <a:pt x="223536" y="247335"/>
                </a:lnTo>
                <a:cubicBezTo>
                  <a:pt x="221836" y="256684"/>
                  <a:pt x="224386" y="266459"/>
                  <a:pt x="231611" y="273683"/>
                </a:cubicBezTo>
                <a:lnTo>
                  <a:pt x="284733" y="326805"/>
                </a:lnTo>
                <a:cubicBezTo>
                  <a:pt x="290682" y="332755"/>
                  <a:pt x="298332" y="335729"/>
                  <a:pt x="305981" y="335729"/>
                </a:cubicBezTo>
                <a:cubicBezTo>
                  <a:pt x="313631" y="335729"/>
                  <a:pt x="321280" y="332755"/>
                  <a:pt x="327230" y="326805"/>
                </a:cubicBezTo>
                <a:cubicBezTo>
                  <a:pt x="338279" y="314906"/>
                  <a:pt x="338279" y="296207"/>
                  <a:pt x="326805" y="284733"/>
                </a:cubicBezTo>
                <a:close/>
                <a:moveTo>
                  <a:pt x="127067" y="229061"/>
                </a:moveTo>
                <a:cubicBezTo>
                  <a:pt x="70971" y="229061"/>
                  <a:pt x="25073" y="183164"/>
                  <a:pt x="25073" y="127067"/>
                </a:cubicBezTo>
                <a:cubicBezTo>
                  <a:pt x="25073" y="70971"/>
                  <a:pt x="70971" y="25073"/>
                  <a:pt x="127067" y="25073"/>
                </a:cubicBezTo>
                <a:cubicBezTo>
                  <a:pt x="183164" y="25073"/>
                  <a:pt x="229061" y="70971"/>
                  <a:pt x="229061" y="127067"/>
                </a:cubicBezTo>
                <a:cubicBezTo>
                  <a:pt x="229061" y="183164"/>
                  <a:pt x="183164" y="229061"/>
                  <a:pt x="127067" y="22906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46957" tIns="25718" rIns="146957" bIns="27432" rtlCol="0" anchor="ctr">
            <a:noAutofit/>
          </a:bodyPr>
          <a:lstStyle/>
          <a:p>
            <a:pPr algn="ctr" defTabSz="2275850" fontAlgn="base">
              <a:spcBef>
                <a:spcPts val="1800"/>
              </a:spcBef>
              <a:spcAft>
                <a:spcPts val="1800"/>
              </a:spcAft>
              <a:tabLst>
                <a:tab pos="3701239" algn="l"/>
              </a:tabLst>
            </a:pPr>
            <a:endParaRPr lang="en-US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2D4583-6B9E-1A53-90CA-64824B800383}"/>
              </a:ext>
            </a:extLst>
          </p:cNvPr>
          <p:cNvSpPr txBox="1"/>
          <p:nvPr/>
        </p:nvSpPr>
        <p:spPr>
          <a:xfrm>
            <a:off x="8127316" y="2592982"/>
            <a:ext cx="3096954" cy="615553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3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1371655" algn="l"/>
              </a:tabLst>
              <a:defRPr kumimoji="0" sz="7200" b="0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0">
                      <a:srgbClr val="C03BC4"/>
                    </a:gs>
                    <a:gs pos="99000">
                      <a:srgbClr val="0078D4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+mj-lt"/>
                <a:cs typeface="Segoe UI Semibold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algn="ctr" defTabSz="630263" fontAlgn="base">
              <a:spcBef>
                <a:spcPts val="1800"/>
              </a:spcBef>
              <a:spcAft>
                <a:spcPts val="1800"/>
              </a:spcAft>
              <a:buSzPct val="90000"/>
              <a:tabLst>
                <a:tab pos="1371655" algn="l"/>
              </a:tabLst>
              <a:defRPr/>
            </a:pPr>
            <a:r>
              <a:rPr lang="en-US" sz="20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Govern AI use to meet regulations &amp; policies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35C04B-2B11-29C1-2400-9B5B54D2BE90}"/>
              </a:ext>
            </a:extLst>
          </p:cNvPr>
          <p:cNvSpPr txBox="1">
            <a:spLocks/>
          </p:cNvSpPr>
          <p:nvPr/>
        </p:nvSpPr>
        <p:spPr>
          <a:xfrm>
            <a:off x="8361289" y="3452715"/>
            <a:ext cx="2629010" cy="204158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2200"/>
              </a:spcAft>
              <a:buNone/>
              <a:defRPr/>
            </a:pPr>
            <a:r>
              <a:rPr lang="en-US" sz="1600" kern="0" dirty="0">
                <a:solidFill>
                  <a:prstClr val="black"/>
                </a:solidFill>
                <a:latin typeface="Segoe UI"/>
              </a:rPr>
              <a:t>Inspect interaction content and audit logs </a:t>
            </a:r>
          </a:p>
          <a:p>
            <a:pPr marL="0" indent="0" algn="ctr">
              <a:spcBef>
                <a:spcPts val="0"/>
              </a:spcBef>
              <a:spcAft>
                <a:spcPts val="2200"/>
              </a:spcAft>
              <a:buNone/>
              <a:defRPr/>
            </a:pPr>
            <a:r>
              <a:rPr lang="en-US" sz="1600" kern="0" dirty="0">
                <a:solidFill>
                  <a:prstClr val="black"/>
                </a:solidFill>
                <a:latin typeface="Segoe UI"/>
              </a:rPr>
              <a:t>Investigate for compliance and ethical violations</a:t>
            </a:r>
          </a:p>
          <a:p>
            <a:pPr marL="0" indent="0" algn="ctr">
              <a:spcBef>
                <a:spcPts val="0"/>
              </a:spcBef>
              <a:spcAft>
                <a:spcPts val="2200"/>
              </a:spcAft>
              <a:buNone/>
              <a:defRPr/>
            </a:pPr>
            <a:r>
              <a:rPr lang="en-US" sz="1600" kern="0" dirty="0">
                <a:solidFill>
                  <a:prstClr val="black"/>
                </a:solidFill>
                <a:latin typeface="Segoe UI"/>
              </a:rPr>
              <a:t>Enforce lifecycle policies </a:t>
            </a:r>
            <a:br>
              <a:rPr lang="en-US" sz="1600" kern="0" dirty="0">
                <a:solidFill>
                  <a:prstClr val="black"/>
                </a:solidFill>
                <a:latin typeface="Segoe UI"/>
              </a:rPr>
            </a:br>
            <a:r>
              <a:rPr lang="en-US" sz="1600" kern="0" dirty="0">
                <a:solidFill>
                  <a:prstClr val="black"/>
                </a:solidFill>
                <a:latin typeface="Segoe UI"/>
              </a:rPr>
              <a:t>and legal holds </a:t>
            </a:r>
          </a:p>
        </p:txBody>
      </p:sp>
      <p:sp>
        <p:nvSpPr>
          <p:cNvPr id="4" name="Rectangle: Rounded Corners 2">
            <a:extLst>
              <a:ext uri="{FF2B5EF4-FFF2-40B4-BE49-F238E27FC236}">
                <a16:creationId xmlns:a16="http://schemas.microsoft.com/office/drawing/2014/main" id="{C7CDB4E7-A63E-6FB3-655A-6588DFBDC4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977735" y="5723321"/>
            <a:ext cx="3394528" cy="477323"/>
          </a:xfrm>
          <a:prstGeom prst="round2SameRect">
            <a:avLst>
              <a:gd name="adj1" fmla="val 0"/>
              <a:gd name="adj2" fmla="val 50000"/>
            </a:avLst>
          </a:prstGeom>
          <a:gradFill flip="none" rotWithShape="1">
            <a:gsLst>
              <a:gs pos="80000">
                <a:srgbClr val="7656AD"/>
              </a:gs>
              <a:gs pos="0">
                <a:srgbClr val="F65567"/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  <a:effectLst/>
        </p:spPr>
        <p:txBody>
          <a:bodyPr wrap="none" lIns="91440" tIns="109728" rIns="91440" bIns="91440" rtlCol="0" anchor="ctr" anchorCtr="0">
            <a:noAutofit/>
          </a:bodyPr>
          <a:lstStyle/>
          <a:p>
            <a:pPr algn="ctr" defTabSz="932486" fontAlgn="base">
              <a:spcBef>
                <a:spcPts val="600"/>
              </a:spcBef>
              <a:spcAft>
                <a:spcPct val="0"/>
              </a:spcAft>
              <a:tabLst>
                <a:tab pos="1487158" algn="l"/>
              </a:tabLst>
            </a:pPr>
            <a:r>
              <a:rPr lang="en-US" sz="1800" b="1" dirty="0">
                <a:gradFill>
                  <a:gsLst>
                    <a:gs pos="70629">
                      <a:srgbClr val="FFFFFF"/>
                    </a:gs>
                    <a:gs pos="48951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Govern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1E501E6-4C21-8A50-EC8E-24D486832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588" y="4092358"/>
            <a:ext cx="2826416" cy="0"/>
          </a:xfrm>
          <a:prstGeom prst="straightConnector1">
            <a:avLst/>
          </a:prstGeom>
          <a:ln w="9525" cap="rnd">
            <a:solidFill>
              <a:schemeClr val="tx1">
                <a:alpha val="2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CBA1B5-2C44-63A6-533C-3590D38E2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588" y="4865048"/>
            <a:ext cx="2826416" cy="0"/>
          </a:xfrm>
          <a:prstGeom prst="straightConnector1">
            <a:avLst/>
          </a:prstGeom>
          <a:ln w="9525" cap="rnd">
            <a:solidFill>
              <a:schemeClr val="tx1">
                <a:alpha val="2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922512-20AC-8152-31BB-DF96F31C5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83587" y="4092358"/>
            <a:ext cx="2826416" cy="0"/>
          </a:xfrm>
          <a:prstGeom prst="straightConnector1">
            <a:avLst/>
          </a:prstGeom>
          <a:ln w="9525" cap="rnd">
            <a:solidFill>
              <a:schemeClr val="tx1">
                <a:alpha val="2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B9A361-F392-C1AE-5281-8225BFE63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83587" y="4865048"/>
            <a:ext cx="2826416" cy="0"/>
          </a:xfrm>
          <a:prstGeom prst="straightConnector1">
            <a:avLst/>
          </a:prstGeom>
          <a:ln w="9525" cap="rnd">
            <a:solidFill>
              <a:schemeClr val="tx1">
                <a:alpha val="2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52FB93-4113-C626-9B0E-EE4ACDE1A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62586" y="4092358"/>
            <a:ext cx="2826416" cy="0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A71D16-F0AA-CFC8-B819-F6157F12C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62586" y="4865048"/>
            <a:ext cx="2826416" cy="0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10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1.48148E-6 L -4.16667E-7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0 L -4.16667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3.33333E-6 L -4.16667E-7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1.48148E-6 L 0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1.48148E-6 L 0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3.33333E-6 L 0 0.03541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3.33333E-6 L 2.08333E-7 0.03541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-4.81481E-6 L 2.08333E-7 0.03542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7.40741E-7 L -4.16667E-7 0.03542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-4.81481E-6 L -4.16667E-7 0.03542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7.40741E-7 L 0 0.03542 " pathEditMode="relative" rAng="0" ptsTypes="AA">
                                      <p:cBhvr>
                                        <p:cTn id="5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4.81481E-6 L 0 0.03542 " pathEditMode="relative" rAng="0" ptsTypes="AA">
                                      <p:cBhvr>
                                        <p:cTn id="64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7.40741E-7 L 0 0.03542 " pathEditMode="relative" rAng="0" ptsTypes="AA">
                                      <p:cBhvr>
                                        <p:cTn id="6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-7.40741E-7 L -4.16667E-7 0.03542 " pathEditMode="relative" rAng="0" ptsTypes="AA">
                                      <p:cBhvr>
                                        <p:cTn id="74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-7.40741E-7 L 2.08333E-7 0.03542 " pathEditMode="relative" rAng="0" ptsTypes="AA">
                                      <p:cBhvr>
                                        <p:cTn id="79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7.40741E-7 L 2.08333E-7 0.03542 " pathEditMode="relative" rAng="0" ptsTypes="AA">
                                      <p:cBhvr>
                                        <p:cTn id="84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1.48148E-6 L 2.08333E-7 0.03542 " pathEditMode="relative" rAng="0" ptsTypes="AA">
                                      <p:cBhvr>
                                        <p:cTn id="89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-2.96296E-6 L 2.08333E-7 0.03542 " pathEditMode="relative" rAng="0" ptsTypes="AA">
                                      <p:cBhvr>
                                        <p:cTn id="9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3.33333E-6 L -4.16667E-7 0.00023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3.33333E-6 L 0 0.00023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-3.7037E-7 L 2.08333E-7 0.00023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16667E-7 -2.96296E-6 L 4.16667E-7 0.03542 " pathEditMode="relative" rAng="0" ptsTypes="AA">
                                      <p:cBhvr>
                                        <p:cTn id="114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46" grpId="0" animBg="1"/>
      <p:bldP spid="46" grpId="1" animBg="1"/>
      <p:bldP spid="49" grpId="0" animBg="1"/>
      <p:bldP spid="49" grpId="1" animBg="1"/>
      <p:bldP spid="39" grpId="0"/>
      <p:bldP spid="39" grpId="1"/>
      <p:bldP spid="5" grpId="0"/>
      <p:bldP spid="5" grpId="1"/>
      <p:bldP spid="15" grpId="0" animBg="1"/>
      <p:bldP spid="15" grpId="1" animBg="1"/>
      <p:bldP spid="47" grpId="0" animBg="1"/>
      <p:bldP spid="47" grpId="1" animBg="1"/>
      <p:bldP spid="50" grpId="0" animBg="1"/>
      <p:bldP spid="50" grpId="1" animBg="1"/>
      <p:bldP spid="40" grpId="0"/>
      <p:bldP spid="40" grpId="1"/>
      <p:bldP spid="43" grpId="0"/>
      <p:bldP spid="43" grpId="1"/>
      <p:bldP spid="16" grpId="0" animBg="1"/>
      <p:bldP spid="16" grpId="1" animBg="1"/>
      <p:bldP spid="48" grpId="0" animBg="1"/>
      <p:bldP spid="48" grpId="1" animBg="1"/>
      <p:bldP spid="10" grpId="0" animBg="1"/>
      <p:bldP spid="10" grpId="1" animBg="1"/>
      <p:bldP spid="41" grpId="0"/>
      <p:bldP spid="41" grpId="1"/>
      <p:bldP spid="8" grpId="0"/>
      <p:bldP spid="8" grpId="1"/>
      <p:bldP spid="4" grpId="0" animBg="1"/>
      <p:bldP spid="4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760D1-3371-EA14-2076-941B482BC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9C615-E14A-BEA6-692F-F8BCA22AD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03500"/>
            <a:ext cx="11018520" cy="553998"/>
          </a:xfrm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en-US" sz="2800" dirty="0"/>
              <a:t>Govern AI use to meet regulations &amp; policies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067E77-EAA6-D8C5-3AF6-8EFF30EB3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1532686"/>
            <a:ext cx="11017983" cy="2189147"/>
          </a:xfrm>
          <a:prstGeom prst="roundRect">
            <a:avLst>
              <a:gd name="adj" fmla="val 11851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 dirty="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3" name="Rectangle: Rounded Corners 7">
            <a:extLst>
              <a:ext uri="{FF2B5EF4-FFF2-40B4-BE49-F238E27FC236}">
                <a16:creationId xmlns:a16="http://schemas.microsoft.com/office/drawing/2014/main" id="{13BCB3E1-5C4B-82D6-06D9-70C781661C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868143" y="1316530"/>
            <a:ext cx="4458223" cy="432312"/>
          </a:xfrm>
          <a:prstGeom prst="roundRect">
            <a:avLst>
              <a:gd name="adj" fmla="val 42392"/>
            </a:avLst>
          </a:prstGeom>
          <a:gradFill flip="none" rotWithShape="1">
            <a:gsLst>
              <a:gs pos="80000">
                <a:srgbClr val="7656AD"/>
              </a:gs>
              <a:gs pos="0">
                <a:srgbClr val="F65567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0" rIns="91440" bIns="45720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r>
              <a:rPr lang="en-US" sz="1800" b="1" dirty="0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UI" pitchFamily="34" charset="0"/>
              </a:rPr>
              <a:t>What is Copilot + Agent governance?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0B5A6A-7209-F0C5-4D49-E50E41E67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2118503" y="1965272"/>
            <a:ext cx="652843" cy="652843"/>
          </a:xfrm>
          <a:prstGeom prst="ellipse">
            <a:avLst/>
          </a:prstGeom>
          <a:gradFill flip="none" rotWithShape="1">
            <a:gsLst>
              <a:gs pos="80000">
                <a:srgbClr val="7656AD"/>
              </a:gs>
              <a:gs pos="0">
                <a:srgbClr val="F65567"/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  <a:effectLst/>
        </p:spPr>
        <p:txBody>
          <a:bodyPr wrap="none" lIns="91440" tIns="109728" rIns="91440" bIns="91440" rtlCol="0" anchor="ctr" anchorCtr="0">
            <a:noAutofit/>
          </a:bodyPr>
          <a:lstStyle/>
          <a:p>
            <a:pPr algn="ctr" defTabSz="932486" fontAlgn="base">
              <a:spcBef>
                <a:spcPts val="600"/>
              </a:spcBef>
              <a:spcAft>
                <a:spcPct val="0"/>
              </a:spcAft>
              <a:tabLst>
                <a:tab pos="1487158" algn="l"/>
              </a:tabLst>
            </a:pPr>
            <a:endParaRPr lang="en-US" sz="1800" b="1">
              <a:gradFill>
                <a:gsLst>
                  <a:gs pos="70629">
                    <a:srgbClr val="FFFFFF"/>
                  </a:gs>
                  <a:gs pos="48951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+mj-lt"/>
            </a:endParaRPr>
          </a:p>
        </p:txBody>
      </p:sp>
      <p:sp>
        <p:nvSpPr>
          <p:cNvPr id="22" name="Graphic 309" descr="Icon of a person standing behind a podium">
            <a:extLst>
              <a:ext uri="{FF2B5EF4-FFF2-40B4-BE49-F238E27FC236}">
                <a16:creationId xmlns:a16="http://schemas.microsoft.com/office/drawing/2014/main" id="{415BCCAF-8F91-E7E7-87B0-E70B994CA7E5}"/>
              </a:ext>
            </a:extLst>
          </p:cNvPr>
          <p:cNvSpPr/>
          <p:nvPr/>
        </p:nvSpPr>
        <p:spPr>
          <a:xfrm>
            <a:off x="2289444" y="2120665"/>
            <a:ext cx="310961" cy="342056"/>
          </a:xfrm>
          <a:custGeom>
            <a:avLst/>
            <a:gdLst>
              <a:gd name="connsiteX0" fmla="*/ 262792 w 274242"/>
              <a:gd name="connsiteY0" fmla="*/ 167556 h 304804"/>
              <a:gd name="connsiteX1" fmla="*/ 269935 w 274242"/>
              <a:gd name="connsiteY1" fmla="*/ 187905 h 304804"/>
              <a:gd name="connsiteX2" fmla="*/ 198048 w 274242"/>
              <a:gd name="connsiteY2" fmla="*/ 245466 h 304804"/>
              <a:gd name="connsiteX3" fmla="*/ 198048 w 274242"/>
              <a:gd name="connsiteY3" fmla="*/ 270521 h 304804"/>
              <a:gd name="connsiteX4" fmla="*/ 163764 w 274242"/>
              <a:gd name="connsiteY4" fmla="*/ 304804 h 304804"/>
              <a:gd name="connsiteX5" fmla="*/ 110505 w 274242"/>
              <a:gd name="connsiteY5" fmla="*/ 304804 h 304804"/>
              <a:gd name="connsiteX6" fmla="*/ 76222 w 274242"/>
              <a:gd name="connsiteY6" fmla="*/ 270521 h 304804"/>
              <a:gd name="connsiteX7" fmla="*/ 76222 w 274242"/>
              <a:gd name="connsiteY7" fmla="*/ 245468 h 304804"/>
              <a:gd name="connsiteX8" fmla="*/ 4309 w 274242"/>
              <a:gd name="connsiteY8" fmla="*/ 187907 h 304804"/>
              <a:gd name="connsiteX9" fmla="*/ 11450 w 274242"/>
              <a:gd name="connsiteY9" fmla="*/ 167556 h 304804"/>
              <a:gd name="connsiteX10" fmla="*/ 262792 w 274242"/>
              <a:gd name="connsiteY10" fmla="*/ 167556 h 304804"/>
              <a:gd name="connsiteX11" fmla="*/ 230236 w 274242"/>
              <a:gd name="connsiteY11" fmla="*/ 190412 h 304804"/>
              <a:gd name="connsiteX12" fmla="*/ 44015 w 274242"/>
              <a:gd name="connsiteY12" fmla="*/ 190412 h 304804"/>
              <a:gd name="connsiteX13" fmla="*/ 94791 w 274242"/>
              <a:gd name="connsiteY13" fmla="*/ 231055 h 304804"/>
              <a:gd name="connsiteX14" fmla="*/ 99078 w 274242"/>
              <a:gd name="connsiteY14" fmla="*/ 239976 h 304804"/>
              <a:gd name="connsiteX15" fmla="*/ 99078 w 274242"/>
              <a:gd name="connsiteY15" fmla="*/ 270521 h 304804"/>
              <a:gd name="connsiteX16" fmla="*/ 110505 w 274242"/>
              <a:gd name="connsiteY16" fmla="*/ 281949 h 304804"/>
              <a:gd name="connsiteX17" fmla="*/ 163764 w 274242"/>
              <a:gd name="connsiteY17" fmla="*/ 281949 h 304804"/>
              <a:gd name="connsiteX18" fmla="*/ 175192 w 274242"/>
              <a:gd name="connsiteY18" fmla="*/ 270521 h 304804"/>
              <a:gd name="connsiteX19" fmla="*/ 175192 w 274242"/>
              <a:gd name="connsiteY19" fmla="*/ 239976 h 304804"/>
              <a:gd name="connsiteX20" fmla="*/ 179477 w 274242"/>
              <a:gd name="connsiteY20" fmla="*/ 231057 h 304804"/>
              <a:gd name="connsiteX21" fmla="*/ 230236 w 274242"/>
              <a:gd name="connsiteY21" fmla="*/ 190412 h 304804"/>
              <a:gd name="connsiteX22" fmla="*/ 87650 w 274242"/>
              <a:gd name="connsiteY22" fmla="*/ 106653 h 304804"/>
              <a:gd name="connsiteX23" fmla="*/ 186609 w 274242"/>
              <a:gd name="connsiteY23" fmla="*/ 106653 h 304804"/>
              <a:gd name="connsiteX24" fmla="*/ 213186 w 274242"/>
              <a:gd name="connsiteY24" fmla="*/ 131130 h 304804"/>
              <a:gd name="connsiteX25" fmla="*/ 213274 w 274242"/>
              <a:gd name="connsiteY25" fmla="*/ 133317 h 304804"/>
              <a:gd name="connsiteX26" fmla="*/ 213274 w 274242"/>
              <a:gd name="connsiteY26" fmla="*/ 152363 h 304804"/>
              <a:gd name="connsiteX27" fmla="*/ 190419 w 274242"/>
              <a:gd name="connsiteY27" fmla="*/ 152363 h 304804"/>
              <a:gd name="connsiteX28" fmla="*/ 190419 w 274242"/>
              <a:gd name="connsiteY28" fmla="*/ 133317 h 304804"/>
              <a:gd name="connsiteX29" fmla="*/ 187484 w 274242"/>
              <a:gd name="connsiteY29" fmla="*/ 129608 h 304804"/>
              <a:gd name="connsiteX30" fmla="*/ 186609 w 274242"/>
              <a:gd name="connsiteY30" fmla="*/ 129508 h 304804"/>
              <a:gd name="connsiteX31" fmla="*/ 87650 w 274242"/>
              <a:gd name="connsiteY31" fmla="*/ 129508 h 304804"/>
              <a:gd name="connsiteX32" fmla="*/ 83941 w 274242"/>
              <a:gd name="connsiteY32" fmla="*/ 132444 h 304804"/>
              <a:gd name="connsiteX33" fmla="*/ 83840 w 274242"/>
              <a:gd name="connsiteY33" fmla="*/ 133317 h 304804"/>
              <a:gd name="connsiteX34" fmla="*/ 83840 w 274242"/>
              <a:gd name="connsiteY34" fmla="*/ 152363 h 304804"/>
              <a:gd name="connsiteX35" fmla="*/ 60985 w 274242"/>
              <a:gd name="connsiteY35" fmla="*/ 152363 h 304804"/>
              <a:gd name="connsiteX36" fmla="*/ 60985 w 274242"/>
              <a:gd name="connsiteY36" fmla="*/ 133317 h 304804"/>
              <a:gd name="connsiteX37" fmla="*/ 85463 w 274242"/>
              <a:gd name="connsiteY37" fmla="*/ 106741 h 304804"/>
              <a:gd name="connsiteX38" fmla="*/ 87650 w 274242"/>
              <a:gd name="connsiteY38" fmla="*/ 106653 h 304804"/>
              <a:gd name="connsiteX39" fmla="*/ 186609 w 274242"/>
              <a:gd name="connsiteY39" fmla="*/ 106653 h 304804"/>
              <a:gd name="connsiteX40" fmla="*/ 87650 w 274242"/>
              <a:gd name="connsiteY40" fmla="*/ 106653 h 304804"/>
              <a:gd name="connsiteX41" fmla="*/ 137170 w 274242"/>
              <a:gd name="connsiteY41" fmla="*/ 0 h 304804"/>
              <a:gd name="connsiteX42" fmla="*/ 182881 w 274242"/>
              <a:gd name="connsiteY42" fmla="*/ 45711 h 304804"/>
              <a:gd name="connsiteX43" fmla="*/ 137170 w 274242"/>
              <a:gd name="connsiteY43" fmla="*/ 91423 h 304804"/>
              <a:gd name="connsiteX44" fmla="*/ 91459 w 274242"/>
              <a:gd name="connsiteY44" fmla="*/ 45711 h 304804"/>
              <a:gd name="connsiteX45" fmla="*/ 137170 w 274242"/>
              <a:gd name="connsiteY45" fmla="*/ 0 h 304804"/>
              <a:gd name="connsiteX46" fmla="*/ 137170 w 274242"/>
              <a:gd name="connsiteY46" fmla="*/ 22856 h 304804"/>
              <a:gd name="connsiteX47" fmla="*/ 114314 w 274242"/>
              <a:gd name="connsiteY47" fmla="*/ 45711 h 304804"/>
              <a:gd name="connsiteX48" fmla="*/ 137170 w 274242"/>
              <a:gd name="connsiteY48" fmla="*/ 68567 h 304804"/>
              <a:gd name="connsiteX49" fmla="*/ 160025 w 274242"/>
              <a:gd name="connsiteY49" fmla="*/ 45711 h 304804"/>
              <a:gd name="connsiteX50" fmla="*/ 137170 w 274242"/>
              <a:gd name="connsiteY50" fmla="*/ 22856 h 304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74242" h="304804">
                <a:moveTo>
                  <a:pt x="262792" y="167556"/>
                </a:moveTo>
                <a:cubicBezTo>
                  <a:pt x="273592" y="167556"/>
                  <a:pt x="278366" y="181154"/>
                  <a:pt x="269935" y="187905"/>
                </a:cubicBezTo>
                <a:lnTo>
                  <a:pt x="198048" y="245466"/>
                </a:lnTo>
                <a:lnTo>
                  <a:pt x="198048" y="270521"/>
                </a:lnTo>
                <a:cubicBezTo>
                  <a:pt x="198048" y="289456"/>
                  <a:pt x="182698" y="304804"/>
                  <a:pt x="163764" y="304804"/>
                </a:cubicBezTo>
                <a:lnTo>
                  <a:pt x="110505" y="304804"/>
                </a:lnTo>
                <a:cubicBezTo>
                  <a:pt x="91571" y="304804"/>
                  <a:pt x="76222" y="289456"/>
                  <a:pt x="76222" y="270521"/>
                </a:cubicBezTo>
                <a:lnTo>
                  <a:pt x="76222" y="245468"/>
                </a:lnTo>
                <a:lnTo>
                  <a:pt x="4309" y="187907"/>
                </a:lnTo>
                <a:cubicBezTo>
                  <a:pt x="-4123" y="181157"/>
                  <a:pt x="649" y="167556"/>
                  <a:pt x="11450" y="167556"/>
                </a:cubicBezTo>
                <a:lnTo>
                  <a:pt x="262792" y="167556"/>
                </a:lnTo>
                <a:close/>
                <a:moveTo>
                  <a:pt x="230236" y="190412"/>
                </a:moveTo>
                <a:lnTo>
                  <a:pt x="44015" y="190412"/>
                </a:lnTo>
                <a:lnTo>
                  <a:pt x="94791" y="231055"/>
                </a:lnTo>
                <a:cubicBezTo>
                  <a:pt x="97500" y="233223"/>
                  <a:pt x="99078" y="236507"/>
                  <a:pt x="99078" y="239976"/>
                </a:cubicBezTo>
                <a:lnTo>
                  <a:pt x="99078" y="270521"/>
                </a:lnTo>
                <a:cubicBezTo>
                  <a:pt x="99078" y="276832"/>
                  <a:pt x="104194" y="281949"/>
                  <a:pt x="110505" y="281949"/>
                </a:cubicBezTo>
                <a:lnTo>
                  <a:pt x="163764" y="281949"/>
                </a:lnTo>
                <a:cubicBezTo>
                  <a:pt x="170076" y="281949"/>
                  <a:pt x="175192" y="276832"/>
                  <a:pt x="175192" y="270521"/>
                </a:cubicBezTo>
                <a:lnTo>
                  <a:pt x="175192" y="239976"/>
                </a:lnTo>
                <a:cubicBezTo>
                  <a:pt x="175192" y="236507"/>
                  <a:pt x="176769" y="233225"/>
                  <a:pt x="179477" y="231057"/>
                </a:cubicBezTo>
                <a:lnTo>
                  <a:pt x="230236" y="190412"/>
                </a:lnTo>
                <a:close/>
                <a:moveTo>
                  <a:pt x="87650" y="106653"/>
                </a:moveTo>
                <a:lnTo>
                  <a:pt x="186609" y="106653"/>
                </a:lnTo>
                <a:cubicBezTo>
                  <a:pt x="200600" y="106653"/>
                  <a:pt x="212074" y="117427"/>
                  <a:pt x="213186" y="131130"/>
                </a:cubicBezTo>
                <a:lnTo>
                  <a:pt x="213274" y="133317"/>
                </a:lnTo>
                <a:lnTo>
                  <a:pt x="213274" y="152363"/>
                </a:lnTo>
                <a:lnTo>
                  <a:pt x="190419" y="152363"/>
                </a:lnTo>
                <a:lnTo>
                  <a:pt x="190419" y="133317"/>
                </a:lnTo>
                <a:cubicBezTo>
                  <a:pt x="190419" y="131514"/>
                  <a:pt x="189166" y="130004"/>
                  <a:pt x="187484" y="129608"/>
                </a:cubicBezTo>
                <a:lnTo>
                  <a:pt x="186609" y="129508"/>
                </a:lnTo>
                <a:lnTo>
                  <a:pt x="87650" y="129508"/>
                </a:lnTo>
                <a:cubicBezTo>
                  <a:pt x="85846" y="129508"/>
                  <a:pt x="84336" y="130762"/>
                  <a:pt x="83941" y="132444"/>
                </a:cubicBezTo>
                <a:lnTo>
                  <a:pt x="83840" y="133317"/>
                </a:lnTo>
                <a:lnTo>
                  <a:pt x="83840" y="152363"/>
                </a:lnTo>
                <a:lnTo>
                  <a:pt x="60985" y="152363"/>
                </a:lnTo>
                <a:lnTo>
                  <a:pt x="60985" y="133317"/>
                </a:lnTo>
                <a:cubicBezTo>
                  <a:pt x="60985" y="119327"/>
                  <a:pt x="71759" y="107853"/>
                  <a:pt x="85463" y="106741"/>
                </a:cubicBezTo>
                <a:lnTo>
                  <a:pt x="87650" y="106653"/>
                </a:lnTo>
                <a:lnTo>
                  <a:pt x="186609" y="106653"/>
                </a:lnTo>
                <a:lnTo>
                  <a:pt x="87650" y="106653"/>
                </a:lnTo>
                <a:close/>
                <a:moveTo>
                  <a:pt x="137170" y="0"/>
                </a:moveTo>
                <a:cubicBezTo>
                  <a:pt x="162416" y="0"/>
                  <a:pt x="182881" y="20466"/>
                  <a:pt x="182881" y="45711"/>
                </a:cubicBezTo>
                <a:cubicBezTo>
                  <a:pt x="182881" y="70957"/>
                  <a:pt x="162416" y="91423"/>
                  <a:pt x="137170" y="91423"/>
                </a:cubicBezTo>
                <a:cubicBezTo>
                  <a:pt x="111925" y="91423"/>
                  <a:pt x="91459" y="70957"/>
                  <a:pt x="91459" y="45711"/>
                </a:cubicBezTo>
                <a:cubicBezTo>
                  <a:pt x="91459" y="20466"/>
                  <a:pt x="111925" y="0"/>
                  <a:pt x="137170" y="0"/>
                </a:cubicBezTo>
                <a:close/>
                <a:moveTo>
                  <a:pt x="137170" y="22856"/>
                </a:moveTo>
                <a:cubicBezTo>
                  <a:pt x="124547" y="22856"/>
                  <a:pt x="114314" y="33088"/>
                  <a:pt x="114314" y="45711"/>
                </a:cubicBezTo>
                <a:cubicBezTo>
                  <a:pt x="114314" y="58334"/>
                  <a:pt x="124547" y="68567"/>
                  <a:pt x="137170" y="68567"/>
                </a:cubicBezTo>
                <a:cubicBezTo>
                  <a:pt x="149794" y="68567"/>
                  <a:pt x="160025" y="58334"/>
                  <a:pt x="160025" y="45711"/>
                </a:cubicBezTo>
                <a:cubicBezTo>
                  <a:pt x="160025" y="33088"/>
                  <a:pt x="149794" y="22856"/>
                  <a:pt x="137170" y="22856"/>
                </a:cubicBez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 lIns="228600" tIns="18288" rIns="228600" bIns="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22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795292-5206-21D0-0236-58CC495F2C0D}"/>
              </a:ext>
            </a:extLst>
          </p:cNvPr>
          <p:cNvSpPr txBox="1"/>
          <p:nvPr/>
        </p:nvSpPr>
        <p:spPr>
          <a:xfrm>
            <a:off x="932255" y="2734575"/>
            <a:ext cx="302533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Governance supports Copilot + Agent use in adherence to your organization’s policies and regulatory requirements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0E0F868-75C7-96F9-6E99-ACF9192F3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770833" y="1965272"/>
            <a:ext cx="652843" cy="652843"/>
          </a:xfrm>
          <a:prstGeom prst="ellipse">
            <a:avLst/>
          </a:prstGeom>
          <a:gradFill flip="none" rotWithShape="1">
            <a:gsLst>
              <a:gs pos="80000">
                <a:srgbClr val="7656AD"/>
              </a:gs>
              <a:gs pos="0">
                <a:srgbClr val="F65567"/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  <a:effectLst/>
        </p:spPr>
        <p:txBody>
          <a:bodyPr wrap="none" lIns="91440" tIns="109728" rIns="91440" bIns="91440" rtlCol="0" anchor="ctr" anchorCtr="0">
            <a:noAutofit/>
          </a:bodyPr>
          <a:lstStyle/>
          <a:p>
            <a:pPr algn="ctr" defTabSz="932486" fontAlgn="base">
              <a:spcBef>
                <a:spcPts val="600"/>
              </a:spcBef>
              <a:spcAft>
                <a:spcPct val="0"/>
              </a:spcAft>
              <a:tabLst>
                <a:tab pos="1487158" algn="l"/>
              </a:tabLst>
            </a:pPr>
            <a:endParaRPr lang="en-US" sz="1800" b="1">
              <a:gradFill>
                <a:gsLst>
                  <a:gs pos="70629">
                    <a:srgbClr val="FFFFFF"/>
                  </a:gs>
                  <a:gs pos="48951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+mj-lt"/>
            </a:endParaRPr>
          </a:p>
        </p:txBody>
      </p:sp>
      <p:sp>
        <p:nvSpPr>
          <p:cNvPr id="23" name="Graphic 95" descr="Icon of a thumbs up">
            <a:extLst>
              <a:ext uri="{FF2B5EF4-FFF2-40B4-BE49-F238E27FC236}">
                <a16:creationId xmlns:a16="http://schemas.microsoft.com/office/drawing/2014/main" id="{146D4237-CF13-0C9C-29E7-93C6E4A921F1}"/>
              </a:ext>
            </a:extLst>
          </p:cNvPr>
          <p:cNvSpPr/>
          <p:nvPr/>
        </p:nvSpPr>
        <p:spPr>
          <a:xfrm>
            <a:off x="5947352" y="2149657"/>
            <a:ext cx="299805" cy="284073"/>
          </a:xfrm>
          <a:custGeom>
            <a:avLst/>
            <a:gdLst>
              <a:gd name="connsiteX0" fmla="*/ 203598 w 269254"/>
              <a:gd name="connsiteY0" fmla="*/ 63692 h 321290"/>
              <a:gd name="connsiteX1" fmla="*/ 157992 w 269254"/>
              <a:gd name="connsiteY1" fmla="*/ 0 h 321290"/>
              <a:gd name="connsiteX2" fmla="*/ 131503 w 269254"/>
              <a:gd name="connsiteY2" fmla="*/ 30333 h 321290"/>
              <a:gd name="connsiteX3" fmla="*/ 129213 w 269254"/>
              <a:gd name="connsiteY3" fmla="*/ 38950 h 321290"/>
              <a:gd name="connsiteX4" fmla="*/ 121218 w 269254"/>
              <a:gd name="connsiteY4" fmla="*/ 66726 h 321290"/>
              <a:gd name="connsiteX5" fmla="*/ 120772 w 269254"/>
              <a:gd name="connsiteY5" fmla="*/ 67711 h 321290"/>
              <a:gd name="connsiteX6" fmla="*/ 77284 w 269254"/>
              <a:gd name="connsiteY6" fmla="*/ 135756 h 321290"/>
              <a:gd name="connsiteX7" fmla="*/ 33984 w 269254"/>
              <a:gd name="connsiteY7" fmla="*/ 171051 h 321290"/>
              <a:gd name="connsiteX8" fmla="*/ 26805 w 269254"/>
              <a:gd name="connsiteY8" fmla="*/ 173799 h 321290"/>
              <a:gd name="connsiteX9" fmla="*/ 767 w 269254"/>
              <a:gd name="connsiteY9" fmla="*/ 220699 h 321290"/>
              <a:gd name="connsiteX10" fmla="*/ 6903 w 269254"/>
              <a:gd name="connsiteY10" fmla="*/ 252344 h 321290"/>
              <a:gd name="connsiteX11" fmla="*/ 43567 w 269254"/>
              <a:gd name="connsiteY11" fmla="*/ 290843 h 321290"/>
              <a:gd name="connsiteX12" fmla="*/ 159276 w 269254"/>
              <a:gd name="connsiteY12" fmla="*/ 319203 h 321290"/>
              <a:gd name="connsiteX13" fmla="*/ 246251 w 269254"/>
              <a:gd name="connsiteY13" fmla="*/ 267022 h 321290"/>
              <a:gd name="connsiteX14" fmla="*/ 267714 w 269254"/>
              <a:gd name="connsiteY14" fmla="*/ 182843 h 321290"/>
              <a:gd name="connsiteX15" fmla="*/ 232122 w 269254"/>
              <a:gd name="connsiteY15" fmla="*/ 122890 h 321290"/>
              <a:gd name="connsiteX16" fmla="*/ 219940 w 269254"/>
              <a:gd name="connsiteY16" fmla="*/ 121361 h 321290"/>
              <a:gd name="connsiteX17" fmla="*/ 192282 w 269254"/>
              <a:gd name="connsiteY17" fmla="*/ 121361 h 321290"/>
              <a:gd name="connsiteX18" fmla="*/ 203598 w 269254"/>
              <a:gd name="connsiteY18" fmla="*/ 63692 h 321290"/>
              <a:gd name="connsiteX19" fmla="*/ 23105 w 269254"/>
              <a:gd name="connsiteY19" fmla="*/ 216368 h 321290"/>
              <a:gd name="connsiteX20" fmla="*/ 34941 w 269254"/>
              <a:gd name="connsiteY20" fmla="*/ 195050 h 321290"/>
              <a:gd name="connsiteX21" fmla="*/ 42120 w 269254"/>
              <a:gd name="connsiteY21" fmla="*/ 192300 h 321290"/>
              <a:gd name="connsiteX22" fmla="*/ 96458 w 269254"/>
              <a:gd name="connsiteY22" fmla="*/ 148009 h 321290"/>
              <a:gd name="connsiteX23" fmla="*/ 139945 w 269254"/>
              <a:gd name="connsiteY23" fmla="*/ 79964 h 321290"/>
              <a:gd name="connsiteX24" fmla="*/ 143070 w 269254"/>
              <a:gd name="connsiteY24" fmla="*/ 73069 h 321290"/>
              <a:gd name="connsiteX25" fmla="*/ 151116 w 269254"/>
              <a:gd name="connsiteY25" fmla="*/ 45114 h 321290"/>
              <a:gd name="connsiteX26" fmla="*/ 153508 w 269254"/>
              <a:gd name="connsiteY26" fmla="*/ 36123 h 321290"/>
              <a:gd name="connsiteX27" fmla="*/ 157992 w 269254"/>
              <a:gd name="connsiteY27" fmla="*/ 22754 h 321290"/>
              <a:gd name="connsiteX28" fmla="*/ 180844 w 269254"/>
              <a:gd name="connsiteY28" fmla="*/ 63692 h 321290"/>
              <a:gd name="connsiteX29" fmla="*/ 165920 w 269254"/>
              <a:gd name="connsiteY29" fmla="*/ 129150 h 321290"/>
              <a:gd name="connsiteX30" fmla="*/ 176716 w 269254"/>
              <a:gd name="connsiteY30" fmla="*/ 144115 h 321290"/>
              <a:gd name="connsiteX31" fmla="*/ 219940 w 269254"/>
              <a:gd name="connsiteY31" fmla="*/ 144115 h 321290"/>
              <a:gd name="connsiteX32" fmla="*/ 226500 w 269254"/>
              <a:gd name="connsiteY32" fmla="*/ 144939 h 321290"/>
              <a:gd name="connsiteX33" fmla="*/ 245665 w 269254"/>
              <a:gd name="connsiteY33" fmla="*/ 177222 h 321290"/>
              <a:gd name="connsiteX34" fmla="*/ 224202 w 269254"/>
              <a:gd name="connsiteY34" fmla="*/ 261399 h 321290"/>
              <a:gd name="connsiteX35" fmla="*/ 164693 w 269254"/>
              <a:gd name="connsiteY35" fmla="*/ 297102 h 321290"/>
              <a:gd name="connsiteX36" fmla="*/ 48983 w 269254"/>
              <a:gd name="connsiteY36" fmla="*/ 268743 h 321290"/>
              <a:gd name="connsiteX37" fmla="*/ 29242 w 269254"/>
              <a:gd name="connsiteY37" fmla="*/ 248012 h 321290"/>
              <a:gd name="connsiteX38" fmla="*/ 23105 w 269254"/>
              <a:gd name="connsiteY38" fmla="*/ 216368 h 32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69254" h="321290">
                <a:moveTo>
                  <a:pt x="203598" y="63692"/>
                </a:moveTo>
                <a:cubicBezTo>
                  <a:pt x="203598" y="26649"/>
                  <a:pt x="186303" y="0"/>
                  <a:pt x="157992" y="0"/>
                </a:cubicBezTo>
                <a:cubicBezTo>
                  <a:pt x="142425" y="0"/>
                  <a:pt x="137084" y="9122"/>
                  <a:pt x="131503" y="30333"/>
                </a:cubicBezTo>
                <a:cubicBezTo>
                  <a:pt x="130364" y="34714"/>
                  <a:pt x="129804" y="36848"/>
                  <a:pt x="129213" y="38950"/>
                </a:cubicBezTo>
                <a:cubicBezTo>
                  <a:pt x="127680" y="44392"/>
                  <a:pt x="125014" y="53657"/>
                  <a:pt x="121218" y="66726"/>
                </a:cubicBezTo>
                <a:cubicBezTo>
                  <a:pt x="121117" y="67076"/>
                  <a:pt x="120966" y="67406"/>
                  <a:pt x="120772" y="67711"/>
                </a:cubicBezTo>
                <a:lnTo>
                  <a:pt x="77284" y="135756"/>
                </a:lnTo>
                <a:cubicBezTo>
                  <a:pt x="66999" y="151850"/>
                  <a:pt x="51822" y="164221"/>
                  <a:pt x="33984" y="171051"/>
                </a:cubicBezTo>
                <a:lnTo>
                  <a:pt x="26805" y="173799"/>
                </a:lnTo>
                <a:cubicBezTo>
                  <a:pt x="7892" y="181041"/>
                  <a:pt x="-3088" y="200818"/>
                  <a:pt x="767" y="220699"/>
                </a:cubicBezTo>
                <a:lnTo>
                  <a:pt x="6903" y="252344"/>
                </a:lnTo>
                <a:cubicBezTo>
                  <a:pt x="10566" y="271232"/>
                  <a:pt x="24880" y="286264"/>
                  <a:pt x="43567" y="290843"/>
                </a:cubicBezTo>
                <a:lnTo>
                  <a:pt x="159276" y="319203"/>
                </a:lnTo>
                <a:cubicBezTo>
                  <a:pt x="197673" y="328614"/>
                  <a:pt x="236483" y="305330"/>
                  <a:pt x="246251" y="267022"/>
                </a:cubicBezTo>
                <a:lnTo>
                  <a:pt x="267714" y="182843"/>
                </a:lnTo>
                <a:cubicBezTo>
                  <a:pt x="274442" y="156459"/>
                  <a:pt x="258506" y="129617"/>
                  <a:pt x="232122" y="122890"/>
                </a:cubicBezTo>
                <a:cubicBezTo>
                  <a:pt x="228141" y="121875"/>
                  <a:pt x="224050" y="121361"/>
                  <a:pt x="219940" y="121361"/>
                </a:cubicBezTo>
                <a:lnTo>
                  <a:pt x="192282" y="121361"/>
                </a:lnTo>
                <a:cubicBezTo>
                  <a:pt x="199807" y="96591"/>
                  <a:pt x="203598" y="77481"/>
                  <a:pt x="203598" y="63692"/>
                </a:cubicBezTo>
                <a:close/>
                <a:moveTo>
                  <a:pt x="23105" y="216368"/>
                </a:moveTo>
                <a:cubicBezTo>
                  <a:pt x="21353" y="207332"/>
                  <a:pt x="26344" y="198341"/>
                  <a:pt x="34941" y="195050"/>
                </a:cubicBezTo>
                <a:lnTo>
                  <a:pt x="42120" y="192300"/>
                </a:lnTo>
                <a:cubicBezTo>
                  <a:pt x="64505" y="183731"/>
                  <a:pt x="83550" y="168206"/>
                  <a:pt x="96458" y="148009"/>
                </a:cubicBezTo>
                <a:lnTo>
                  <a:pt x="139945" y="79964"/>
                </a:lnTo>
                <a:cubicBezTo>
                  <a:pt x="141310" y="77827"/>
                  <a:pt x="142363" y="75505"/>
                  <a:pt x="143070" y="73069"/>
                </a:cubicBezTo>
                <a:cubicBezTo>
                  <a:pt x="146882" y="59948"/>
                  <a:pt x="149563" y="50634"/>
                  <a:pt x="151116" y="45114"/>
                </a:cubicBezTo>
                <a:cubicBezTo>
                  <a:pt x="151770" y="42789"/>
                  <a:pt x="152390" y="40431"/>
                  <a:pt x="153508" y="36123"/>
                </a:cubicBezTo>
                <a:cubicBezTo>
                  <a:pt x="156389" y="25175"/>
                  <a:pt x="157806" y="22754"/>
                  <a:pt x="157992" y="22754"/>
                </a:cubicBezTo>
                <a:cubicBezTo>
                  <a:pt x="171155" y="22754"/>
                  <a:pt x="180844" y="37682"/>
                  <a:pt x="180844" y="63692"/>
                </a:cubicBezTo>
                <a:cubicBezTo>
                  <a:pt x="180844" y="77110"/>
                  <a:pt x="175902" y="99120"/>
                  <a:pt x="165920" y="129150"/>
                </a:cubicBezTo>
                <a:cubicBezTo>
                  <a:pt x="163472" y="136515"/>
                  <a:pt x="168954" y="144115"/>
                  <a:pt x="176716" y="144115"/>
                </a:cubicBezTo>
                <a:lnTo>
                  <a:pt x="219940" y="144115"/>
                </a:lnTo>
                <a:cubicBezTo>
                  <a:pt x="222154" y="144115"/>
                  <a:pt x="224356" y="144392"/>
                  <a:pt x="226500" y="144939"/>
                </a:cubicBezTo>
                <a:cubicBezTo>
                  <a:pt x="240708" y="148562"/>
                  <a:pt x="249287" y="163015"/>
                  <a:pt x="245665" y="177222"/>
                </a:cubicBezTo>
                <a:lnTo>
                  <a:pt x="224202" y="261399"/>
                </a:lnTo>
                <a:cubicBezTo>
                  <a:pt x="217518" y="287611"/>
                  <a:pt x="190965" y="303542"/>
                  <a:pt x="164693" y="297102"/>
                </a:cubicBezTo>
                <a:lnTo>
                  <a:pt x="48983" y="268743"/>
                </a:lnTo>
                <a:cubicBezTo>
                  <a:pt x="38922" y="266276"/>
                  <a:pt x="31214" y="258183"/>
                  <a:pt x="29242" y="248012"/>
                </a:cubicBezTo>
                <a:lnTo>
                  <a:pt x="23105" y="216368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 lIns="228600" tIns="18288" rIns="228600" bIns="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22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9473C4-9044-03C8-ACEF-CA256EC413C4}"/>
              </a:ext>
            </a:extLst>
          </p:cNvPr>
          <p:cNvSpPr txBox="1"/>
          <p:nvPr/>
        </p:nvSpPr>
        <p:spPr>
          <a:xfrm>
            <a:off x="4487950" y="2734575"/>
            <a:ext cx="321860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Governance is enforced by a set of compliance and management controls for the safe and effective use of Copilot + Agents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A2E9D7-65AD-5C1C-E76E-0DF7277F2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9436899" y="1965272"/>
            <a:ext cx="652843" cy="652843"/>
          </a:xfrm>
          <a:prstGeom prst="ellipse">
            <a:avLst/>
          </a:prstGeom>
          <a:gradFill flip="none" rotWithShape="1">
            <a:gsLst>
              <a:gs pos="80000">
                <a:srgbClr val="7656AD"/>
              </a:gs>
              <a:gs pos="0">
                <a:srgbClr val="F65567"/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  <a:effectLst/>
        </p:spPr>
        <p:txBody>
          <a:bodyPr wrap="none" lIns="91440" tIns="109728" rIns="91440" bIns="91440" rtlCol="0" anchor="ctr" anchorCtr="0">
            <a:noAutofit/>
          </a:bodyPr>
          <a:lstStyle/>
          <a:p>
            <a:pPr algn="ctr" defTabSz="932486" fontAlgn="base">
              <a:spcBef>
                <a:spcPts val="600"/>
              </a:spcBef>
              <a:spcAft>
                <a:spcPct val="0"/>
              </a:spcAft>
              <a:tabLst>
                <a:tab pos="1487158" algn="l"/>
              </a:tabLst>
            </a:pPr>
            <a:endParaRPr lang="en-US" sz="1800" b="1">
              <a:gradFill>
                <a:gsLst>
                  <a:gs pos="70629">
                    <a:srgbClr val="FFFFFF"/>
                  </a:gs>
                  <a:gs pos="48951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+mj-lt"/>
            </a:endParaRPr>
          </a:p>
        </p:txBody>
      </p:sp>
      <p:sp>
        <p:nvSpPr>
          <p:cNvPr id="25" name="Graphic 2" descr="Icon of a gear">
            <a:extLst>
              <a:ext uri="{FF2B5EF4-FFF2-40B4-BE49-F238E27FC236}">
                <a16:creationId xmlns:a16="http://schemas.microsoft.com/office/drawing/2014/main" id="{5D9E527B-8A34-512C-1ACC-EB3DB2623D16}"/>
              </a:ext>
            </a:extLst>
          </p:cNvPr>
          <p:cNvSpPr/>
          <p:nvPr/>
        </p:nvSpPr>
        <p:spPr>
          <a:xfrm>
            <a:off x="9603741" y="2129372"/>
            <a:ext cx="319158" cy="324643"/>
          </a:xfrm>
          <a:custGeom>
            <a:avLst/>
            <a:gdLst>
              <a:gd name="connsiteX0" fmla="*/ 89274 w 178348"/>
              <a:gd name="connsiteY0" fmla="*/ 0 h 185732"/>
              <a:gd name="connsiteX1" fmla="*/ 110058 w 178348"/>
              <a:gd name="connsiteY1" fmla="*/ 2410 h 185732"/>
              <a:gd name="connsiteX2" fmla="*/ 115601 w 178348"/>
              <a:gd name="connsiteY2" fmla="*/ 8592 h 185732"/>
              <a:gd name="connsiteX3" fmla="*/ 117220 w 178348"/>
              <a:gd name="connsiteY3" fmla="*/ 23136 h 185732"/>
              <a:gd name="connsiteX4" fmla="*/ 131782 w 178348"/>
              <a:gd name="connsiteY4" fmla="*/ 34777 h 185732"/>
              <a:gd name="connsiteX5" fmla="*/ 135575 w 178348"/>
              <a:gd name="connsiteY5" fmla="*/ 33766 h 185732"/>
              <a:gd name="connsiteX6" fmla="*/ 148920 w 178348"/>
              <a:gd name="connsiteY6" fmla="*/ 27908 h 185732"/>
              <a:gd name="connsiteX7" fmla="*/ 157016 w 178348"/>
              <a:gd name="connsiteY7" fmla="*/ 29566 h 185732"/>
              <a:gd name="connsiteX8" fmla="*/ 178009 w 178348"/>
              <a:gd name="connsiteY8" fmla="*/ 65684 h 185732"/>
              <a:gd name="connsiteX9" fmla="*/ 175428 w 178348"/>
              <a:gd name="connsiteY9" fmla="*/ 73543 h 185732"/>
              <a:gd name="connsiteX10" fmla="*/ 163598 w 178348"/>
              <a:gd name="connsiteY10" fmla="*/ 82267 h 185732"/>
              <a:gd name="connsiteX11" fmla="*/ 160784 w 178348"/>
              <a:gd name="connsiteY11" fmla="*/ 100656 h 185732"/>
              <a:gd name="connsiteX12" fmla="*/ 163598 w 178348"/>
              <a:gd name="connsiteY12" fmla="*/ 103470 h 185732"/>
              <a:gd name="connsiteX13" fmla="*/ 175437 w 178348"/>
              <a:gd name="connsiteY13" fmla="*/ 112185 h 185732"/>
              <a:gd name="connsiteX14" fmla="*/ 178028 w 178348"/>
              <a:gd name="connsiteY14" fmla="*/ 120053 h 185732"/>
              <a:gd name="connsiteX15" fmla="*/ 157035 w 178348"/>
              <a:gd name="connsiteY15" fmla="*/ 156172 h 185732"/>
              <a:gd name="connsiteX16" fmla="*/ 148958 w 178348"/>
              <a:gd name="connsiteY16" fmla="*/ 157839 h 185732"/>
              <a:gd name="connsiteX17" fmla="*/ 135556 w 178348"/>
              <a:gd name="connsiteY17" fmla="*/ 151962 h 185732"/>
              <a:gd name="connsiteX18" fmla="*/ 118240 w 178348"/>
              <a:gd name="connsiteY18" fmla="*/ 158722 h 185732"/>
              <a:gd name="connsiteX19" fmla="*/ 117211 w 178348"/>
              <a:gd name="connsiteY19" fmla="*/ 162573 h 185732"/>
              <a:gd name="connsiteX20" fmla="*/ 115601 w 178348"/>
              <a:gd name="connsiteY20" fmla="*/ 177108 h 185732"/>
              <a:gd name="connsiteX21" fmla="*/ 110153 w 178348"/>
              <a:gd name="connsiteY21" fmla="*/ 183271 h 185732"/>
              <a:gd name="connsiteX22" fmla="*/ 68186 w 178348"/>
              <a:gd name="connsiteY22" fmla="*/ 183271 h 185732"/>
              <a:gd name="connsiteX23" fmla="*/ 62737 w 178348"/>
              <a:gd name="connsiteY23" fmla="*/ 177108 h 185732"/>
              <a:gd name="connsiteX24" fmla="*/ 61137 w 178348"/>
              <a:gd name="connsiteY24" fmla="*/ 162592 h 185732"/>
              <a:gd name="connsiteX25" fmla="*/ 46567 w 178348"/>
              <a:gd name="connsiteY25" fmla="*/ 151005 h 185732"/>
              <a:gd name="connsiteX26" fmla="*/ 42792 w 178348"/>
              <a:gd name="connsiteY26" fmla="*/ 152019 h 185732"/>
              <a:gd name="connsiteX27" fmla="*/ 29400 w 178348"/>
              <a:gd name="connsiteY27" fmla="*/ 157886 h 185732"/>
              <a:gd name="connsiteX28" fmla="*/ 21313 w 178348"/>
              <a:gd name="connsiteY28" fmla="*/ 156220 h 185732"/>
              <a:gd name="connsiteX29" fmla="*/ 320 w 178348"/>
              <a:gd name="connsiteY29" fmla="*/ 120063 h 185732"/>
              <a:gd name="connsiteX30" fmla="*/ 2911 w 178348"/>
              <a:gd name="connsiteY30" fmla="*/ 112195 h 185732"/>
              <a:gd name="connsiteX31" fmla="*/ 14751 w 178348"/>
              <a:gd name="connsiteY31" fmla="*/ 103470 h 185732"/>
              <a:gd name="connsiteX32" fmla="*/ 17581 w 178348"/>
              <a:gd name="connsiteY32" fmla="*/ 85097 h 185732"/>
              <a:gd name="connsiteX33" fmla="*/ 14751 w 178348"/>
              <a:gd name="connsiteY33" fmla="*/ 82267 h 185732"/>
              <a:gd name="connsiteX34" fmla="*/ 2911 w 178348"/>
              <a:gd name="connsiteY34" fmla="*/ 73562 h 185732"/>
              <a:gd name="connsiteX35" fmla="*/ 330 w 178348"/>
              <a:gd name="connsiteY35" fmla="*/ 65694 h 185732"/>
              <a:gd name="connsiteX36" fmla="*/ 21323 w 178348"/>
              <a:gd name="connsiteY36" fmla="*/ 29575 h 185732"/>
              <a:gd name="connsiteX37" fmla="*/ 29419 w 178348"/>
              <a:gd name="connsiteY37" fmla="*/ 27918 h 185732"/>
              <a:gd name="connsiteX38" fmla="*/ 42754 w 178348"/>
              <a:gd name="connsiteY38" fmla="*/ 33776 h 185732"/>
              <a:gd name="connsiteX39" fmla="*/ 60130 w 178348"/>
              <a:gd name="connsiteY39" fmla="*/ 26909 h 185732"/>
              <a:gd name="connsiteX40" fmla="*/ 61137 w 178348"/>
              <a:gd name="connsiteY40" fmla="*/ 23127 h 185732"/>
              <a:gd name="connsiteX41" fmla="*/ 62757 w 178348"/>
              <a:gd name="connsiteY41" fmla="*/ 8592 h 185732"/>
              <a:gd name="connsiteX42" fmla="*/ 68310 w 178348"/>
              <a:gd name="connsiteY42" fmla="*/ 2400 h 185732"/>
              <a:gd name="connsiteX43" fmla="*/ 89274 w 178348"/>
              <a:gd name="connsiteY43" fmla="*/ 0 h 185732"/>
              <a:gd name="connsiteX44" fmla="*/ 89274 w 178348"/>
              <a:gd name="connsiteY44" fmla="*/ 14288 h 185732"/>
              <a:gd name="connsiteX45" fmla="*/ 76377 w 178348"/>
              <a:gd name="connsiteY45" fmla="*/ 15402 h 185732"/>
              <a:gd name="connsiteX46" fmla="*/ 75339 w 178348"/>
              <a:gd name="connsiteY46" fmla="*/ 24708 h 185732"/>
              <a:gd name="connsiteX47" fmla="*/ 44984 w 178348"/>
              <a:gd name="connsiteY47" fmla="*/ 48995 h 185732"/>
              <a:gd name="connsiteX48" fmla="*/ 37010 w 178348"/>
              <a:gd name="connsiteY48" fmla="*/ 46863 h 185732"/>
              <a:gd name="connsiteX49" fmla="*/ 28457 w 178348"/>
              <a:gd name="connsiteY49" fmla="*/ 43110 h 185732"/>
              <a:gd name="connsiteX50" fmla="*/ 15617 w 178348"/>
              <a:gd name="connsiteY50" fmla="*/ 65180 h 185732"/>
              <a:gd name="connsiteX51" fmla="*/ 23218 w 178348"/>
              <a:gd name="connsiteY51" fmla="*/ 70771 h 185732"/>
              <a:gd name="connsiteX52" fmla="*/ 29080 w 178348"/>
              <a:gd name="connsiteY52" fmla="*/ 109134 h 185732"/>
              <a:gd name="connsiteX53" fmla="*/ 23218 w 178348"/>
              <a:gd name="connsiteY53" fmla="*/ 114995 h 185732"/>
              <a:gd name="connsiteX54" fmla="*/ 15608 w 178348"/>
              <a:gd name="connsiteY54" fmla="*/ 120596 h 185732"/>
              <a:gd name="connsiteX55" fmla="*/ 28447 w 178348"/>
              <a:gd name="connsiteY55" fmla="*/ 142713 h 185732"/>
              <a:gd name="connsiteX56" fmla="*/ 37068 w 178348"/>
              <a:gd name="connsiteY56" fmla="*/ 138932 h 185732"/>
              <a:gd name="connsiteX57" fmla="*/ 73209 w 178348"/>
              <a:gd name="connsiteY57" fmla="*/ 153105 h 185732"/>
              <a:gd name="connsiteX58" fmla="*/ 75330 w 178348"/>
              <a:gd name="connsiteY58" fmla="*/ 161011 h 185732"/>
              <a:gd name="connsiteX59" fmla="*/ 76377 w 178348"/>
              <a:gd name="connsiteY59" fmla="*/ 170383 h 185732"/>
              <a:gd name="connsiteX60" fmla="*/ 101971 w 178348"/>
              <a:gd name="connsiteY60" fmla="*/ 170383 h 185732"/>
              <a:gd name="connsiteX61" fmla="*/ 103019 w 178348"/>
              <a:gd name="connsiteY61" fmla="*/ 161011 h 185732"/>
              <a:gd name="connsiteX62" fmla="*/ 133318 w 178348"/>
              <a:gd name="connsiteY62" fmla="*/ 136761 h 185732"/>
              <a:gd name="connsiteX63" fmla="*/ 141290 w 178348"/>
              <a:gd name="connsiteY63" fmla="*/ 138894 h 185732"/>
              <a:gd name="connsiteX64" fmla="*/ 149910 w 178348"/>
              <a:gd name="connsiteY64" fmla="*/ 142665 h 185732"/>
              <a:gd name="connsiteX65" fmla="*/ 162740 w 178348"/>
              <a:gd name="connsiteY65" fmla="*/ 120587 h 185732"/>
              <a:gd name="connsiteX66" fmla="*/ 155140 w 178348"/>
              <a:gd name="connsiteY66" fmla="*/ 114986 h 185732"/>
              <a:gd name="connsiteX67" fmla="*/ 149278 w 178348"/>
              <a:gd name="connsiteY67" fmla="*/ 76623 h 185732"/>
              <a:gd name="connsiteX68" fmla="*/ 155140 w 178348"/>
              <a:gd name="connsiteY68" fmla="*/ 70761 h 185732"/>
              <a:gd name="connsiteX69" fmla="*/ 162721 w 178348"/>
              <a:gd name="connsiteY69" fmla="*/ 65170 h 185732"/>
              <a:gd name="connsiteX70" fmla="*/ 149882 w 178348"/>
              <a:gd name="connsiteY70" fmla="*/ 43101 h 185732"/>
              <a:gd name="connsiteX71" fmla="*/ 141347 w 178348"/>
              <a:gd name="connsiteY71" fmla="*/ 46844 h 185732"/>
              <a:gd name="connsiteX72" fmla="*/ 105167 w 178348"/>
              <a:gd name="connsiteY72" fmla="*/ 32696 h 185732"/>
              <a:gd name="connsiteX73" fmla="*/ 103028 w 178348"/>
              <a:gd name="connsiteY73" fmla="*/ 24708 h 185732"/>
              <a:gd name="connsiteX74" fmla="*/ 101980 w 178348"/>
              <a:gd name="connsiteY74" fmla="*/ 15411 h 185732"/>
              <a:gd name="connsiteX75" fmla="*/ 89284 w 178348"/>
              <a:gd name="connsiteY75" fmla="*/ 14297 h 185732"/>
              <a:gd name="connsiteX76" fmla="*/ 89160 w 178348"/>
              <a:gd name="connsiteY76" fmla="*/ 57150 h 185732"/>
              <a:gd name="connsiteX77" fmla="*/ 124879 w 178348"/>
              <a:gd name="connsiteY77" fmla="*/ 92869 h 185732"/>
              <a:gd name="connsiteX78" fmla="*/ 89160 w 178348"/>
              <a:gd name="connsiteY78" fmla="*/ 128588 h 185732"/>
              <a:gd name="connsiteX79" fmla="*/ 53441 w 178348"/>
              <a:gd name="connsiteY79" fmla="*/ 92869 h 185732"/>
              <a:gd name="connsiteX80" fmla="*/ 89160 w 178348"/>
              <a:gd name="connsiteY80" fmla="*/ 57150 h 185732"/>
              <a:gd name="connsiteX81" fmla="*/ 89160 w 178348"/>
              <a:gd name="connsiteY81" fmla="*/ 71438 h 185732"/>
              <a:gd name="connsiteX82" fmla="*/ 67729 w 178348"/>
              <a:gd name="connsiteY82" fmla="*/ 92869 h 185732"/>
              <a:gd name="connsiteX83" fmla="*/ 89160 w 178348"/>
              <a:gd name="connsiteY83" fmla="*/ 114300 h 185732"/>
              <a:gd name="connsiteX84" fmla="*/ 110591 w 178348"/>
              <a:gd name="connsiteY84" fmla="*/ 92869 h 185732"/>
              <a:gd name="connsiteX85" fmla="*/ 89160 w 178348"/>
              <a:gd name="connsiteY85" fmla="*/ 71438 h 18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78348" h="185732">
                <a:moveTo>
                  <a:pt x="89274" y="0"/>
                </a:moveTo>
                <a:cubicBezTo>
                  <a:pt x="96265" y="76"/>
                  <a:pt x="103228" y="886"/>
                  <a:pt x="110058" y="2410"/>
                </a:cubicBezTo>
                <a:cubicBezTo>
                  <a:pt x="113036" y="3075"/>
                  <a:pt x="115263" y="5558"/>
                  <a:pt x="115601" y="8592"/>
                </a:cubicBezTo>
                <a:lnTo>
                  <a:pt x="117220" y="23136"/>
                </a:lnTo>
                <a:cubicBezTo>
                  <a:pt x="118027" y="30372"/>
                  <a:pt x="124547" y="35584"/>
                  <a:pt x="131782" y="34777"/>
                </a:cubicBezTo>
                <a:cubicBezTo>
                  <a:pt x="133090" y="34631"/>
                  <a:pt x="134368" y="34290"/>
                  <a:pt x="135575" y="33766"/>
                </a:cubicBezTo>
                <a:lnTo>
                  <a:pt x="148920" y="27908"/>
                </a:lnTo>
                <a:cubicBezTo>
                  <a:pt x="151696" y="26685"/>
                  <a:pt x="154943" y="27350"/>
                  <a:pt x="157016" y="29566"/>
                </a:cubicBezTo>
                <a:cubicBezTo>
                  <a:pt x="166654" y="39863"/>
                  <a:pt x="173832" y="52212"/>
                  <a:pt x="178009" y="65684"/>
                </a:cubicBezTo>
                <a:cubicBezTo>
                  <a:pt x="178906" y="68586"/>
                  <a:pt x="177871" y="71738"/>
                  <a:pt x="175428" y="73543"/>
                </a:cubicBezTo>
                <a:lnTo>
                  <a:pt x="163598" y="82267"/>
                </a:lnTo>
                <a:cubicBezTo>
                  <a:pt x="157743" y="86568"/>
                  <a:pt x="156483" y="94801"/>
                  <a:pt x="160784" y="100656"/>
                </a:cubicBezTo>
                <a:cubicBezTo>
                  <a:pt x="161574" y="101731"/>
                  <a:pt x="162522" y="102680"/>
                  <a:pt x="163598" y="103470"/>
                </a:cubicBezTo>
                <a:lnTo>
                  <a:pt x="175437" y="112185"/>
                </a:lnTo>
                <a:cubicBezTo>
                  <a:pt x="177888" y="113989"/>
                  <a:pt x="178928" y="117146"/>
                  <a:pt x="178028" y="120053"/>
                </a:cubicBezTo>
                <a:cubicBezTo>
                  <a:pt x="173849" y="133524"/>
                  <a:pt x="166672" y="145873"/>
                  <a:pt x="157035" y="156172"/>
                </a:cubicBezTo>
                <a:cubicBezTo>
                  <a:pt x="154967" y="158383"/>
                  <a:pt x="151731" y="159050"/>
                  <a:pt x="148958" y="157839"/>
                </a:cubicBezTo>
                <a:lnTo>
                  <a:pt x="135556" y="151962"/>
                </a:lnTo>
                <a:cubicBezTo>
                  <a:pt x="128908" y="149046"/>
                  <a:pt x="121154" y="152073"/>
                  <a:pt x="118240" y="158722"/>
                </a:cubicBezTo>
                <a:cubicBezTo>
                  <a:pt x="117703" y="159946"/>
                  <a:pt x="117356" y="161244"/>
                  <a:pt x="117211" y="162573"/>
                </a:cubicBezTo>
                <a:lnTo>
                  <a:pt x="115601" y="177108"/>
                </a:lnTo>
                <a:cubicBezTo>
                  <a:pt x="115269" y="180106"/>
                  <a:pt x="113089" y="182573"/>
                  <a:pt x="110153" y="183271"/>
                </a:cubicBezTo>
                <a:cubicBezTo>
                  <a:pt x="96356" y="186553"/>
                  <a:pt x="81983" y="186553"/>
                  <a:pt x="68186" y="183271"/>
                </a:cubicBezTo>
                <a:cubicBezTo>
                  <a:pt x="65251" y="182573"/>
                  <a:pt x="63070" y="180106"/>
                  <a:pt x="62737" y="177108"/>
                </a:cubicBezTo>
                <a:lnTo>
                  <a:pt x="61137" y="162592"/>
                </a:lnTo>
                <a:cubicBezTo>
                  <a:pt x="60314" y="155369"/>
                  <a:pt x="53790" y="150181"/>
                  <a:pt x="46567" y="151005"/>
                </a:cubicBezTo>
                <a:cubicBezTo>
                  <a:pt x="45265" y="151153"/>
                  <a:pt x="43993" y="151495"/>
                  <a:pt x="42792" y="152019"/>
                </a:cubicBezTo>
                <a:lnTo>
                  <a:pt x="29400" y="157886"/>
                </a:lnTo>
                <a:cubicBezTo>
                  <a:pt x="26624" y="159103"/>
                  <a:pt x="23382" y="158434"/>
                  <a:pt x="21313" y="156220"/>
                </a:cubicBezTo>
                <a:cubicBezTo>
                  <a:pt x="11671" y="145910"/>
                  <a:pt x="4493" y="133547"/>
                  <a:pt x="320" y="120063"/>
                </a:cubicBezTo>
                <a:cubicBezTo>
                  <a:pt x="-580" y="117156"/>
                  <a:pt x="460" y="113998"/>
                  <a:pt x="2911" y="112195"/>
                </a:cubicBezTo>
                <a:lnTo>
                  <a:pt x="14751" y="103470"/>
                </a:lnTo>
                <a:cubicBezTo>
                  <a:pt x="20605" y="99178"/>
                  <a:pt x="21873" y="90952"/>
                  <a:pt x="17581" y="85097"/>
                </a:cubicBezTo>
                <a:cubicBezTo>
                  <a:pt x="16787" y="84015"/>
                  <a:pt x="15833" y="83061"/>
                  <a:pt x="14751" y="82267"/>
                </a:cubicBezTo>
                <a:lnTo>
                  <a:pt x="2911" y="73562"/>
                </a:lnTo>
                <a:cubicBezTo>
                  <a:pt x="463" y="71756"/>
                  <a:pt x="-573" y="68599"/>
                  <a:pt x="330" y="65694"/>
                </a:cubicBezTo>
                <a:cubicBezTo>
                  <a:pt x="4507" y="52222"/>
                  <a:pt x="11684" y="39873"/>
                  <a:pt x="21323" y="29575"/>
                </a:cubicBezTo>
                <a:cubicBezTo>
                  <a:pt x="23396" y="27359"/>
                  <a:pt x="26642" y="26695"/>
                  <a:pt x="29419" y="27918"/>
                </a:cubicBezTo>
                <a:lnTo>
                  <a:pt x="42754" y="33776"/>
                </a:lnTo>
                <a:cubicBezTo>
                  <a:pt x="49448" y="36678"/>
                  <a:pt x="57228" y="33603"/>
                  <a:pt x="60130" y="26909"/>
                </a:cubicBezTo>
                <a:cubicBezTo>
                  <a:pt x="60652" y="25705"/>
                  <a:pt x="60991" y="24430"/>
                  <a:pt x="61137" y="23127"/>
                </a:cubicBezTo>
                <a:lnTo>
                  <a:pt x="62757" y="8592"/>
                </a:lnTo>
                <a:cubicBezTo>
                  <a:pt x="63092" y="5552"/>
                  <a:pt x="65324" y="3063"/>
                  <a:pt x="68310" y="2400"/>
                </a:cubicBezTo>
                <a:cubicBezTo>
                  <a:pt x="75139" y="886"/>
                  <a:pt x="82121" y="86"/>
                  <a:pt x="89274" y="0"/>
                </a:cubicBezTo>
                <a:close/>
                <a:moveTo>
                  <a:pt x="89274" y="14288"/>
                </a:moveTo>
                <a:cubicBezTo>
                  <a:pt x="84954" y="14338"/>
                  <a:pt x="80643" y="14711"/>
                  <a:pt x="76377" y="15402"/>
                </a:cubicBezTo>
                <a:lnTo>
                  <a:pt x="75339" y="24708"/>
                </a:lnTo>
                <a:cubicBezTo>
                  <a:pt x="73664" y="39797"/>
                  <a:pt x="60073" y="50671"/>
                  <a:pt x="44984" y="48995"/>
                </a:cubicBezTo>
                <a:cubicBezTo>
                  <a:pt x="42234" y="48690"/>
                  <a:pt x="39546" y="47971"/>
                  <a:pt x="37010" y="46863"/>
                </a:cubicBezTo>
                <a:lnTo>
                  <a:pt x="28457" y="43110"/>
                </a:lnTo>
                <a:cubicBezTo>
                  <a:pt x="23009" y="49722"/>
                  <a:pt x="18672" y="57176"/>
                  <a:pt x="15617" y="65180"/>
                </a:cubicBezTo>
                <a:lnTo>
                  <a:pt x="23218" y="70771"/>
                </a:lnTo>
                <a:cubicBezTo>
                  <a:pt x="35431" y="79746"/>
                  <a:pt x="38055" y="96922"/>
                  <a:pt x="29080" y="109134"/>
                </a:cubicBezTo>
                <a:cubicBezTo>
                  <a:pt x="27434" y="111373"/>
                  <a:pt x="25458" y="113349"/>
                  <a:pt x="23218" y="114995"/>
                </a:cubicBezTo>
                <a:lnTo>
                  <a:pt x="15608" y="120596"/>
                </a:lnTo>
                <a:cubicBezTo>
                  <a:pt x="18656" y="128616"/>
                  <a:pt x="22999" y="136084"/>
                  <a:pt x="28447" y="142713"/>
                </a:cubicBezTo>
                <a:lnTo>
                  <a:pt x="37068" y="138932"/>
                </a:lnTo>
                <a:cubicBezTo>
                  <a:pt x="50962" y="132865"/>
                  <a:pt x="67143" y="139211"/>
                  <a:pt x="73209" y="153105"/>
                </a:cubicBezTo>
                <a:cubicBezTo>
                  <a:pt x="74308" y="155619"/>
                  <a:pt x="75022" y="158285"/>
                  <a:pt x="75330" y="161011"/>
                </a:cubicBezTo>
                <a:lnTo>
                  <a:pt x="76377" y="170383"/>
                </a:lnTo>
                <a:cubicBezTo>
                  <a:pt x="84845" y="171812"/>
                  <a:pt x="93503" y="171812"/>
                  <a:pt x="101971" y="170383"/>
                </a:cubicBezTo>
                <a:lnTo>
                  <a:pt x="103019" y="161011"/>
                </a:lnTo>
                <a:cubicBezTo>
                  <a:pt x="104689" y="145948"/>
                  <a:pt x="118254" y="135090"/>
                  <a:pt x="133318" y="136761"/>
                </a:cubicBezTo>
                <a:cubicBezTo>
                  <a:pt x="136068" y="137066"/>
                  <a:pt x="138756" y="137785"/>
                  <a:pt x="141290" y="138894"/>
                </a:cubicBezTo>
                <a:lnTo>
                  <a:pt x="149910" y="142665"/>
                </a:lnTo>
                <a:cubicBezTo>
                  <a:pt x="155356" y="136050"/>
                  <a:pt x="159689" y="128593"/>
                  <a:pt x="162740" y="120587"/>
                </a:cubicBezTo>
                <a:lnTo>
                  <a:pt x="155140" y="114986"/>
                </a:lnTo>
                <a:cubicBezTo>
                  <a:pt x="142928" y="106010"/>
                  <a:pt x="140303" y="88835"/>
                  <a:pt x="149278" y="76623"/>
                </a:cubicBezTo>
                <a:cubicBezTo>
                  <a:pt x="150924" y="74384"/>
                  <a:pt x="152900" y="72407"/>
                  <a:pt x="155140" y="70761"/>
                </a:cubicBezTo>
                <a:lnTo>
                  <a:pt x="162721" y="65170"/>
                </a:lnTo>
                <a:cubicBezTo>
                  <a:pt x="159667" y="57166"/>
                  <a:pt x="155330" y="49712"/>
                  <a:pt x="149882" y="43101"/>
                </a:cubicBezTo>
                <a:lnTo>
                  <a:pt x="141347" y="46844"/>
                </a:lnTo>
                <a:cubicBezTo>
                  <a:pt x="127449" y="52928"/>
                  <a:pt x="111251" y="46594"/>
                  <a:pt x="105167" y="32696"/>
                </a:cubicBezTo>
                <a:cubicBezTo>
                  <a:pt x="104055" y="30156"/>
                  <a:pt x="103334" y="27463"/>
                  <a:pt x="103028" y="24708"/>
                </a:cubicBezTo>
                <a:lnTo>
                  <a:pt x="101980" y="15411"/>
                </a:lnTo>
                <a:cubicBezTo>
                  <a:pt x="97782" y="14725"/>
                  <a:pt x="93538" y="14352"/>
                  <a:pt x="89284" y="14297"/>
                </a:cubicBezTo>
                <a:close/>
                <a:moveTo>
                  <a:pt x="89160" y="57150"/>
                </a:moveTo>
                <a:cubicBezTo>
                  <a:pt x="108887" y="57150"/>
                  <a:pt x="124879" y="73142"/>
                  <a:pt x="124879" y="92869"/>
                </a:cubicBezTo>
                <a:cubicBezTo>
                  <a:pt x="124879" y="112596"/>
                  <a:pt x="108887" y="128588"/>
                  <a:pt x="89160" y="128588"/>
                </a:cubicBezTo>
                <a:cubicBezTo>
                  <a:pt x="69433" y="128588"/>
                  <a:pt x="53441" y="112596"/>
                  <a:pt x="53441" y="92869"/>
                </a:cubicBezTo>
                <a:cubicBezTo>
                  <a:pt x="53441" y="73142"/>
                  <a:pt x="69433" y="57150"/>
                  <a:pt x="89160" y="57150"/>
                </a:cubicBezTo>
                <a:close/>
                <a:moveTo>
                  <a:pt x="89160" y="71438"/>
                </a:moveTo>
                <a:cubicBezTo>
                  <a:pt x="77324" y="71438"/>
                  <a:pt x="67729" y="81033"/>
                  <a:pt x="67729" y="92869"/>
                </a:cubicBezTo>
                <a:cubicBezTo>
                  <a:pt x="67729" y="104705"/>
                  <a:pt x="77324" y="114300"/>
                  <a:pt x="89160" y="114300"/>
                </a:cubicBezTo>
                <a:cubicBezTo>
                  <a:pt x="100996" y="114300"/>
                  <a:pt x="110591" y="104705"/>
                  <a:pt x="110591" y="92869"/>
                </a:cubicBezTo>
                <a:cubicBezTo>
                  <a:pt x="110591" y="81033"/>
                  <a:pt x="100996" y="71438"/>
                  <a:pt x="89160" y="71438"/>
                </a:cubicBez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 lIns="228600" tIns="18288" rIns="228600" bIns="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22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49D83D-26E1-5878-4C0E-17BB887BF5C9}"/>
              </a:ext>
            </a:extLst>
          </p:cNvPr>
          <p:cNvSpPr txBox="1"/>
          <p:nvPr/>
        </p:nvSpPr>
        <p:spPr>
          <a:xfrm>
            <a:off x="8280350" y="2734575"/>
            <a:ext cx="296594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It includes the option to include interactions in existing compliance, management, </a:t>
            </a:r>
            <a:b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and legal processes alongside other </a:t>
            </a:r>
            <a:b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types of Microsoft 365 content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C7F203E-192E-6954-1E61-42E8344E2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4093086"/>
            <a:ext cx="11017983" cy="2189146"/>
          </a:xfrm>
          <a:prstGeom prst="roundRect">
            <a:avLst>
              <a:gd name="adj" fmla="val 11851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 dirty="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5" name="Rectangle: Rounded Corners 7">
            <a:extLst>
              <a:ext uri="{FF2B5EF4-FFF2-40B4-BE49-F238E27FC236}">
                <a16:creationId xmlns:a16="http://schemas.microsoft.com/office/drawing/2014/main" id="{CA6AB148-0828-0FCE-5FE4-CE623344E1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641196" y="3896213"/>
            <a:ext cx="4912119" cy="432312"/>
          </a:xfrm>
          <a:prstGeom prst="roundRect">
            <a:avLst>
              <a:gd name="adj" fmla="val 42392"/>
            </a:avLst>
          </a:prstGeom>
          <a:gradFill flip="none" rotWithShape="1">
            <a:gsLst>
              <a:gs pos="80000">
                <a:srgbClr val="7656AD"/>
              </a:gs>
              <a:gs pos="0">
                <a:srgbClr val="F65567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0" rIns="91440" bIns="45720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r>
              <a:rPr lang="en-US" sz="1800" b="1" dirty="0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UI" pitchFamily="34" charset="0"/>
              </a:rPr>
              <a:t>Why you need Copilot + Agent governance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F3B058A-FF67-A5D8-BEBA-36E7D5D84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816771" y="4480101"/>
            <a:ext cx="652843" cy="652843"/>
          </a:xfrm>
          <a:prstGeom prst="ellipse">
            <a:avLst/>
          </a:prstGeom>
          <a:gradFill flip="none" rotWithShape="1">
            <a:gsLst>
              <a:gs pos="80000">
                <a:srgbClr val="7656AD"/>
              </a:gs>
              <a:gs pos="0">
                <a:srgbClr val="F65567"/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  <a:effectLst/>
        </p:spPr>
        <p:txBody>
          <a:bodyPr wrap="none" lIns="91440" tIns="109728" rIns="91440" bIns="91440" rtlCol="0" anchor="ctr" anchorCtr="0">
            <a:noAutofit/>
          </a:bodyPr>
          <a:lstStyle/>
          <a:p>
            <a:pPr algn="ctr" defTabSz="932486" fontAlgn="base">
              <a:spcBef>
                <a:spcPts val="600"/>
              </a:spcBef>
              <a:spcAft>
                <a:spcPct val="0"/>
              </a:spcAft>
              <a:tabLst>
                <a:tab pos="1487158" algn="l"/>
              </a:tabLst>
            </a:pPr>
            <a:endParaRPr lang="en-US" sz="1800" b="1">
              <a:gradFill>
                <a:gsLst>
                  <a:gs pos="70629">
                    <a:srgbClr val="FFFFFF"/>
                  </a:gs>
                  <a:gs pos="48951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+mj-lt"/>
            </a:endParaRPr>
          </a:p>
        </p:txBody>
      </p:sp>
      <p:sp>
        <p:nvSpPr>
          <p:cNvPr id="26" name="Graphic 25" descr="Icon of two people with a gear">
            <a:extLst>
              <a:ext uri="{FF2B5EF4-FFF2-40B4-BE49-F238E27FC236}">
                <a16:creationId xmlns:a16="http://schemas.microsoft.com/office/drawing/2014/main" id="{B00A0780-13C4-73B4-5A25-9EFA729C05EB}"/>
              </a:ext>
            </a:extLst>
          </p:cNvPr>
          <p:cNvSpPr/>
          <p:nvPr/>
        </p:nvSpPr>
        <p:spPr>
          <a:xfrm>
            <a:off x="1991630" y="4647944"/>
            <a:ext cx="315651" cy="317156"/>
          </a:xfrm>
          <a:custGeom>
            <a:avLst/>
            <a:gdLst>
              <a:gd name="connsiteX0" fmla="*/ 102965 w 198280"/>
              <a:gd name="connsiteY0" fmla="*/ 104775 h 196434"/>
              <a:gd name="connsiteX1" fmla="*/ 19050 w 198280"/>
              <a:gd name="connsiteY1" fmla="*/ 104775 h 196434"/>
              <a:gd name="connsiteX2" fmla="*/ 0 w 198280"/>
              <a:gd name="connsiteY2" fmla="*/ 123825 h 196434"/>
              <a:gd name="connsiteX3" fmla="*/ 0 w 198280"/>
              <a:gd name="connsiteY3" fmla="*/ 138113 h 196434"/>
              <a:gd name="connsiteX4" fmla="*/ 48 w 198280"/>
              <a:gd name="connsiteY4" fmla="*/ 140303 h 196434"/>
              <a:gd name="connsiteX5" fmla="*/ 61913 w 198280"/>
              <a:gd name="connsiteY5" fmla="*/ 180975 h 196434"/>
              <a:gd name="connsiteX6" fmla="*/ 92764 w 198280"/>
              <a:gd name="connsiteY6" fmla="*/ 176336 h 196434"/>
              <a:gd name="connsiteX7" fmla="*/ 87649 w 198280"/>
              <a:gd name="connsiteY7" fmla="*/ 162973 h 196434"/>
              <a:gd name="connsiteX8" fmla="*/ 64932 w 198280"/>
              <a:gd name="connsiteY8" fmla="*/ 166640 h 196434"/>
              <a:gd name="connsiteX9" fmla="*/ 61913 w 198280"/>
              <a:gd name="connsiteY9" fmla="*/ 166688 h 196434"/>
              <a:gd name="connsiteX10" fmla="*/ 58893 w 198280"/>
              <a:gd name="connsiteY10" fmla="*/ 166640 h 196434"/>
              <a:gd name="connsiteX11" fmla="*/ 27784 w 198280"/>
              <a:gd name="connsiteY11" fmla="*/ 159468 h 196434"/>
              <a:gd name="connsiteX12" fmla="*/ 14288 w 198280"/>
              <a:gd name="connsiteY12" fmla="*/ 138113 h 196434"/>
              <a:gd name="connsiteX13" fmla="*/ 14288 w 198280"/>
              <a:gd name="connsiteY13" fmla="*/ 123815 h 196434"/>
              <a:gd name="connsiteX14" fmla="*/ 14383 w 198280"/>
              <a:gd name="connsiteY14" fmla="*/ 122853 h 196434"/>
              <a:gd name="connsiteX15" fmla="*/ 15678 w 198280"/>
              <a:gd name="connsiteY15" fmla="*/ 120444 h 196434"/>
              <a:gd name="connsiteX16" fmla="*/ 18088 w 198280"/>
              <a:gd name="connsiteY16" fmla="*/ 119148 h 196434"/>
              <a:gd name="connsiteX17" fmla="*/ 19050 w 198280"/>
              <a:gd name="connsiteY17" fmla="*/ 119053 h 196434"/>
              <a:gd name="connsiteX18" fmla="*/ 92697 w 198280"/>
              <a:gd name="connsiteY18" fmla="*/ 119053 h 196434"/>
              <a:gd name="connsiteX19" fmla="*/ 102956 w 198280"/>
              <a:gd name="connsiteY19" fmla="*/ 104775 h 196434"/>
              <a:gd name="connsiteX20" fmla="*/ 104775 w 198280"/>
              <a:gd name="connsiteY20" fmla="*/ 42863 h 196434"/>
              <a:gd name="connsiteX21" fmla="*/ 61913 w 198280"/>
              <a:gd name="connsiteY21" fmla="*/ 0 h 196434"/>
              <a:gd name="connsiteX22" fmla="*/ 19050 w 198280"/>
              <a:gd name="connsiteY22" fmla="*/ 42863 h 196434"/>
              <a:gd name="connsiteX23" fmla="*/ 61913 w 198280"/>
              <a:gd name="connsiteY23" fmla="*/ 85725 h 196434"/>
              <a:gd name="connsiteX24" fmla="*/ 104775 w 198280"/>
              <a:gd name="connsiteY24" fmla="*/ 42863 h 196434"/>
              <a:gd name="connsiteX25" fmla="*/ 33338 w 198280"/>
              <a:gd name="connsiteY25" fmla="*/ 42863 h 196434"/>
              <a:gd name="connsiteX26" fmla="*/ 61913 w 198280"/>
              <a:gd name="connsiteY26" fmla="*/ 14288 h 196434"/>
              <a:gd name="connsiteX27" fmla="*/ 90488 w 198280"/>
              <a:gd name="connsiteY27" fmla="*/ 42863 h 196434"/>
              <a:gd name="connsiteX28" fmla="*/ 61913 w 198280"/>
              <a:gd name="connsiteY28" fmla="*/ 71438 h 196434"/>
              <a:gd name="connsiteX29" fmla="*/ 33338 w 198280"/>
              <a:gd name="connsiteY29" fmla="*/ 42863 h 196434"/>
              <a:gd name="connsiteX30" fmla="*/ 180975 w 198280"/>
              <a:gd name="connsiteY30" fmla="*/ 52388 h 196434"/>
              <a:gd name="connsiteX31" fmla="*/ 147638 w 198280"/>
              <a:gd name="connsiteY31" fmla="*/ 19050 h 196434"/>
              <a:gd name="connsiteX32" fmla="*/ 114300 w 198280"/>
              <a:gd name="connsiteY32" fmla="*/ 52388 h 196434"/>
              <a:gd name="connsiteX33" fmla="*/ 147638 w 198280"/>
              <a:gd name="connsiteY33" fmla="*/ 85725 h 196434"/>
              <a:gd name="connsiteX34" fmla="*/ 180975 w 198280"/>
              <a:gd name="connsiteY34" fmla="*/ 52388 h 196434"/>
              <a:gd name="connsiteX35" fmla="*/ 128588 w 198280"/>
              <a:gd name="connsiteY35" fmla="*/ 52388 h 196434"/>
              <a:gd name="connsiteX36" fmla="*/ 147638 w 198280"/>
              <a:gd name="connsiteY36" fmla="*/ 33338 h 196434"/>
              <a:gd name="connsiteX37" fmla="*/ 166688 w 198280"/>
              <a:gd name="connsiteY37" fmla="*/ 52388 h 196434"/>
              <a:gd name="connsiteX38" fmla="*/ 147638 w 198280"/>
              <a:gd name="connsiteY38" fmla="*/ 71438 h 196434"/>
              <a:gd name="connsiteX39" fmla="*/ 128588 w 198280"/>
              <a:gd name="connsiteY39" fmla="*/ 52388 h 196434"/>
              <a:gd name="connsiteX40" fmla="*/ 133950 w 198280"/>
              <a:gd name="connsiteY40" fmla="*/ 103832 h 196434"/>
              <a:gd name="connsiteX41" fmla="*/ 129188 w 198280"/>
              <a:gd name="connsiteY41" fmla="*/ 98841 h 196434"/>
              <a:gd name="connsiteX42" fmla="*/ 115072 w 198280"/>
              <a:gd name="connsiteY42" fmla="*/ 107528 h 196434"/>
              <a:gd name="connsiteX43" fmla="*/ 116957 w 198280"/>
              <a:gd name="connsiteY43" fmla="*/ 114062 h 196434"/>
              <a:gd name="connsiteX44" fmla="*/ 103948 w 198280"/>
              <a:gd name="connsiteY44" fmla="*/ 137653 h 196434"/>
              <a:gd name="connsiteX45" fmla="*/ 103232 w 198280"/>
              <a:gd name="connsiteY45" fmla="*/ 137846 h 196434"/>
              <a:gd name="connsiteX46" fmla="*/ 97669 w 198280"/>
              <a:gd name="connsiteY46" fmla="*/ 139217 h 196434"/>
              <a:gd name="connsiteX47" fmla="*/ 97727 w 198280"/>
              <a:gd name="connsiteY47" fmla="*/ 156429 h 196434"/>
              <a:gd name="connsiteX48" fmla="*/ 102870 w 198280"/>
              <a:gd name="connsiteY48" fmla="*/ 157667 h 196434"/>
              <a:gd name="connsiteX49" fmla="*/ 116929 w 198280"/>
              <a:gd name="connsiteY49" fmla="*/ 180648 h 196434"/>
              <a:gd name="connsiteX50" fmla="*/ 116681 w 198280"/>
              <a:gd name="connsiteY50" fmla="*/ 181575 h 196434"/>
              <a:gd name="connsiteX51" fmla="*/ 114900 w 198280"/>
              <a:gd name="connsiteY51" fmla="*/ 187595 h 196434"/>
              <a:gd name="connsiteX52" fmla="*/ 129035 w 198280"/>
              <a:gd name="connsiteY52" fmla="*/ 196367 h 196434"/>
              <a:gd name="connsiteX53" fmla="*/ 133741 w 198280"/>
              <a:gd name="connsiteY53" fmla="*/ 191433 h 196434"/>
              <a:gd name="connsiteX54" fmla="*/ 160672 w 198280"/>
              <a:gd name="connsiteY54" fmla="*/ 190752 h 196434"/>
              <a:gd name="connsiteX55" fmla="*/ 161354 w 198280"/>
              <a:gd name="connsiteY55" fmla="*/ 191433 h 196434"/>
              <a:gd name="connsiteX56" fmla="*/ 166097 w 198280"/>
              <a:gd name="connsiteY56" fmla="*/ 196434 h 196434"/>
              <a:gd name="connsiteX57" fmla="*/ 180223 w 198280"/>
              <a:gd name="connsiteY57" fmla="*/ 187738 h 196434"/>
              <a:gd name="connsiteX58" fmla="*/ 178337 w 198280"/>
              <a:gd name="connsiteY58" fmla="*/ 181204 h 196434"/>
              <a:gd name="connsiteX59" fmla="*/ 191360 w 198280"/>
              <a:gd name="connsiteY59" fmla="*/ 157620 h 196434"/>
              <a:gd name="connsiteX60" fmla="*/ 192072 w 198280"/>
              <a:gd name="connsiteY60" fmla="*/ 157429 h 196434"/>
              <a:gd name="connsiteX61" fmla="*/ 197625 w 198280"/>
              <a:gd name="connsiteY61" fmla="*/ 156058 h 196434"/>
              <a:gd name="connsiteX62" fmla="*/ 197568 w 198280"/>
              <a:gd name="connsiteY62" fmla="*/ 138836 h 196434"/>
              <a:gd name="connsiteX63" fmla="*/ 192424 w 198280"/>
              <a:gd name="connsiteY63" fmla="*/ 137598 h 196434"/>
              <a:gd name="connsiteX64" fmla="*/ 178365 w 198280"/>
              <a:gd name="connsiteY64" fmla="*/ 114617 h 196434"/>
              <a:gd name="connsiteX65" fmla="*/ 178613 w 198280"/>
              <a:gd name="connsiteY65" fmla="*/ 113690 h 196434"/>
              <a:gd name="connsiteX66" fmla="*/ 180394 w 198280"/>
              <a:gd name="connsiteY66" fmla="*/ 107690 h 196434"/>
              <a:gd name="connsiteX67" fmla="*/ 166259 w 198280"/>
              <a:gd name="connsiteY67" fmla="*/ 98898 h 196434"/>
              <a:gd name="connsiteX68" fmla="*/ 161563 w 198280"/>
              <a:gd name="connsiteY68" fmla="*/ 103842 h 196434"/>
              <a:gd name="connsiteX69" fmla="*/ 134631 w 198280"/>
              <a:gd name="connsiteY69" fmla="*/ 104532 h 196434"/>
              <a:gd name="connsiteX70" fmla="*/ 133941 w 198280"/>
              <a:gd name="connsiteY70" fmla="*/ 103842 h 196434"/>
              <a:gd name="connsiteX71" fmla="*/ 133826 w 198280"/>
              <a:gd name="connsiteY71" fmla="*/ 147638 h 196434"/>
              <a:gd name="connsiteX72" fmla="*/ 147638 w 198280"/>
              <a:gd name="connsiteY72" fmla="*/ 133350 h 196434"/>
              <a:gd name="connsiteX73" fmla="*/ 161449 w 198280"/>
              <a:gd name="connsiteY73" fmla="*/ 147638 h 196434"/>
              <a:gd name="connsiteX74" fmla="*/ 147638 w 198280"/>
              <a:gd name="connsiteY74" fmla="*/ 161925 h 196434"/>
              <a:gd name="connsiteX75" fmla="*/ 133826 w 198280"/>
              <a:gd name="connsiteY75" fmla="*/ 147638 h 196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98280" h="196434">
                <a:moveTo>
                  <a:pt x="102965" y="104775"/>
                </a:moveTo>
                <a:lnTo>
                  <a:pt x="19050" y="104775"/>
                </a:lnTo>
                <a:cubicBezTo>
                  <a:pt x="8529" y="104775"/>
                  <a:pt x="0" y="113304"/>
                  <a:pt x="0" y="123825"/>
                </a:cubicBezTo>
                <a:lnTo>
                  <a:pt x="0" y="138113"/>
                </a:lnTo>
                <a:lnTo>
                  <a:pt x="48" y="140303"/>
                </a:lnTo>
                <a:cubicBezTo>
                  <a:pt x="1572" y="171869"/>
                  <a:pt x="35985" y="180975"/>
                  <a:pt x="61913" y="180975"/>
                </a:cubicBezTo>
                <a:cubicBezTo>
                  <a:pt x="71723" y="180975"/>
                  <a:pt x="82763" y="179670"/>
                  <a:pt x="92764" y="176336"/>
                </a:cubicBezTo>
                <a:cubicBezTo>
                  <a:pt x="90573" y="172145"/>
                  <a:pt x="88830" y="167669"/>
                  <a:pt x="87649" y="162973"/>
                </a:cubicBezTo>
                <a:cubicBezTo>
                  <a:pt x="81001" y="165106"/>
                  <a:pt x="73171" y="166392"/>
                  <a:pt x="64932" y="166640"/>
                </a:cubicBezTo>
                <a:lnTo>
                  <a:pt x="61913" y="166688"/>
                </a:lnTo>
                <a:lnTo>
                  <a:pt x="58893" y="166640"/>
                </a:lnTo>
                <a:cubicBezTo>
                  <a:pt x="46863" y="166268"/>
                  <a:pt x="35652" y="163706"/>
                  <a:pt x="27784" y="159468"/>
                </a:cubicBezTo>
                <a:cubicBezTo>
                  <a:pt x="18574" y="154515"/>
                  <a:pt x="14288" y="147723"/>
                  <a:pt x="14288" y="138113"/>
                </a:cubicBezTo>
                <a:lnTo>
                  <a:pt x="14288" y="123815"/>
                </a:lnTo>
                <a:lnTo>
                  <a:pt x="14383" y="122853"/>
                </a:lnTo>
                <a:cubicBezTo>
                  <a:pt x="14573" y="121942"/>
                  <a:pt x="15023" y="121105"/>
                  <a:pt x="15678" y="120444"/>
                </a:cubicBezTo>
                <a:cubicBezTo>
                  <a:pt x="16341" y="119790"/>
                  <a:pt x="17177" y="119341"/>
                  <a:pt x="18088" y="119148"/>
                </a:cubicBezTo>
                <a:lnTo>
                  <a:pt x="19050" y="119053"/>
                </a:lnTo>
                <a:lnTo>
                  <a:pt x="92697" y="119053"/>
                </a:lnTo>
                <a:cubicBezTo>
                  <a:pt x="95431" y="113814"/>
                  <a:pt x="98898" y="109004"/>
                  <a:pt x="102956" y="104775"/>
                </a:cubicBezTo>
                <a:close/>
                <a:moveTo>
                  <a:pt x="104775" y="42863"/>
                </a:moveTo>
                <a:cubicBezTo>
                  <a:pt x="104775" y="19190"/>
                  <a:pt x="85585" y="0"/>
                  <a:pt x="61913" y="0"/>
                </a:cubicBezTo>
                <a:cubicBezTo>
                  <a:pt x="38240" y="0"/>
                  <a:pt x="19050" y="19190"/>
                  <a:pt x="19050" y="42863"/>
                </a:cubicBezTo>
                <a:cubicBezTo>
                  <a:pt x="19050" y="66535"/>
                  <a:pt x="38240" y="85725"/>
                  <a:pt x="61913" y="85725"/>
                </a:cubicBezTo>
                <a:cubicBezTo>
                  <a:pt x="85585" y="85725"/>
                  <a:pt x="104775" y="66535"/>
                  <a:pt x="104775" y="42863"/>
                </a:cubicBezTo>
                <a:close/>
                <a:moveTo>
                  <a:pt x="33338" y="42863"/>
                </a:moveTo>
                <a:cubicBezTo>
                  <a:pt x="33338" y="27108"/>
                  <a:pt x="46158" y="14288"/>
                  <a:pt x="61913" y="14288"/>
                </a:cubicBezTo>
                <a:cubicBezTo>
                  <a:pt x="77667" y="14288"/>
                  <a:pt x="90488" y="27108"/>
                  <a:pt x="90488" y="42863"/>
                </a:cubicBezTo>
                <a:cubicBezTo>
                  <a:pt x="90488" y="58617"/>
                  <a:pt x="77667" y="71438"/>
                  <a:pt x="61913" y="71438"/>
                </a:cubicBezTo>
                <a:cubicBezTo>
                  <a:pt x="46158" y="71438"/>
                  <a:pt x="33338" y="58617"/>
                  <a:pt x="33338" y="42863"/>
                </a:cubicBezTo>
                <a:close/>
                <a:moveTo>
                  <a:pt x="180975" y="52388"/>
                </a:moveTo>
                <a:cubicBezTo>
                  <a:pt x="180975" y="33976"/>
                  <a:pt x="166049" y="19050"/>
                  <a:pt x="147638" y="19050"/>
                </a:cubicBezTo>
                <a:cubicBezTo>
                  <a:pt x="129226" y="19050"/>
                  <a:pt x="114300" y="33976"/>
                  <a:pt x="114300" y="52388"/>
                </a:cubicBezTo>
                <a:cubicBezTo>
                  <a:pt x="114300" y="70799"/>
                  <a:pt x="129226" y="85725"/>
                  <a:pt x="147638" y="85725"/>
                </a:cubicBezTo>
                <a:cubicBezTo>
                  <a:pt x="166049" y="85725"/>
                  <a:pt x="180975" y="70799"/>
                  <a:pt x="180975" y="52388"/>
                </a:cubicBezTo>
                <a:close/>
                <a:moveTo>
                  <a:pt x="128588" y="52388"/>
                </a:moveTo>
                <a:cubicBezTo>
                  <a:pt x="128588" y="41881"/>
                  <a:pt x="137131" y="33338"/>
                  <a:pt x="147638" y="33338"/>
                </a:cubicBezTo>
                <a:cubicBezTo>
                  <a:pt x="158144" y="33338"/>
                  <a:pt x="166688" y="41881"/>
                  <a:pt x="166688" y="52388"/>
                </a:cubicBezTo>
                <a:cubicBezTo>
                  <a:pt x="166688" y="62894"/>
                  <a:pt x="158144" y="71438"/>
                  <a:pt x="147638" y="71438"/>
                </a:cubicBezTo>
                <a:cubicBezTo>
                  <a:pt x="137131" y="71438"/>
                  <a:pt x="128588" y="62894"/>
                  <a:pt x="128588" y="52388"/>
                </a:cubicBezTo>
                <a:close/>
                <a:moveTo>
                  <a:pt x="133950" y="103832"/>
                </a:moveTo>
                <a:lnTo>
                  <a:pt x="129188" y="98841"/>
                </a:lnTo>
                <a:cubicBezTo>
                  <a:pt x="124016" y="100936"/>
                  <a:pt x="119253" y="103889"/>
                  <a:pt x="115072" y="107528"/>
                </a:cubicBezTo>
                <a:lnTo>
                  <a:pt x="116957" y="114062"/>
                </a:lnTo>
                <a:cubicBezTo>
                  <a:pt x="119880" y="124169"/>
                  <a:pt x="114055" y="134731"/>
                  <a:pt x="103948" y="137653"/>
                </a:cubicBezTo>
                <a:cubicBezTo>
                  <a:pt x="103711" y="137722"/>
                  <a:pt x="103472" y="137787"/>
                  <a:pt x="103232" y="137846"/>
                </a:cubicBezTo>
                <a:lnTo>
                  <a:pt x="97669" y="139217"/>
                </a:lnTo>
                <a:cubicBezTo>
                  <a:pt x="96778" y="144922"/>
                  <a:pt x="96797" y="150731"/>
                  <a:pt x="97727" y="156429"/>
                </a:cubicBezTo>
                <a:lnTo>
                  <a:pt x="102870" y="157667"/>
                </a:lnTo>
                <a:cubicBezTo>
                  <a:pt x="113099" y="160131"/>
                  <a:pt x="119393" y="170420"/>
                  <a:pt x="116929" y="180648"/>
                </a:cubicBezTo>
                <a:cubicBezTo>
                  <a:pt x="116855" y="180960"/>
                  <a:pt x="116772" y="181268"/>
                  <a:pt x="116681" y="181575"/>
                </a:cubicBezTo>
                <a:lnTo>
                  <a:pt x="114900" y="187595"/>
                </a:lnTo>
                <a:cubicBezTo>
                  <a:pt x="119091" y="191272"/>
                  <a:pt x="123854" y="194253"/>
                  <a:pt x="129035" y="196367"/>
                </a:cubicBezTo>
                <a:lnTo>
                  <a:pt x="133741" y="191433"/>
                </a:lnTo>
                <a:cubicBezTo>
                  <a:pt x="140990" y="183809"/>
                  <a:pt x="153048" y="183504"/>
                  <a:pt x="160672" y="190752"/>
                </a:cubicBezTo>
                <a:cubicBezTo>
                  <a:pt x="160905" y="190973"/>
                  <a:pt x="161133" y="191201"/>
                  <a:pt x="161354" y="191433"/>
                </a:cubicBezTo>
                <a:lnTo>
                  <a:pt x="166097" y="196434"/>
                </a:lnTo>
                <a:cubicBezTo>
                  <a:pt x="171255" y="194337"/>
                  <a:pt x="176028" y="191398"/>
                  <a:pt x="180223" y="187738"/>
                </a:cubicBezTo>
                <a:lnTo>
                  <a:pt x="178337" y="181204"/>
                </a:lnTo>
                <a:cubicBezTo>
                  <a:pt x="175420" y="171095"/>
                  <a:pt x="181251" y="160536"/>
                  <a:pt x="191360" y="157620"/>
                </a:cubicBezTo>
                <a:cubicBezTo>
                  <a:pt x="191595" y="157552"/>
                  <a:pt x="191834" y="157488"/>
                  <a:pt x="192072" y="157429"/>
                </a:cubicBezTo>
                <a:lnTo>
                  <a:pt x="197625" y="156058"/>
                </a:lnTo>
                <a:cubicBezTo>
                  <a:pt x="198517" y="150350"/>
                  <a:pt x="198498" y="144538"/>
                  <a:pt x="197568" y="138836"/>
                </a:cubicBezTo>
                <a:lnTo>
                  <a:pt x="192424" y="137598"/>
                </a:lnTo>
                <a:cubicBezTo>
                  <a:pt x="182195" y="135134"/>
                  <a:pt x="175901" y="124845"/>
                  <a:pt x="178365" y="114617"/>
                </a:cubicBezTo>
                <a:cubicBezTo>
                  <a:pt x="178439" y="114306"/>
                  <a:pt x="178522" y="113997"/>
                  <a:pt x="178613" y="113690"/>
                </a:cubicBezTo>
                <a:lnTo>
                  <a:pt x="180394" y="107690"/>
                </a:lnTo>
                <a:cubicBezTo>
                  <a:pt x="176203" y="103994"/>
                  <a:pt x="171426" y="101023"/>
                  <a:pt x="166259" y="98898"/>
                </a:cubicBezTo>
                <a:lnTo>
                  <a:pt x="161563" y="103842"/>
                </a:lnTo>
                <a:cubicBezTo>
                  <a:pt x="154316" y="111469"/>
                  <a:pt x="142259" y="111779"/>
                  <a:pt x="134631" y="104532"/>
                </a:cubicBezTo>
                <a:cubicBezTo>
                  <a:pt x="134395" y="104308"/>
                  <a:pt x="134164" y="104078"/>
                  <a:pt x="133941" y="103842"/>
                </a:cubicBezTo>
                <a:close/>
                <a:moveTo>
                  <a:pt x="133826" y="147638"/>
                </a:moveTo>
                <a:cubicBezTo>
                  <a:pt x="133826" y="139741"/>
                  <a:pt x="140018" y="133350"/>
                  <a:pt x="147638" y="133350"/>
                </a:cubicBezTo>
                <a:cubicBezTo>
                  <a:pt x="155258" y="133350"/>
                  <a:pt x="161449" y="139741"/>
                  <a:pt x="161449" y="147638"/>
                </a:cubicBezTo>
                <a:cubicBezTo>
                  <a:pt x="161449" y="155524"/>
                  <a:pt x="155258" y="161925"/>
                  <a:pt x="147638" y="161925"/>
                </a:cubicBezTo>
                <a:cubicBezTo>
                  <a:pt x="140018" y="161925"/>
                  <a:pt x="133826" y="155524"/>
                  <a:pt x="133826" y="147638"/>
                </a:cubicBezTo>
                <a:close/>
              </a:path>
            </a:pathLst>
          </a:custGeom>
          <a:solidFill>
            <a:srgbClr val="F5F5F4"/>
          </a:solidFill>
          <a:effectLst/>
        </p:spPr>
        <p:txBody>
          <a:bodyPr wrap="square" lIns="228600" tIns="18288" rIns="228600" bIns="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22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639A49-0778-029B-D5AF-D6AE33D1EFFE}"/>
              </a:ext>
            </a:extLst>
          </p:cNvPr>
          <p:cNvSpPr txBox="1"/>
          <p:nvPr/>
        </p:nvSpPr>
        <p:spPr>
          <a:xfrm>
            <a:off x="910850" y="5289256"/>
            <a:ext cx="246468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u="none" strike="noStrike" kern="1200" cap="none" spc="-40" normalizeH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Configure admin controls to support compliance with a specific AI regulatory framework, such as EU AI Act, NIST AI Risk Management Framework  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A1375F1-744C-4BD6-49B8-6269616D9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507319" y="4480101"/>
            <a:ext cx="652843" cy="652843"/>
          </a:xfrm>
          <a:prstGeom prst="ellipse">
            <a:avLst/>
          </a:prstGeom>
          <a:gradFill flip="none" rotWithShape="1">
            <a:gsLst>
              <a:gs pos="80000">
                <a:srgbClr val="7656AD"/>
              </a:gs>
              <a:gs pos="0">
                <a:srgbClr val="F65567"/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  <a:effectLst/>
        </p:spPr>
        <p:txBody>
          <a:bodyPr wrap="none" lIns="91440" tIns="109728" rIns="91440" bIns="91440" rtlCol="0" anchor="ctr" anchorCtr="0">
            <a:noAutofit/>
          </a:bodyPr>
          <a:lstStyle/>
          <a:p>
            <a:pPr algn="ctr" defTabSz="932486" fontAlgn="base">
              <a:spcBef>
                <a:spcPts val="600"/>
              </a:spcBef>
              <a:spcAft>
                <a:spcPct val="0"/>
              </a:spcAft>
              <a:tabLst>
                <a:tab pos="1487158" algn="l"/>
              </a:tabLst>
            </a:pPr>
            <a:endParaRPr lang="en-US" sz="1800" b="1">
              <a:gradFill>
                <a:gsLst>
                  <a:gs pos="70629">
                    <a:srgbClr val="FFFFFF"/>
                  </a:gs>
                  <a:gs pos="48951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+mj-lt"/>
            </a:endParaRPr>
          </a:p>
        </p:txBody>
      </p:sp>
      <p:sp>
        <p:nvSpPr>
          <p:cNvPr id="27" name="Graphic 43" descr="Icon of a magnifying glass">
            <a:extLst>
              <a:ext uri="{FF2B5EF4-FFF2-40B4-BE49-F238E27FC236}">
                <a16:creationId xmlns:a16="http://schemas.microsoft.com/office/drawing/2014/main" id="{FBBD9524-0CC7-FC74-7390-7005624AC724}"/>
              </a:ext>
            </a:extLst>
          </p:cNvPr>
          <p:cNvSpPr>
            <a:spLocks noChangeAspect="1"/>
          </p:cNvSpPr>
          <p:nvPr/>
        </p:nvSpPr>
        <p:spPr>
          <a:xfrm>
            <a:off x="4665440" y="4625289"/>
            <a:ext cx="337414" cy="337414"/>
          </a:xfrm>
          <a:custGeom>
            <a:avLst/>
            <a:gdLst>
              <a:gd name="connsiteX0" fmla="*/ 110490 w 274319"/>
              <a:gd name="connsiteY0" fmla="*/ 0 h 274319"/>
              <a:gd name="connsiteX1" fmla="*/ 220980 w 274319"/>
              <a:gd name="connsiteY1" fmla="*/ 110490 h 274319"/>
              <a:gd name="connsiteX2" fmla="*/ 196284 w 274319"/>
              <a:gd name="connsiteY2" fmla="*/ 180119 h 274319"/>
              <a:gd name="connsiteX3" fmla="*/ 270972 w 274319"/>
              <a:gd name="connsiteY3" fmla="*/ 254808 h 274319"/>
              <a:gd name="connsiteX4" fmla="*/ 270972 w 274319"/>
              <a:gd name="connsiteY4" fmla="*/ 270972 h 274319"/>
              <a:gd name="connsiteX5" fmla="*/ 256090 w 274319"/>
              <a:gd name="connsiteY5" fmla="*/ 272078 h 274319"/>
              <a:gd name="connsiteX6" fmla="*/ 254808 w 274319"/>
              <a:gd name="connsiteY6" fmla="*/ 270972 h 274319"/>
              <a:gd name="connsiteX7" fmla="*/ 180119 w 274319"/>
              <a:gd name="connsiteY7" fmla="*/ 196284 h 274319"/>
              <a:gd name="connsiteX8" fmla="*/ 110490 w 274319"/>
              <a:gd name="connsiteY8" fmla="*/ 220980 h 274319"/>
              <a:gd name="connsiteX9" fmla="*/ 0 w 274319"/>
              <a:gd name="connsiteY9" fmla="*/ 110490 h 274319"/>
              <a:gd name="connsiteX10" fmla="*/ 110490 w 274319"/>
              <a:gd name="connsiteY10" fmla="*/ 0 h 274319"/>
              <a:gd name="connsiteX11" fmla="*/ 110490 w 274319"/>
              <a:gd name="connsiteY11" fmla="*/ 22860 h 274319"/>
              <a:gd name="connsiteX12" fmla="*/ 22860 w 274319"/>
              <a:gd name="connsiteY12" fmla="*/ 110490 h 274319"/>
              <a:gd name="connsiteX13" fmla="*/ 110490 w 274319"/>
              <a:gd name="connsiteY13" fmla="*/ 198120 h 274319"/>
              <a:gd name="connsiteX14" fmla="*/ 198120 w 274319"/>
              <a:gd name="connsiteY14" fmla="*/ 110490 h 274319"/>
              <a:gd name="connsiteX15" fmla="*/ 110490 w 274319"/>
              <a:gd name="connsiteY15" fmla="*/ 22860 h 27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4319" h="274319">
                <a:moveTo>
                  <a:pt x="110490" y="0"/>
                </a:moveTo>
                <a:cubicBezTo>
                  <a:pt x="171512" y="0"/>
                  <a:pt x="220980" y="49468"/>
                  <a:pt x="220980" y="110490"/>
                </a:cubicBezTo>
                <a:cubicBezTo>
                  <a:pt x="220980" y="136884"/>
                  <a:pt x="211725" y="161116"/>
                  <a:pt x="196284" y="180119"/>
                </a:cubicBezTo>
                <a:lnTo>
                  <a:pt x="270972" y="254808"/>
                </a:lnTo>
                <a:cubicBezTo>
                  <a:pt x="275436" y="259272"/>
                  <a:pt x="275436" y="266508"/>
                  <a:pt x="270972" y="270972"/>
                </a:cubicBezTo>
                <a:cubicBezTo>
                  <a:pt x="266915" y="275030"/>
                  <a:pt x="260564" y="275399"/>
                  <a:pt x="256090" y="272078"/>
                </a:cubicBezTo>
                <a:lnTo>
                  <a:pt x="254808" y="270972"/>
                </a:lnTo>
                <a:lnTo>
                  <a:pt x="180119" y="196284"/>
                </a:lnTo>
                <a:cubicBezTo>
                  <a:pt x="161116" y="211725"/>
                  <a:pt x="136884" y="220980"/>
                  <a:pt x="110490" y="220980"/>
                </a:cubicBezTo>
                <a:cubicBezTo>
                  <a:pt x="49468" y="220980"/>
                  <a:pt x="0" y="171512"/>
                  <a:pt x="0" y="110490"/>
                </a:cubicBezTo>
                <a:cubicBezTo>
                  <a:pt x="0" y="49468"/>
                  <a:pt x="49468" y="0"/>
                  <a:pt x="110490" y="0"/>
                </a:cubicBezTo>
                <a:close/>
                <a:moveTo>
                  <a:pt x="110490" y="22860"/>
                </a:moveTo>
                <a:cubicBezTo>
                  <a:pt x="62093" y="22860"/>
                  <a:pt x="22860" y="62093"/>
                  <a:pt x="22860" y="110490"/>
                </a:cubicBezTo>
                <a:cubicBezTo>
                  <a:pt x="22860" y="158886"/>
                  <a:pt x="62093" y="198120"/>
                  <a:pt x="110490" y="198120"/>
                </a:cubicBezTo>
                <a:cubicBezTo>
                  <a:pt x="158886" y="198120"/>
                  <a:pt x="198120" y="158886"/>
                  <a:pt x="198120" y="110490"/>
                </a:cubicBezTo>
                <a:cubicBezTo>
                  <a:pt x="198120" y="62093"/>
                  <a:pt x="158886" y="22860"/>
                  <a:pt x="110490" y="22860"/>
                </a:cubicBezTo>
                <a:close/>
              </a:path>
            </a:pathLst>
          </a:custGeom>
          <a:solidFill>
            <a:srgbClr val="F5F5F4"/>
          </a:solidFill>
          <a:effectLst/>
        </p:spPr>
        <p:txBody>
          <a:bodyPr wrap="square" lIns="228600" tIns="18288" rIns="228600" bIns="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22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AB8A92C-9417-E6F6-EC39-9FE9DD4991C2}"/>
              </a:ext>
            </a:extLst>
          </p:cNvPr>
          <p:cNvSpPr txBox="1"/>
          <p:nvPr/>
        </p:nvSpPr>
        <p:spPr>
          <a:xfrm>
            <a:off x="3734565" y="5289256"/>
            <a:ext cx="21983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Limit exposure from misuse </a:t>
            </a:r>
            <a:b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by identifying issues early </a:t>
            </a:r>
            <a:b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and mitigating them quickly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DDD2F63-CAD1-2ADA-3B1A-14F3BE4CB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197867" y="4480101"/>
            <a:ext cx="652843" cy="652843"/>
          </a:xfrm>
          <a:prstGeom prst="ellipse">
            <a:avLst/>
          </a:prstGeom>
          <a:gradFill flip="none" rotWithShape="1">
            <a:gsLst>
              <a:gs pos="80000">
                <a:srgbClr val="7656AD"/>
              </a:gs>
              <a:gs pos="0">
                <a:srgbClr val="F65567"/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  <a:effectLst/>
        </p:spPr>
        <p:txBody>
          <a:bodyPr wrap="none" lIns="91440" tIns="109728" rIns="91440" bIns="91440" rtlCol="0" anchor="ctr" anchorCtr="0">
            <a:noAutofit/>
          </a:bodyPr>
          <a:lstStyle/>
          <a:p>
            <a:pPr algn="ctr" defTabSz="932486" fontAlgn="base">
              <a:spcBef>
                <a:spcPts val="600"/>
              </a:spcBef>
              <a:spcAft>
                <a:spcPct val="0"/>
              </a:spcAft>
              <a:tabLst>
                <a:tab pos="1487158" algn="l"/>
              </a:tabLst>
            </a:pPr>
            <a:endParaRPr lang="en-US" sz="1800" b="1">
              <a:gradFill>
                <a:gsLst>
                  <a:gs pos="70629">
                    <a:srgbClr val="FFFFFF"/>
                  </a:gs>
                  <a:gs pos="48951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+mj-lt"/>
            </a:endParaRPr>
          </a:p>
        </p:txBody>
      </p:sp>
      <p:sp>
        <p:nvSpPr>
          <p:cNvPr id="28" name="Graphic 6" descr="Icon of a line graph with an arrow at the end pointing up">
            <a:extLst>
              <a:ext uri="{FF2B5EF4-FFF2-40B4-BE49-F238E27FC236}">
                <a16:creationId xmlns:a16="http://schemas.microsoft.com/office/drawing/2014/main" id="{68BD7DE3-0922-00DF-2898-D1D59CB00997}"/>
              </a:ext>
            </a:extLst>
          </p:cNvPr>
          <p:cNvSpPr/>
          <p:nvPr/>
        </p:nvSpPr>
        <p:spPr>
          <a:xfrm>
            <a:off x="7380988" y="4645027"/>
            <a:ext cx="286600" cy="322990"/>
          </a:xfrm>
          <a:custGeom>
            <a:avLst/>
            <a:gdLst>
              <a:gd name="connsiteX0" fmla="*/ 26988 w 323850"/>
              <a:gd name="connsiteY0" fmla="*/ 13494 h 323850"/>
              <a:gd name="connsiteX1" fmla="*/ 13494 w 323850"/>
              <a:gd name="connsiteY1" fmla="*/ 0 h 323850"/>
              <a:gd name="connsiteX2" fmla="*/ 0 w 323850"/>
              <a:gd name="connsiteY2" fmla="*/ 13494 h 323850"/>
              <a:gd name="connsiteX3" fmla="*/ 0 w 323850"/>
              <a:gd name="connsiteY3" fmla="*/ 265377 h 323850"/>
              <a:gd name="connsiteX4" fmla="*/ 58473 w 323850"/>
              <a:gd name="connsiteY4" fmla="*/ 323850 h 323850"/>
              <a:gd name="connsiteX5" fmla="*/ 310356 w 323850"/>
              <a:gd name="connsiteY5" fmla="*/ 323850 h 323850"/>
              <a:gd name="connsiteX6" fmla="*/ 323850 w 323850"/>
              <a:gd name="connsiteY6" fmla="*/ 310356 h 323850"/>
              <a:gd name="connsiteX7" fmla="*/ 310356 w 323850"/>
              <a:gd name="connsiteY7" fmla="*/ 296863 h 323850"/>
              <a:gd name="connsiteX8" fmla="*/ 58473 w 323850"/>
              <a:gd name="connsiteY8" fmla="*/ 296863 h 323850"/>
              <a:gd name="connsiteX9" fmla="*/ 26988 w 323850"/>
              <a:gd name="connsiteY9" fmla="*/ 265377 h 323850"/>
              <a:gd name="connsiteX10" fmla="*/ 26988 w 323850"/>
              <a:gd name="connsiteY10" fmla="*/ 13494 h 323850"/>
              <a:gd name="connsiteX11" fmla="*/ 211402 w 323850"/>
              <a:gd name="connsiteY11" fmla="*/ 53975 h 323850"/>
              <a:gd name="connsiteX12" fmla="*/ 197908 w 323850"/>
              <a:gd name="connsiteY12" fmla="*/ 67469 h 323850"/>
              <a:gd name="connsiteX13" fmla="*/ 211402 w 323850"/>
              <a:gd name="connsiteY13" fmla="*/ 80963 h 323850"/>
              <a:gd name="connsiteX14" fmla="*/ 268783 w 323850"/>
              <a:gd name="connsiteY14" fmla="*/ 80963 h 323850"/>
              <a:gd name="connsiteX15" fmla="*/ 184415 w 323850"/>
              <a:gd name="connsiteY15" fmla="*/ 165331 h 323850"/>
              <a:gd name="connsiteX16" fmla="*/ 148976 w 323850"/>
              <a:gd name="connsiteY16" fmla="*/ 129894 h 323850"/>
              <a:gd name="connsiteX17" fmla="*/ 129894 w 323850"/>
              <a:gd name="connsiteY17" fmla="*/ 129894 h 323850"/>
              <a:gd name="connsiteX18" fmla="*/ 62425 w 323850"/>
              <a:gd name="connsiteY18" fmla="*/ 197363 h 323850"/>
              <a:gd name="connsiteX19" fmla="*/ 62425 w 323850"/>
              <a:gd name="connsiteY19" fmla="*/ 216445 h 323850"/>
              <a:gd name="connsiteX20" fmla="*/ 81508 w 323850"/>
              <a:gd name="connsiteY20" fmla="*/ 216445 h 323850"/>
              <a:gd name="connsiteX21" fmla="*/ 139435 w 323850"/>
              <a:gd name="connsiteY21" fmla="*/ 158519 h 323850"/>
              <a:gd name="connsiteX22" fmla="*/ 174874 w 323850"/>
              <a:gd name="connsiteY22" fmla="*/ 193956 h 323850"/>
              <a:gd name="connsiteX23" fmla="*/ 193956 w 323850"/>
              <a:gd name="connsiteY23" fmla="*/ 193956 h 323850"/>
              <a:gd name="connsiteX24" fmla="*/ 287894 w 323850"/>
              <a:gd name="connsiteY24" fmla="*/ 100019 h 323850"/>
              <a:gd name="connsiteX25" fmla="*/ 287894 w 323850"/>
              <a:gd name="connsiteY25" fmla="*/ 157517 h 323850"/>
              <a:gd name="connsiteX26" fmla="*/ 301387 w 323850"/>
              <a:gd name="connsiteY26" fmla="*/ 171011 h 323850"/>
              <a:gd name="connsiteX27" fmla="*/ 314881 w 323850"/>
              <a:gd name="connsiteY27" fmla="*/ 157517 h 323850"/>
              <a:gd name="connsiteX28" fmla="*/ 314881 w 323850"/>
              <a:gd name="connsiteY28" fmla="*/ 67469 h 323850"/>
              <a:gd name="connsiteX29" fmla="*/ 301387 w 323850"/>
              <a:gd name="connsiteY29" fmla="*/ 53975 h 323850"/>
              <a:gd name="connsiteX30" fmla="*/ 211402 w 323850"/>
              <a:gd name="connsiteY30" fmla="*/ 53975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3850" h="323850">
                <a:moveTo>
                  <a:pt x="26988" y="13494"/>
                </a:moveTo>
                <a:cubicBezTo>
                  <a:pt x="26988" y="6041"/>
                  <a:pt x="20946" y="0"/>
                  <a:pt x="13494" y="0"/>
                </a:cubicBezTo>
                <a:cubicBezTo>
                  <a:pt x="6041" y="0"/>
                  <a:pt x="0" y="6041"/>
                  <a:pt x="0" y="13494"/>
                </a:cubicBezTo>
                <a:lnTo>
                  <a:pt x="0" y="265377"/>
                </a:lnTo>
                <a:cubicBezTo>
                  <a:pt x="0" y="297670"/>
                  <a:pt x="26179" y="323850"/>
                  <a:pt x="58473" y="323850"/>
                </a:cubicBezTo>
                <a:lnTo>
                  <a:pt x="310356" y="323850"/>
                </a:lnTo>
                <a:cubicBezTo>
                  <a:pt x="317808" y="323850"/>
                  <a:pt x="323850" y="317808"/>
                  <a:pt x="323850" y="310356"/>
                </a:cubicBezTo>
                <a:cubicBezTo>
                  <a:pt x="323850" y="302904"/>
                  <a:pt x="317808" y="296863"/>
                  <a:pt x="310356" y="296863"/>
                </a:cubicBezTo>
                <a:lnTo>
                  <a:pt x="58473" y="296863"/>
                </a:lnTo>
                <a:cubicBezTo>
                  <a:pt x="41084" y="296863"/>
                  <a:pt x="26988" y="282766"/>
                  <a:pt x="26988" y="265377"/>
                </a:cubicBezTo>
                <a:lnTo>
                  <a:pt x="26988" y="13494"/>
                </a:lnTo>
                <a:close/>
                <a:moveTo>
                  <a:pt x="211402" y="53975"/>
                </a:moveTo>
                <a:cubicBezTo>
                  <a:pt x="203950" y="53975"/>
                  <a:pt x="197908" y="60016"/>
                  <a:pt x="197908" y="67469"/>
                </a:cubicBezTo>
                <a:cubicBezTo>
                  <a:pt x="197908" y="74921"/>
                  <a:pt x="203950" y="80963"/>
                  <a:pt x="211402" y="80963"/>
                </a:cubicBezTo>
                <a:lnTo>
                  <a:pt x="268783" y="80963"/>
                </a:lnTo>
                <a:lnTo>
                  <a:pt x="184415" y="165331"/>
                </a:lnTo>
                <a:lnTo>
                  <a:pt x="148976" y="129894"/>
                </a:lnTo>
                <a:cubicBezTo>
                  <a:pt x="143707" y="124624"/>
                  <a:pt x="135164" y="124624"/>
                  <a:pt x="129894" y="129894"/>
                </a:cubicBezTo>
                <a:lnTo>
                  <a:pt x="62425" y="197363"/>
                </a:lnTo>
                <a:cubicBezTo>
                  <a:pt x="57156" y="202633"/>
                  <a:pt x="57156" y="211175"/>
                  <a:pt x="62425" y="216445"/>
                </a:cubicBezTo>
                <a:cubicBezTo>
                  <a:pt x="67695" y="221715"/>
                  <a:pt x="76239" y="221715"/>
                  <a:pt x="81508" y="216445"/>
                </a:cubicBezTo>
                <a:lnTo>
                  <a:pt x="139435" y="158519"/>
                </a:lnTo>
                <a:lnTo>
                  <a:pt x="174874" y="193956"/>
                </a:lnTo>
                <a:cubicBezTo>
                  <a:pt x="180143" y="199225"/>
                  <a:pt x="188686" y="199225"/>
                  <a:pt x="193956" y="193956"/>
                </a:cubicBezTo>
                <a:lnTo>
                  <a:pt x="287894" y="100019"/>
                </a:lnTo>
                <a:lnTo>
                  <a:pt x="287894" y="157517"/>
                </a:lnTo>
                <a:cubicBezTo>
                  <a:pt x="287894" y="164969"/>
                  <a:pt x="293935" y="171011"/>
                  <a:pt x="301387" y="171011"/>
                </a:cubicBezTo>
                <a:cubicBezTo>
                  <a:pt x="308841" y="171011"/>
                  <a:pt x="314881" y="164969"/>
                  <a:pt x="314881" y="157517"/>
                </a:cubicBezTo>
                <a:lnTo>
                  <a:pt x="314881" y="67469"/>
                </a:lnTo>
                <a:cubicBezTo>
                  <a:pt x="314881" y="60016"/>
                  <a:pt x="308840" y="53975"/>
                  <a:pt x="301387" y="53975"/>
                </a:cubicBezTo>
                <a:lnTo>
                  <a:pt x="211402" y="53975"/>
                </a:lnTo>
                <a:close/>
              </a:path>
            </a:pathLst>
          </a:custGeom>
          <a:solidFill>
            <a:srgbClr val="F5F5F4"/>
          </a:solidFill>
          <a:effectLst/>
        </p:spPr>
        <p:txBody>
          <a:bodyPr wrap="square" lIns="228600" tIns="18288" rIns="228600" bIns="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22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CFF14B-19BF-3E69-8871-E804C091E5CA}"/>
              </a:ext>
            </a:extLst>
          </p:cNvPr>
          <p:cNvSpPr txBox="1"/>
          <p:nvPr/>
        </p:nvSpPr>
        <p:spPr>
          <a:xfrm>
            <a:off x="6372377" y="5289256"/>
            <a:ext cx="21983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Increase Copilot + Agent response quality by limiting its access to outdated information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1F78DFA-D38E-BF79-6196-5EDAAFBD1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9888417" y="4480101"/>
            <a:ext cx="652843" cy="652843"/>
          </a:xfrm>
          <a:prstGeom prst="ellipse">
            <a:avLst/>
          </a:prstGeom>
          <a:gradFill flip="none" rotWithShape="1">
            <a:gsLst>
              <a:gs pos="80000">
                <a:srgbClr val="7656AD"/>
              </a:gs>
              <a:gs pos="0">
                <a:srgbClr val="F65567"/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  <a:effectLst/>
        </p:spPr>
        <p:txBody>
          <a:bodyPr wrap="none" lIns="91440" tIns="109728" rIns="91440" bIns="91440" rtlCol="0" anchor="ctr" anchorCtr="0">
            <a:noAutofit/>
          </a:bodyPr>
          <a:lstStyle/>
          <a:p>
            <a:pPr algn="ctr" defTabSz="932486" fontAlgn="base">
              <a:spcBef>
                <a:spcPts val="600"/>
              </a:spcBef>
              <a:spcAft>
                <a:spcPct val="0"/>
              </a:spcAft>
              <a:tabLst>
                <a:tab pos="1487158" algn="l"/>
              </a:tabLst>
            </a:pPr>
            <a:endParaRPr lang="en-US" sz="1800" b="1">
              <a:gradFill>
                <a:gsLst>
                  <a:gs pos="70629">
                    <a:srgbClr val="FFFFFF"/>
                  </a:gs>
                  <a:gs pos="48951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+mj-lt"/>
            </a:endParaRPr>
          </a:p>
        </p:txBody>
      </p:sp>
      <p:sp>
        <p:nvSpPr>
          <p:cNvPr id="29" name="Graphic 57" descr="Icon of dustbin">
            <a:extLst>
              <a:ext uri="{FF2B5EF4-FFF2-40B4-BE49-F238E27FC236}">
                <a16:creationId xmlns:a16="http://schemas.microsoft.com/office/drawing/2014/main" id="{3A86F700-27F3-31E2-5B81-D811453BD56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0066919" y="4643007"/>
            <a:ext cx="295838" cy="327030"/>
          </a:xfrm>
          <a:custGeom>
            <a:avLst/>
            <a:gdLst>
              <a:gd name="connsiteX0" fmla="*/ 88106 w 176210"/>
              <a:gd name="connsiteY0" fmla="*/ 0 h 192881"/>
              <a:gd name="connsiteX1" fmla="*/ 119015 w 176210"/>
              <a:gd name="connsiteY1" fmla="*/ 29204 h 192881"/>
              <a:gd name="connsiteX2" fmla="*/ 119063 w 176210"/>
              <a:gd name="connsiteY2" fmla="*/ 30956 h 192881"/>
              <a:gd name="connsiteX3" fmla="*/ 169069 w 176210"/>
              <a:gd name="connsiteY3" fmla="*/ 30956 h 192881"/>
              <a:gd name="connsiteX4" fmla="*/ 176211 w 176210"/>
              <a:gd name="connsiteY4" fmla="*/ 38102 h 192881"/>
              <a:gd name="connsiteX5" fmla="*/ 170040 w 176210"/>
              <a:gd name="connsiteY5" fmla="*/ 45177 h 192881"/>
              <a:gd name="connsiteX6" fmla="*/ 169069 w 176210"/>
              <a:gd name="connsiteY6" fmla="*/ 45244 h 192881"/>
              <a:gd name="connsiteX7" fmla="*/ 161487 w 176210"/>
              <a:gd name="connsiteY7" fmla="*/ 45244 h 192881"/>
              <a:gd name="connsiteX8" fmla="*/ 149295 w 176210"/>
              <a:gd name="connsiteY8" fmla="*/ 169259 h 192881"/>
              <a:gd name="connsiteX9" fmla="*/ 124901 w 176210"/>
              <a:gd name="connsiteY9" fmla="*/ 192824 h 192881"/>
              <a:gd name="connsiteX10" fmla="*/ 123225 w 176210"/>
              <a:gd name="connsiteY10" fmla="*/ 192881 h 192881"/>
              <a:gd name="connsiteX11" fmla="*/ 52988 w 176210"/>
              <a:gd name="connsiteY11" fmla="*/ 192881 h 192881"/>
              <a:gd name="connsiteX12" fmla="*/ 27137 w 176210"/>
              <a:gd name="connsiteY12" fmla="*/ 170907 h 192881"/>
              <a:gd name="connsiteX13" fmla="*/ 26918 w 176210"/>
              <a:gd name="connsiteY13" fmla="*/ 169250 h 192881"/>
              <a:gd name="connsiteX14" fmla="*/ 14716 w 176210"/>
              <a:gd name="connsiteY14" fmla="*/ 45244 h 192881"/>
              <a:gd name="connsiteX15" fmla="*/ 7144 w 176210"/>
              <a:gd name="connsiteY15" fmla="*/ 45244 h 192881"/>
              <a:gd name="connsiteX16" fmla="*/ 67 w 176210"/>
              <a:gd name="connsiteY16" fmla="*/ 39072 h 192881"/>
              <a:gd name="connsiteX17" fmla="*/ 0 w 176210"/>
              <a:gd name="connsiteY17" fmla="*/ 38100 h 192881"/>
              <a:gd name="connsiteX18" fmla="*/ 6172 w 176210"/>
              <a:gd name="connsiteY18" fmla="*/ 31023 h 192881"/>
              <a:gd name="connsiteX19" fmla="*/ 7144 w 176210"/>
              <a:gd name="connsiteY19" fmla="*/ 30956 h 192881"/>
              <a:gd name="connsiteX20" fmla="*/ 57150 w 176210"/>
              <a:gd name="connsiteY20" fmla="*/ 30956 h 192881"/>
              <a:gd name="connsiteX21" fmla="*/ 88106 w 176210"/>
              <a:gd name="connsiteY21" fmla="*/ 0 h 192881"/>
              <a:gd name="connsiteX22" fmla="*/ 147133 w 176210"/>
              <a:gd name="connsiteY22" fmla="*/ 45244 h 192881"/>
              <a:gd name="connsiteX23" fmla="*/ 29070 w 176210"/>
              <a:gd name="connsiteY23" fmla="*/ 45244 h 192881"/>
              <a:gd name="connsiteX24" fmla="*/ 41138 w 176210"/>
              <a:gd name="connsiteY24" fmla="*/ 167850 h 192881"/>
              <a:gd name="connsiteX25" fmla="*/ 51778 w 176210"/>
              <a:gd name="connsiteY25" fmla="*/ 178537 h 192881"/>
              <a:gd name="connsiteX26" fmla="*/ 52988 w 176210"/>
              <a:gd name="connsiteY26" fmla="*/ 178594 h 192881"/>
              <a:gd name="connsiteX27" fmla="*/ 123225 w 176210"/>
              <a:gd name="connsiteY27" fmla="*/ 178594 h 192881"/>
              <a:gd name="connsiteX28" fmla="*/ 134893 w 176210"/>
              <a:gd name="connsiteY28" fmla="*/ 169050 h 192881"/>
              <a:gd name="connsiteX29" fmla="*/ 135084 w 176210"/>
              <a:gd name="connsiteY29" fmla="*/ 167850 h 192881"/>
              <a:gd name="connsiteX30" fmla="*/ 147123 w 176210"/>
              <a:gd name="connsiteY30" fmla="*/ 45244 h 192881"/>
              <a:gd name="connsiteX31" fmla="*/ 104775 w 176210"/>
              <a:gd name="connsiteY31" fmla="*/ 71438 h 192881"/>
              <a:gd name="connsiteX32" fmla="*/ 111852 w 176210"/>
              <a:gd name="connsiteY32" fmla="*/ 77610 h 192881"/>
              <a:gd name="connsiteX33" fmla="*/ 111919 w 176210"/>
              <a:gd name="connsiteY33" fmla="*/ 78581 h 192881"/>
              <a:gd name="connsiteX34" fmla="*/ 111919 w 176210"/>
              <a:gd name="connsiteY34" fmla="*/ 145256 h 192881"/>
              <a:gd name="connsiteX35" fmla="*/ 104773 w 176210"/>
              <a:gd name="connsiteY35" fmla="*/ 152398 h 192881"/>
              <a:gd name="connsiteX36" fmla="*/ 97698 w 176210"/>
              <a:gd name="connsiteY36" fmla="*/ 146228 h 192881"/>
              <a:gd name="connsiteX37" fmla="*/ 97631 w 176210"/>
              <a:gd name="connsiteY37" fmla="*/ 145256 h 192881"/>
              <a:gd name="connsiteX38" fmla="*/ 97631 w 176210"/>
              <a:gd name="connsiteY38" fmla="*/ 78581 h 192881"/>
              <a:gd name="connsiteX39" fmla="*/ 104775 w 176210"/>
              <a:gd name="connsiteY39" fmla="*/ 71438 h 192881"/>
              <a:gd name="connsiteX40" fmla="*/ 71438 w 176210"/>
              <a:gd name="connsiteY40" fmla="*/ 71438 h 192881"/>
              <a:gd name="connsiteX41" fmla="*/ 78515 w 176210"/>
              <a:gd name="connsiteY41" fmla="*/ 77610 h 192881"/>
              <a:gd name="connsiteX42" fmla="*/ 78581 w 176210"/>
              <a:gd name="connsiteY42" fmla="*/ 78581 h 192881"/>
              <a:gd name="connsiteX43" fmla="*/ 78581 w 176210"/>
              <a:gd name="connsiteY43" fmla="*/ 145256 h 192881"/>
              <a:gd name="connsiteX44" fmla="*/ 71436 w 176210"/>
              <a:gd name="connsiteY44" fmla="*/ 152398 h 192881"/>
              <a:gd name="connsiteX45" fmla="*/ 64360 w 176210"/>
              <a:gd name="connsiteY45" fmla="*/ 146228 h 192881"/>
              <a:gd name="connsiteX46" fmla="*/ 64294 w 176210"/>
              <a:gd name="connsiteY46" fmla="*/ 145256 h 192881"/>
              <a:gd name="connsiteX47" fmla="*/ 64294 w 176210"/>
              <a:gd name="connsiteY47" fmla="*/ 78581 h 192881"/>
              <a:gd name="connsiteX48" fmla="*/ 71438 w 176210"/>
              <a:gd name="connsiteY48" fmla="*/ 71438 h 192881"/>
              <a:gd name="connsiteX49" fmla="*/ 88106 w 176210"/>
              <a:gd name="connsiteY49" fmla="*/ 14288 h 192881"/>
              <a:gd name="connsiteX50" fmla="*/ 71495 w 176210"/>
              <a:gd name="connsiteY50" fmla="*/ 29585 h 192881"/>
              <a:gd name="connsiteX51" fmla="*/ 71438 w 176210"/>
              <a:gd name="connsiteY51" fmla="*/ 30956 h 192881"/>
              <a:gd name="connsiteX52" fmla="*/ 104775 w 176210"/>
              <a:gd name="connsiteY52" fmla="*/ 30956 h 192881"/>
              <a:gd name="connsiteX53" fmla="*/ 88106 w 176210"/>
              <a:gd name="connsiteY53" fmla="*/ 14288 h 19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76210" h="192881">
                <a:moveTo>
                  <a:pt x="88106" y="0"/>
                </a:moveTo>
                <a:cubicBezTo>
                  <a:pt x="104523" y="-1"/>
                  <a:pt x="118085" y="12813"/>
                  <a:pt x="119015" y="29204"/>
                </a:cubicBezTo>
                <a:lnTo>
                  <a:pt x="119063" y="30956"/>
                </a:lnTo>
                <a:lnTo>
                  <a:pt x="169069" y="30956"/>
                </a:lnTo>
                <a:cubicBezTo>
                  <a:pt x="173014" y="30957"/>
                  <a:pt x="176212" y="34157"/>
                  <a:pt x="176211" y="38102"/>
                </a:cubicBezTo>
                <a:cubicBezTo>
                  <a:pt x="176210" y="41670"/>
                  <a:pt x="173575" y="44691"/>
                  <a:pt x="170040" y="45177"/>
                </a:cubicBezTo>
                <a:lnTo>
                  <a:pt x="169069" y="45244"/>
                </a:lnTo>
                <a:lnTo>
                  <a:pt x="161487" y="45244"/>
                </a:lnTo>
                <a:lnTo>
                  <a:pt x="149295" y="169259"/>
                </a:lnTo>
                <a:cubicBezTo>
                  <a:pt x="148033" y="182028"/>
                  <a:pt x="137707" y="192004"/>
                  <a:pt x="124901" y="192824"/>
                </a:cubicBezTo>
                <a:lnTo>
                  <a:pt x="123225" y="192881"/>
                </a:lnTo>
                <a:lnTo>
                  <a:pt x="52988" y="192881"/>
                </a:lnTo>
                <a:cubicBezTo>
                  <a:pt x="40150" y="192881"/>
                  <a:pt x="29205" y="183577"/>
                  <a:pt x="27137" y="170907"/>
                </a:cubicBezTo>
                <a:lnTo>
                  <a:pt x="26918" y="169250"/>
                </a:lnTo>
                <a:lnTo>
                  <a:pt x="14716" y="45244"/>
                </a:lnTo>
                <a:lnTo>
                  <a:pt x="7144" y="45244"/>
                </a:lnTo>
                <a:cubicBezTo>
                  <a:pt x="3574" y="45244"/>
                  <a:pt x="552" y="42608"/>
                  <a:pt x="67" y="39072"/>
                </a:cubicBezTo>
                <a:lnTo>
                  <a:pt x="0" y="38100"/>
                </a:lnTo>
                <a:cubicBezTo>
                  <a:pt x="0" y="34530"/>
                  <a:pt x="2636" y="31508"/>
                  <a:pt x="6172" y="31023"/>
                </a:cubicBezTo>
                <a:lnTo>
                  <a:pt x="7144" y="30956"/>
                </a:lnTo>
                <a:lnTo>
                  <a:pt x="57150" y="30956"/>
                </a:lnTo>
                <a:cubicBezTo>
                  <a:pt x="57150" y="13860"/>
                  <a:pt x="71010" y="0"/>
                  <a:pt x="88106" y="0"/>
                </a:cubicBezTo>
                <a:close/>
                <a:moveTo>
                  <a:pt x="147133" y="45244"/>
                </a:moveTo>
                <a:lnTo>
                  <a:pt x="29070" y="45244"/>
                </a:lnTo>
                <a:lnTo>
                  <a:pt x="41138" y="167850"/>
                </a:lnTo>
                <a:cubicBezTo>
                  <a:pt x="41689" y="173490"/>
                  <a:pt x="46140" y="177960"/>
                  <a:pt x="51778" y="178537"/>
                </a:cubicBezTo>
                <a:lnTo>
                  <a:pt x="52988" y="178594"/>
                </a:lnTo>
                <a:lnTo>
                  <a:pt x="123225" y="178594"/>
                </a:lnTo>
                <a:cubicBezTo>
                  <a:pt x="128940" y="178594"/>
                  <a:pt x="133788" y="174546"/>
                  <a:pt x="134893" y="169050"/>
                </a:cubicBezTo>
                <a:lnTo>
                  <a:pt x="135084" y="167850"/>
                </a:lnTo>
                <a:lnTo>
                  <a:pt x="147123" y="45244"/>
                </a:lnTo>
                <a:close/>
                <a:moveTo>
                  <a:pt x="104775" y="71438"/>
                </a:moveTo>
                <a:cubicBezTo>
                  <a:pt x="108345" y="71438"/>
                  <a:pt x="111366" y="74073"/>
                  <a:pt x="111852" y="77610"/>
                </a:cubicBezTo>
                <a:lnTo>
                  <a:pt x="111919" y="78581"/>
                </a:lnTo>
                <a:lnTo>
                  <a:pt x="111919" y="145256"/>
                </a:lnTo>
                <a:cubicBezTo>
                  <a:pt x="111918" y="149202"/>
                  <a:pt x="108718" y="152399"/>
                  <a:pt x="104773" y="152398"/>
                </a:cubicBezTo>
                <a:cubicBezTo>
                  <a:pt x="101204" y="152397"/>
                  <a:pt x="98185" y="149763"/>
                  <a:pt x="97698" y="146228"/>
                </a:cubicBezTo>
                <a:lnTo>
                  <a:pt x="97631" y="145256"/>
                </a:lnTo>
                <a:lnTo>
                  <a:pt x="97631" y="78581"/>
                </a:lnTo>
                <a:cubicBezTo>
                  <a:pt x="97631" y="74636"/>
                  <a:pt x="100830" y="71438"/>
                  <a:pt x="104775" y="71438"/>
                </a:cubicBezTo>
                <a:close/>
                <a:moveTo>
                  <a:pt x="71438" y="71438"/>
                </a:moveTo>
                <a:cubicBezTo>
                  <a:pt x="75007" y="71438"/>
                  <a:pt x="78029" y="74073"/>
                  <a:pt x="78515" y="77610"/>
                </a:cubicBezTo>
                <a:lnTo>
                  <a:pt x="78581" y="78581"/>
                </a:lnTo>
                <a:lnTo>
                  <a:pt x="78581" y="145256"/>
                </a:lnTo>
                <a:cubicBezTo>
                  <a:pt x="78580" y="149202"/>
                  <a:pt x="75381" y="152399"/>
                  <a:pt x="71436" y="152398"/>
                </a:cubicBezTo>
                <a:cubicBezTo>
                  <a:pt x="67867" y="152397"/>
                  <a:pt x="64847" y="149763"/>
                  <a:pt x="64360" y="146228"/>
                </a:cubicBezTo>
                <a:lnTo>
                  <a:pt x="64294" y="145256"/>
                </a:lnTo>
                <a:lnTo>
                  <a:pt x="64294" y="78581"/>
                </a:lnTo>
                <a:cubicBezTo>
                  <a:pt x="64294" y="74636"/>
                  <a:pt x="67492" y="71438"/>
                  <a:pt x="71438" y="71438"/>
                </a:cubicBezTo>
                <a:close/>
                <a:moveTo>
                  <a:pt x="88106" y="14288"/>
                </a:moveTo>
                <a:cubicBezTo>
                  <a:pt x="79433" y="14288"/>
                  <a:pt x="72208" y="20940"/>
                  <a:pt x="71495" y="29585"/>
                </a:cubicBezTo>
                <a:lnTo>
                  <a:pt x="71438" y="30956"/>
                </a:lnTo>
                <a:lnTo>
                  <a:pt x="104775" y="30956"/>
                </a:lnTo>
                <a:cubicBezTo>
                  <a:pt x="104775" y="21750"/>
                  <a:pt x="97312" y="14288"/>
                  <a:pt x="88106" y="14288"/>
                </a:cubicBezTo>
                <a:close/>
              </a:path>
            </a:pathLst>
          </a:custGeom>
          <a:solidFill>
            <a:srgbClr val="F5F5F4"/>
          </a:solidFill>
          <a:effectLst/>
        </p:spPr>
        <p:txBody>
          <a:bodyPr wrap="square" lIns="228600" tIns="18288" rIns="228600" bIns="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22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7C334DA-ACBF-FE48-6A3B-AAFA52DFA587}"/>
              </a:ext>
            </a:extLst>
          </p:cNvPr>
          <p:cNvSpPr txBox="1"/>
          <p:nvPr/>
        </p:nvSpPr>
        <p:spPr>
          <a:xfrm>
            <a:off x="9046475" y="5289256"/>
            <a:ext cx="23367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Keep or delete Copilot and Agent generated content according to your risk management preferences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825FDD0-4F3D-BFBE-37DD-6C8627D72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4259016" y="2109706"/>
            <a:ext cx="2933" cy="1178185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A3B521-FD04-A646-7975-79CC72A33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3582000" y="4703379"/>
            <a:ext cx="2933" cy="1178185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F78610-9059-A0C2-DF2F-A755D5BA5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6118173" y="4703379"/>
            <a:ext cx="2933" cy="1178185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D09384F-60D7-A45C-D113-983AA2669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7930952" y="2109706"/>
            <a:ext cx="2933" cy="1178185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DE3D830-61DC-C37F-7029-D35803045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8808721" y="4703379"/>
            <a:ext cx="2933" cy="1178185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49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9A8C7-F220-F1B5-B414-AC34AF04F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50">
            <a:extLst>
              <a:ext uri="{FF2B5EF4-FFF2-40B4-BE49-F238E27FC236}">
                <a16:creationId xmlns:a16="http://schemas.microsoft.com/office/drawing/2014/main" id="{CA3E3549-235D-978B-6BDD-49118BB49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977735" y="1313824"/>
            <a:ext cx="3396119" cy="4595485"/>
          </a:xfrm>
          <a:prstGeom prst="roundRect">
            <a:avLst>
              <a:gd name="adj" fmla="val 8008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br>
              <a:rPr lang="en-US" sz="1400">
                <a:solidFill>
                  <a:srgbClr val="8661C5"/>
                </a:solidFill>
                <a:latin typeface="Segoe UI Semibold"/>
              </a:rPr>
            </a:br>
            <a:br>
              <a:rPr lang="en-US" sz="1400">
                <a:solidFill>
                  <a:srgbClr val="8661C5"/>
                </a:solidFill>
                <a:latin typeface="Segoe UI Semibold"/>
              </a:rPr>
            </a:b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15" name="Rectangle: Rounded Corners 50">
            <a:extLst>
              <a:ext uri="{FF2B5EF4-FFF2-40B4-BE49-F238E27FC236}">
                <a16:creationId xmlns:a16="http://schemas.microsoft.com/office/drawing/2014/main" id="{D6440D1F-DE6A-574A-578A-57ED90CD9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398736" y="1313824"/>
            <a:ext cx="3396119" cy="4595485"/>
          </a:xfrm>
          <a:prstGeom prst="roundRect">
            <a:avLst>
              <a:gd name="adj" fmla="val 8008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br>
              <a:rPr lang="en-US" sz="1400">
                <a:solidFill>
                  <a:srgbClr val="8661C5"/>
                </a:solidFill>
                <a:latin typeface="Segoe UI Semibold"/>
              </a:rPr>
            </a:br>
            <a:br>
              <a:rPr lang="en-US" sz="1400">
                <a:solidFill>
                  <a:srgbClr val="8661C5"/>
                </a:solidFill>
                <a:latin typeface="Segoe UI Semibold"/>
              </a:rPr>
            </a:b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2" name="Rectangle: Rounded Corners 34">
            <a:extLst>
              <a:ext uri="{FF2B5EF4-FFF2-40B4-BE49-F238E27FC236}">
                <a16:creationId xmlns:a16="http://schemas.microsoft.com/office/drawing/2014/main" id="{D3E8209D-8132-973E-BB17-98A755BA3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4201" y="749147"/>
            <a:ext cx="11025188" cy="5388763"/>
          </a:xfrm>
          <a:prstGeom prst="roundRect">
            <a:avLst>
              <a:gd name="adj" fmla="val 5817"/>
            </a:avLst>
          </a:prstGeom>
          <a:ln w="25400" cap="rnd">
            <a:gradFill flip="none" rotWithShape="1">
              <a:gsLst>
                <a:gs pos="0">
                  <a:srgbClr val="F65567"/>
                </a:gs>
                <a:gs pos="32000">
                  <a:srgbClr val="7656AD"/>
                </a:gs>
                <a:gs pos="100000">
                  <a:srgbClr val="318581"/>
                </a:gs>
                <a:gs pos="68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 dirty="0">
              <a:solidFill>
                <a:srgbClr val="8661C5"/>
              </a:solidFill>
              <a:latin typeface="Segoe UI Semibold"/>
            </a:endParaRPr>
          </a:p>
        </p:txBody>
      </p:sp>
      <p:sp useBgFill="1">
        <p:nvSpPr>
          <p:cNvPr id="51" name="Title 50">
            <a:extLst>
              <a:ext uri="{FF2B5EF4-FFF2-40B4-BE49-F238E27FC236}">
                <a16:creationId xmlns:a16="http://schemas.microsoft.com/office/drawing/2014/main" id="{BA3F45B8-DEDF-850D-66DD-1FD0029F2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881803" y="422757"/>
            <a:ext cx="8429986" cy="586482"/>
          </a:xfrm>
          <a:prstGeom prst="roundRect">
            <a:avLst>
              <a:gd name="adj" fmla="val 0"/>
            </a:avLst>
          </a:prstGeom>
          <a:solidFill>
            <a:srgbClr val="F5F5F4"/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491033" fontAlgn="base">
              <a:spcBef>
                <a:spcPct val="0"/>
              </a:spcBef>
              <a:spcAft>
                <a:spcPct val="0"/>
              </a:spcAft>
              <a:defRPr sz="2200" b="1">
                <a:gradFill>
                  <a:gsLst>
                    <a:gs pos="13761">
                      <a:srgbClr val="FFFFFF"/>
                    </a:gs>
                    <a:gs pos="34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0" marR="0" lvl="1" indent="0" defTabSz="630263" fontAlgn="base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Pct val="90000"/>
              <a:buFontTx/>
              <a:buNone/>
              <a:tabLst>
                <a:tab pos="1371655" algn="l"/>
              </a:tabLst>
              <a:defRPr sz="2800" b="1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1" indent="0" algn="l" defTabSz="630263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Pct val="90000"/>
              <a:buFontTx/>
              <a:buNone/>
              <a:tabLst>
                <a:tab pos="1371655" algn="l"/>
              </a:tabLst>
              <a:defRPr/>
            </a:pPr>
            <a:r>
              <a:rPr kumimoji="0" lang="en-US" sz="2800" b="1" i="0" u="none" strike="noStrike" kern="1200" cap="none" spc="0" normalizeH="0" baseline="0" noProof="0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itchFamily="34" charset="0"/>
              </a:rPr>
              <a:t>Secure and govern Microsoft 365 Copilot + Agents</a:t>
            </a:r>
          </a:p>
        </p:txBody>
      </p:sp>
      <p:sp>
        <p:nvSpPr>
          <p:cNvPr id="14" name="Rectangle: Rounded Corners 50">
            <a:extLst>
              <a:ext uri="{FF2B5EF4-FFF2-40B4-BE49-F238E27FC236}">
                <a16:creationId xmlns:a16="http://schemas.microsoft.com/office/drawing/2014/main" id="{AF49A9AD-42B5-5730-DF84-0F1428B62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19737" y="1313824"/>
            <a:ext cx="3396119" cy="4595485"/>
          </a:xfrm>
          <a:prstGeom prst="roundRect">
            <a:avLst>
              <a:gd name="adj" fmla="val 8008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br>
              <a:rPr lang="en-US" sz="1400">
                <a:solidFill>
                  <a:srgbClr val="8661C5"/>
                </a:solidFill>
                <a:latin typeface="Segoe UI Semibold"/>
              </a:rPr>
            </a:br>
            <a:br>
              <a:rPr lang="en-US" sz="1400">
                <a:solidFill>
                  <a:srgbClr val="8661C5"/>
                </a:solidFill>
                <a:latin typeface="Segoe UI Semibold"/>
              </a:rPr>
            </a:b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562B621-631E-AF56-25DB-E36774315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83456" y="1579792"/>
            <a:ext cx="868680" cy="868680"/>
          </a:xfrm>
          <a:prstGeom prst="ellipse">
            <a:avLst/>
          </a:prstGeom>
          <a:gradFill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</a:gradFill>
          <a:effectLst/>
        </p:spPr>
        <p:txBody>
          <a:bodyPr wrap="square" lIns="91440" tIns="18288" rIns="91440" bIns="36576" rtlCol="0" anchor="ctr" anchorCtr="0">
            <a:noAutofit/>
          </a:bodyPr>
          <a:lstStyle/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endParaRPr lang="en-IN" sz="1400" b="1">
              <a:ln w="3175">
                <a:noFill/>
              </a:ln>
              <a:gradFill>
                <a:gsLst>
                  <a:gs pos="92661">
                    <a:srgbClr val="FFFFFF"/>
                  </a:gs>
                  <a:gs pos="7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36" name="Graphic 81" descr="Icon of an app window with a closed padlock">
            <a:extLst>
              <a:ext uri="{FF2B5EF4-FFF2-40B4-BE49-F238E27FC236}">
                <a16:creationId xmlns:a16="http://schemas.microsoft.com/office/drawing/2014/main" id="{CE826936-E815-2E5B-3E8B-A291AADCEAC7}"/>
              </a:ext>
            </a:extLst>
          </p:cNvPr>
          <p:cNvSpPr/>
          <p:nvPr/>
        </p:nvSpPr>
        <p:spPr>
          <a:xfrm>
            <a:off x="2354304" y="1850640"/>
            <a:ext cx="326984" cy="326984"/>
          </a:xfrm>
          <a:custGeom>
            <a:avLst/>
            <a:gdLst>
              <a:gd name="connsiteX0" fmla="*/ 228003 w 309156"/>
              <a:gd name="connsiteY0" fmla="*/ 0 h 309156"/>
              <a:gd name="connsiteX1" fmla="*/ 278241 w 309156"/>
              <a:gd name="connsiteY1" fmla="*/ 50238 h 309156"/>
              <a:gd name="connsiteX2" fmla="*/ 278241 w 309156"/>
              <a:gd name="connsiteY2" fmla="*/ 132172 h 309156"/>
              <a:gd name="connsiteX3" fmla="*/ 255054 w 309156"/>
              <a:gd name="connsiteY3" fmla="*/ 118174 h 309156"/>
              <a:gd name="connsiteX4" fmla="*/ 255054 w 309156"/>
              <a:gd name="connsiteY4" fmla="*/ 85018 h 309156"/>
              <a:gd name="connsiteX5" fmla="*/ 23187 w 309156"/>
              <a:gd name="connsiteY5" fmla="*/ 85018 h 309156"/>
              <a:gd name="connsiteX6" fmla="*/ 23187 w 309156"/>
              <a:gd name="connsiteY6" fmla="*/ 228003 h 309156"/>
              <a:gd name="connsiteX7" fmla="*/ 50238 w 309156"/>
              <a:gd name="connsiteY7" fmla="*/ 255054 h 309156"/>
              <a:gd name="connsiteX8" fmla="*/ 154578 w 309156"/>
              <a:gd name="connsiteY8" fmla="*/ 255054 h 309156"/>
              <a:gd name="connsiteX9" fmla="*/ 154578 w 309156"/>
              <a:gd name="connsiteY9" fmla="*/ 278241 h 309156"/>
              <a:gd name="connsiteX10" fmla="*/ 50238 w 309156"/>
              <a:gd name="connsiteY10" fmla="*/ 278241 h 309156"/>
              <a:gd name="connsiteX11" fmla="*/ 0 w 309156"/>
              <a:gd name="connsiteY11" fmla="*/ 228003 h 309156"/>
              <a:gd name="connsiteX12" fmla="*/ 0 w 309156"/>
              <a:gd name="connsiteY12" fmla="*/ 50238 h 309156"/>
              <a:gd name="connsiteX13" fmla="*/ 50238 w 309156"/>
              <a:gd name="connsiteY13" fmla="*/ 0 h 309156"/>
              <a:gd name="connsiteX14" fmla="*/ 228003 w 309156"/>
              <a:gd name="connsiteY14" fmla="*/ 0 h 309156"/>
              <a:gd name="connsiteX15" fmla="*/ 228003 w 309156"/>
              <a:gd name="connsiteY15" fmla="*/ 23187 h 309156"/>
              <a:gd name="connsiteX16" fmla="*/ 50238 w 309156"/>
              <a:gd name="connsiteY16" fmla="*/ 23187 h 309156"/>
              <a:gd name="connsiteX17" fmla="*/ 23187 w 309156"/>
              <a:gd name="connsiteY17" fmla="*/ 50238 h 309156"/>
              <a:gd name="connsiteX18" fmla="*/ 23187 w 309156"/>
              <a:gd name="connsiteY18" fmla="*/ 61831 h 309156"/>
              <a:gd name="connsiteX19" fmla="*/ 255054 w 309156"/>
              <a:gd name="connsiteY19" fmla="*/ 61831 h 309156"/>
              <a:gd name="connsiteX20" fmla="*/ 255054 w 309156"/>
              <a:gd name="connsiteY20" fmla="*/ 50238 h 309156"/>
              <a:gd name="connsiteX21" fmla="*/ 228003 w 309156"/>
              <a:gd name="connsiteY21" fmla="*/ 23187 h 309156"/>
              <a:gd name="connsiteX22" fmla="*/ 200952 w 309156"/>
              <a:gd name="connsiteY22" fmla="*/ 185494 h 309156"/>
              <a:gd name="connsiteX23" fmla="*/ 193223 w 309156"/>
              <a:gd name="connsiteY23" fmla="*/ 185494 h 309156"/>
              <a:gd name="connsiteX24" fmla="*/ 170036 w 309156"/>
              <a:gd name="connsiteY24" fmla="*/ 208681 h 309156"/>
              <a:gd name="connsiteX25" fmla="*/ 170036 w 309156"/>
              <a:gd name="connsiteY25" fmla="*/ 285970 h 309156"/>
              <a:gd name="connsiteX26" fmla="*/ 193223 w 309156"/>
              <a:gd name="connsiteY26" fmla="*/ 309157 h 309156"/>
              <a:gd name="connsiteX27" fmla="*/ 285970 w 309156"/>
              <a:gd name="connsiteY27" fmla="*/ 309157 h 309156"/>
              <a:gd name="connsiteX28" fmla="*/ 309157 w 309156"/>
              <a:gd name="connsiteY28" fmla="*/ 285970 h 309156"/>
              <a:gd name="connsiteX29" fmla="*/ 309157 w 309156"/>
              <a:gd name="connsiteY29" fmla="*/ 208681 h 309156"/>
              <a:gd name="connsiteX30" fmla="*/ 285970 w 309156"/>
              <a:gd name="connsiteY30" fmla="*/ 185494 h 309156"/>
              <a:gd name="connsiteX31" fmla="*/ 278241 w 309156"/>
              <a:gd name="connsiteY31" fmla="*/ 185494 h 309156"/>
              <a:gd name="connsiteX32" fmla="*/ 278241 w 309156"/>
              <a:gd name="connsiteY32" fmla="*/ 170036 h 309156"/>
              <a:gd name="connsiteX33" fmla="*/ 239596 w 309156"/>
              <a:gd name="connsiteY33" fmla="*/ 131392 h 309156"/>
              <a:gd name="connsiteX34" fmla="*/ 200952 w 309156"/>
              <a:gd name="connsiteY34" fmla="*/ 170036 h 309156"/>
              <a:gd name="connsiteX35" fmla="*/ 200952 w 309156"/>
              <a:gd name="connsiteY35" fmla="*/ 185494 h 309156"/>
              <a:gd name="connsiteX36" fmla="*/ 224139 w 309156"/>
              <a:gd name="connsiteY36" fmla="*/ 170036 h 309156"/>
              <a:gd name="connsiteX37" fmla="*/ 239596 w 309156"/>
              <a:gd name="connsiteY37" fmla="*/ 154578 h 309156"/>
              <a:gd name="connsiteX38" fmla="*/ 255054 w 309156"/>
              <a:gd name="connsiteY38" fmla="*/ 170036 h 309156"/>
              <a:gd name="connsiteX39" fmla="*/ 255054 w 309156"/>
              <a:gd name="connsiteY39" fmla="*/ 185494 h 309156"/>
              <a:gd name="connsiteX40" fmla="*/ 224139 w 309156"/>
              <a:gd name="connsiteY40" fmla="*/ 185494 h 309156"/>
              <a:gd name="connsiteX41" fmla="*/ 224139 w 309156"/>
              <a:gd name="connsiteY41" fmla="*/ 170036 h 309156"/>
              <a:gd name="connsiteX42" fmla="*/ 255054 w 309156"/>
              <a:gd name="connsiteY42" fmla="*/ 247325 h 309156"/>
              <a:gd name="connsiteX43" fmla="*/ 239596 w 309156"/>
              <a:gd name="connsiteY43" fmla="*/ 262783 h 309156"/>
              <a:gd name="connsiteX44" fmla="*/ 224139 w 309156"/>
              <a:gd name="connsiteY44" fmla="*/ 247325 h 309156"/>
              <a:gd name="connsiteX45" fmla="*/ 239596 w 309156"/>
              <a:gd name="connsiteY45" fmla="*/ 231868 h 309156"/>
              <a:gd name="connsiteX46" fmla="*/ 255054 w 309156"/>
              <a:gd name="connsiteY46" fmla="*/ 247325 h 309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09156" h="309156">
                <a:moveTo>
                  <a:pt x="228003" y="0"/>
                </a:moveTo>
                <a:cubicBezTo>
                  <a:pt x="255748" y="0"/>
                  <a:pt x="278241" y="22492"/>
                  <a:pt x="278241" y="50238"/>
                </a:cubicBezTo>
                <a:lnTo>
                  <a:pt x="278241" y="132172"/>
                </a:lnTo>
                <a:cubicBezTo>
                  <a:pt x="271905" y="125708"/>
                  <a:pt x="263961" y="120825"/>
                  <a:pt x="255054" y="118174"/>
                </a:cubicBezTo>
                <a:lnTo>
                  <a:pt x="255054" y="85018"/>
                </a:lnTo>
                <a:lnTo>
                  <a:pt x="23187" y="85018"/>
                </a:lnTo>
                <a:lnTo>
                  <a:pt x="23187" y="228003"/>
                </a:lnTo>
                <a:cubicBezTo>
                  <a:pt x="23187" y="242943"/>
                  <a:pt x="35298" y="255054"/>
                  <a:pt x="50238" y="255054"/>
                </a:cubicBezTo>
                <a:lnTo>
                  <a:pt x="154578" y="255054"/>
                </a:lnTo>
                <a:lnTo>
                  <a:pt x="154578" y="278241"/>
                </a:lnTo>
                <a:lnTo>
                  <a:pt x="50238" y="278241"/>
                </a:lnTo>
                <a:cubicBezTo>
                  <a:pt x="22492" y="278241"/>
                  <a:pt x="0" y="255748"/>
                  <a:pt x="0" y="228003"/>
                </a:cubicBezTo>
                <a:lnTo>
                  <a:pt x="0" y="50238"/>
                </a:lnTo>
                <a:cubicBezTo>
                  <a:pt x="0" y="22492"/>
                  <a:pt x="22492" y="0"/>
                  <a:pt x="50238" y="0"/>
                </a:cubicBezTo>
                <a:lnTo>
                  <a:pt x="228003" y="0"/>
                </a:lnTo>
                <a:close/>
                <a:moveTo>
                  <a:pt x="228003" y="23187"/>
                </a:moveTo>
                <a:lnTo>
                  <a:pt x="50238" y="23187"/>
                </a:lnTo>
                <a:cubicBezTo>
                  <a:pt x="35298" y="23187"/>
                  <a:pt x="23187" y="35298"/>
                  <a:pt x="23187" y="50238"/>
                </a:cubicBezTo>
                <a:lnTo>
                  <a:pt x="23187" y="61831"/>
                </a:lnTo>
                <a:lnTo>
                  <a:pt x="255054" y="61831"/>
                </a:lnTo>
                <a:lnTo>
                  <a:pt x="255054" y="50238"/>
                </a:lnTo>
                <a:cubicBezTo>
                  <a:pt x="255054" y="35298"/>
                  <a:pt x="242943" y="23187"/>
                  <a:pt x="228003" y="23187"/>
                </a:cubicBezTo>
                <a:close/>
                <a:moveTo>
                  <a:pt x="200952" y="185494"/>
                </a:moveTo>
                <a:lnTo>
                  <a:pt x="193223" y="185494"/>
                </a:lnTo>
                <a:cubicBezTo>
                  <a:pt x="180418" y="185494"/>
                  <a:pt x="170036" y="195875"/>
                  <a:pt x="170036" y="208681"/>
                </a:cubicBezTo>
                <a:lnTo>
                  <a:pt x="170036" y="285970"/>
                </a:lnTo>
                <a:cubicBezTo>
                  <a:pt x="170036" y="298775"/>
                  <a:pt x="180418" y="309157"/>
                  <a:pt x="193223" y="309157"/>
                </a:cubicBezTo>
                <a:lnTo>
                  <a:pt x="285970" y="309157"/>
                </a:lnTo>
                <a:cubicBezTo>
                  <a:pt x="298775" y="309157"/>
                  <a:pt x="309157" y="298775"/>
                  <a:pt x="309157" y="285970"/>
                </a:cubicBezTo>
                <a:lnTo>
                  <a:pt x="309157" y="208681"/>
                </a:lnTo>
                <a:cubicBezTo>
                  <a:pt x="309157" y="195875"/>
                  <a:pt x="298775" y="185494"/>
                  <a:pt x="285970" y="185494"/>
                </a:cubicBezTo>
                <a:lnTo>
                  <a:pt x="278241" y="185494"/>
                </a:lnTo>
                <a:lnTo>
                  <a:pt x="278241" y="170036"/>
                </a:lnTo>
                <a:cubicBezTo>
                  <a:pt x="278241" y="148694"/>
                  <a:pt x="260939" y="131392"/>
                  <a:pt x="239596" y="131392"/>
                </a:cubicBezTo>
                <a:cubicBezTo>
                  <a:pt x="218254" y="131392"/>
                  <a:pt x="200952" y="148694"/>
                  <a:pt x="200952" y="170036"/>
                </a:cubicBezTo>
                <a:lnTo>
                  <a:pt x="200952" y="185494"/>
                </a:lnTo>
                <a:close/>
                <a:moveTo>
                  <a:pt x="224139" y="170036"/>
                </a:moveTo>
                <a:cubicBezTo>
                  <a:pt x="224139" y="161499"/>
                  <a:pt x="231059" y="154578"/>
                  <a:pt x="239596" y="154578"/>
                </a:cubicBezTo>
                <a:cubicBezTo>
                  <a:pt x="248134" y="154578"/>
                  <a:pt x="255054" y="161499"/>
                  <a:pt x="255054" y="170036"/>
                </a:cubicBezTo>
                <a:lnTo>
                  <a:pt x="255054" y="185494"/>
                </a:lnTo>
                <a:lnTo>
                  <a:pt x="224139" y="185494"/>
                </a:lnTo>
                <a:lnTo>
                  <a:pt x="224139" y="170036"/>
                </a:lnTo>
                <a:close/>
                <a:moveTo>
                  <a:pt x="255054" y="247325"/>
                </a:moveTo>
                <a:cubicBezTo>
                  <a:pt x="255054" y="255863"/>
                  <a:pt x="248134" y="262783"/>
                  <a:pt x="239596" y="262783"/>
                </a:cubicBezTo>
                <a:cubicBezTo>
                  <a:pt x="231059" y="262783"/>
                  <a:pt x="224139" y="255863"/>
                  <a:pt x="224139" y="247325"/>
                </a:cubicBezTo>
                <a:cubicBezTo>
                  <a:pt x="224139" y="238788"/>
                  <a:pt x="231059" y="231868"/>
                  <a:pt x="239596" y="231868"/>
                </a:cubicBezTo>
                <a:cubicBezTo>
                  <a:pt x="248134" y="231868"/>
                  <a:pt x="255054" y="238788"/>
                  <a:pt x="255054" y="247325"/>
                </a:cubicBezTo>
                <a:close/>
              </a:path>
            </a:pathLst>
          </a:custGeom>
          <a:solidFill>
            <a:schemeClr val="bg1"/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5460AE-88D4-38C4-AED8-85F31AA8C7D7}"/>
              </a:ext>
            </a:extLst>
          </p:cNvPr>
          <p:cNvSpPr txBox="1"/>
          <p:nvPr/>
        </p:nvSpPr>
        <p:spPr>
          <a:xfrm>
            <a:off x="1110570" y="2562203"/>
            <a:ext cx="2814452" cy="67710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3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1371655" algn="l"/>
              </a:tabLst>
              <a:defRPr kumimoji="0" sz="7200" b="0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0">
                      <a:srgbClr val="C03BC4"/>
                    </a:gs>
                    <a:gs pos="99000">
                      <a:srgbClr val="0078D4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+mj-lt"/>
                <a:cs typeface="Segoe UI Semibold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1" indent="0" algn="ctr" defTabSz="630263" fontAlgn="base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Pct val="90000"/>
              <a:buFontTx/>
              <a:buNone/>
              <a:tabLst>
                <a:tab pos="1371655" algn="l"/>
              </a:tabLst>
              <a:defRPr/>
            </a:pPr>
            <a:r>
              <a:rPr lang="en-US" sz="2200" b="1" dirty="0">
                <a:ln w="3175">
                  <a:noFill/>
                </a:ln>
                <a:gradFill flip="none" rotWithShape="1">
                  <a:gsLst>
                    <a:gs pos="100000">
                      <a:srgbClr val="318581"/>
                    </a:gs>
                    <a:gs pos="21000">
                      <a:srgbClr val="0A6BBA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Address oversharing concerns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38830465-983D-7D01-73F8-779914AA4B04}"/>
              </a:ext>
            </a:extLst>
          </p:cNvPr>
          <p:cNvSpPr txBox="1">
            <a:spLocks/>
          </p:cNvSpPr>
          <p:nvPr/>
        </p:nvSpPr>
        <p:spPr>
          <a:xfrm>
            <a:off x="992345" y="3452715"/>
            <a:ext cx="3050902" cy="204158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2200"/>
              </a:spcAft>
              <a:buNone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Gain</a:t>
            </a:r>
            <a:r>
              <a:rPr kumimoji="0" 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visibility</a:t>
            </a:r>
            <a:r>
              <a:rPr kumimoji="0" 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 into </a:t>
            </a:r>
            <a:br>
              <a:rPr kumimoji="0" 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</a:br>
            <a:r>
              <a:rPr kumimoji="0" lang="en-US" sz="16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overshared content</a:t>
            </a:r>
          </a:p>
          <a:p>
            <a:pPr marL="0" indent="0" algn="ctr">
              <a:spcBef>
                <a:spcPts val="0"/>
              </a:spcBef>
              <a:spcAft>
                <a:spcPts val="2200"/>
              </a:spcAft>
              <a:buNone/>
              <a:defRPr/>
            </a:pPr>
            <a:r>
              <a:rPr lang="en-US" sz="1600" kern="0" noProof="0" dirty="0">
                <a:solidFill>
                  <a:prstClr val="black"/>
                </a:solidFill>
                <a:latin typeface="Segoe UI"/>
              </a:rPr>
              <a:t>Remediate excessive </a:t>
            </a:r>
            <a:r>
              <a:rPr lang="uk-UA" sz="1600" kern="0" noProof="0" dirty="0">
                <a:solidFill>
                  <a:prstClr val="black"/>
                </a:solidFill>
                <a:latin typeface="Segoe UI"/>
              </a:rPr>
              <a:t>   </a:t>
            </a:r>
            <a:r>
              <a:rPr lang="en-US" sz="1600" kern="0" noProof="0" dirty="0">
                <a:solidFill>
                  <a:prstClr val="black"/>
                </a:solidFill>
                <a:latin typeface="Segoe UI"/>
              </a:rPr>
              <a:t>permissions</a:t>
            </a:r>
          </a:p>
          <a:p>
            <a:pPr marL="0" indent="0" algn="ctr">
              <a:spcBef>
                <a:spcPts val="0"/>
              </a:spcBef>
              <a:spcAft>
                <a:spcPts val="2200"/>
              </a:spcAft>
              <a:buNone/>
              <a:defRPr/>
            </a:pPr>
            <a:r>
              <a:rPr kumimoji="0" lang="en-US" sz="1600" b="0" i="0" u="none" strike="noStrike" kern="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Prevent Copilot + Agents </a:t>
            </a:r>
            <a:br>
              <a:rPr kumimoji="0" lang="en-US" sz="1600" b="0" i="0" u="none" strike="noStrike" kern="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</a:br>
            <a:r>
              <a:rPr kumimoji="0" lang="en-US" sz="1600" b="0" i="0" u="none" strike="noStrike" kern="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</a:rPr>
              <a:t>from processing sensitive files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8045EF3-C190-2B12-AA19-13208B4AE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62455" y="1574660"/>
            <a:ext cx="868680" cy="868680"/>
          </a:xfrm>
          <a:prstGeom prst="ellipse">
            <a:avLst/>
          </a:prstGeom>
          <a:gradFill>
            <a:gsLst>
              <a:gs pos="80000">
                <a:srgbClr val="0A6BBA"/>
              </a:gs>
              <a:gs pos="0">
                <a:srgbClr val="7656AD"/>
              </a:gs>
            </a:gsLst>
            <a:path path="circle">
              <a:fillToRect l="100000" t="100000"/>
            </a:path>
          </a:gradFill>
        </p:spPr>
        <p:txBody>
          <a:bodyPr wrap="square" lIns="91440" tIns="18288" rIns="91440" bIns="36576" rtlCol="0" anchor="ctr" anchorCtr="0">
            <a:noAutofit/>
          </a:bodyPr>
          <a:lstStyle/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endParaRPr lang="en-IN" sz="1400" b="1">
              <a:ln w="3175">
                <a:noFill/>
              </a:ln>
              <a:noFill/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50" name="Graphic 80" descr="Icon of a key">
            <a:extLst>
              <a:ext uri="{FF2B5EF4-FFF2-40B4-BE49-F238E27FC236}">
                <a16:creationId xmlns:a16="http://schemas.microsoft.com/office/drawing/2014/main" id="{B5722B23-8181-31F8-27A9-40FA948701B6}"/>
              </a:ext>
            </a:extLst>
          </p:cNvPr>
          <p:cNvSpPr/>
          <p:nvPr/>
        </p:nvSpPr>
        <p:spPr>
          <a:xfrm>
            <a:off x="5913855" y="1826970"/>
            <a:ext cx="365880" cy="364060"/>
          </a:xfrm>
          <a:custGeom>
            <a:avLst/>
            <a:gdLst>
              <a:gd name="connsiteX0" fmla="*/ 251964 w 310702"/>
              <a:gd name="connsiteY0" fmla="*/ 76517 h 309156"/>
              <a:gd name="connsiteX1" fmla="*/ 232642 w 310702"/>
              <a:gd name="connsiteY1" fmla="*/ 95839 h 309156"/>
              <a:gd name="connsiteX2" fmla="*/ 213319 w 310702"/>
              <a:gd name="connsiteY2" fmla="*/ 76517 h 309156"/>
              <a:gd name="connsiteX3" fmla="*/ 232642 w 310702"/>
              <a:gd name="connsiteY3" fmla="*/ 57194 h 309156"/>
              <a:gd name="connsiteX4" fmla="*/ 251964 w 310702"/>
              <a:gd name="connsiteY4" fmla="*/ 76517 h 309156"/>
              <a:gd name="connsiteX5" fmla="*/ 209453 w 310702"/>
              <a:gd name="connsiteY5" fmla="*/ 0 h 309156"/>
              <a:gd name="connsiteX6" fmla="*/ 108205 w 310702"/>
              <a:gd name="connsiteY6" fmla="*/ 101249 h 309156"/>
              <a:gd name="connsiteX7" fmla="*/ 109912 w 310702"/>
              <a:gd name="connsiteY7" fmla="*/ 118315 h 309156"/>
              <a:gd name="connsiteX8" fmla="*/ 108842 w 310702"/>
              <a:gd name="connsiteY8" fmla="*/ 122088 h 309156"/>
              <a:gd name="connsiteX9" fmla="*/ 12451 w 310702"/>
              <a:gd name="connsiteY9" fmla="*/ 218479 h 309156"/>
              <a:gd name="connsiteX10" fmla="*/ 0 w 310702"/>
              <a:gd name="connsiteY10" fmla="*/ 248537 h 309156"/>
              <a:gd name="connsiteX11" fmla="*/ 0 w 310702"/>
              <a:gd name="connsiteY11" fmla="*/ 282105 h 309156"/>
              <a:gd name="connsiteX12" fmla="*/ 27051 w 310702"/>
              <a:gd name="connsiteY12" fmla="*/ 309157 h 309156"/>
              <a:gd name="connsiteX13" fmla="*/ 65696 w 310702"/>
              <a:gd name="connsiteY13" fmla="*/ 309157 h 309156"/>
              <a:gd name="connsiteX14" fmla="*/ 92747 w 310702"/>
              <a:gd name="connsiteY14" fmla="*/ 282105 h 309156"/>
              <a:gd name="connsiteX15" fmla="*/ 92747 w 310702"/>
              <a:gd name="connsiteY15" fmla="*/ 262783 h 309156"/>
              <a:gd name="connsiteX16" fmla="*/ 119798 w 310702"/>
              <a:gd name="connsiteY16" fmla="*/ 262783 h 309156"/>
              <a:gd name="connsiteX17" fmla="*/ 139120 w 310702"/>
              <a:gd name="connsiteY17" fmla="*/ 243461 h 309156"/>
              <a:gd name="connsiteX18" fmla="*/ 139120 w 310702"/>
              <a:gd name="connsiteY18" fmla="*/ 216410 h 309156"/>
              <a:gd name="connsiteX19" fmla="*/ 166171 w 310702"/>
              <a:gd name="connsiteY19" fmla="*/ 216410 h 309156"/>
              <a:gd name="connsiteX20" fmla="*/ 185481 w 310702"/>
              <a:gd name="connsiteY20" fmla="*/ 197802 h 309156"/>
              <a:gd name="connsiteX21" fmla="*/ 209453 w 310702"/>
              <a:gd name="connsiteY21" fmla="*/ 200952 h 309156"/>
              <a:gd name="connsiteX22" fmla="*/ 310702 w 310702"/>
              <a:gd name="connsiteY22" fmla="*/ 99703 h 309156"/>
              <a:gd name="connsiteX23" fmla="*/ 209453 w 310702"/>
              <a:gd name="connsiteY23" fmla="*/ 0 h 309156"/>
              <a:gd name="connsiteX24" fmla="*/ 131391 w 310702"/>
              <a:gd name="connsiteY24" fmla="*/ 101249 h 309156"/>
              <a:gd name="connsiteX25" fmla="*/ 209453 w 310702"/>
              <a:gd name="connsiteY25" fmla="*/ 23187 h 309156"/>
              <a:gd name="connsiteX26" fmla="*/ 287515 w 310702"/>
              <a:gd name="connsiteY26" fmla="*/ 99703 h 309156"/>
              <a:gd name="connsiteX27" fmla="*/ 209453 w 310702"/>
              <a:gd name="connsiteY27" fmla="*/ 177765 h 309156"/>
              <a:gd name="connsiteX28" fmla="*/ 178468 w 310702"/>
              <a:gd name="connsiteY28" fmla="*/ 170973 h 309156"/>
              <a:gd name="connsiteX29" fmla="*/ 167519 w 310702"/>
              <a:gd name="connsiteY29" fmla="*/ 171951 h 309156"/>
              <a:gd name="connsiteX30" fmla="*/ 162307 w 310702"/>
              <a:gd name="connsiteY30" fmla="*/ 181630 h 309156"/>
              <a:gd name="connsiteX31" fmla="*/ 162307 w 310702"/>
              <a:gd name="connsiteY31" fmla="*/ 193223 h 309156"/>
              <a:gd name="connsiteX32" fmla="*/ 135256 w 310702"/>
              <a:gd name="connsiteY32" fmla="*/ 193223 h 309156"/>
              <a:gd name="connsiteX33" fmla="*/ 115934 w 310702"/>
              <a:gd name="connsiteY33" fmla="*/ 212545 h 309156"/>
              <a:gd name="connsiteX34" fmla="*/ 115934 w 310702"/>
              <a:gd name="connsiteY34" fmla="*/ 239596 h 309156"/>
              <a:gd name="connsiteX35" fmla="*/ 88883 w 310702"/>
              <a:gd name="connsiteY35" fmla="*/ 239596 h 309156"/>
              <a:gd name="connsiteX36" fmla="*/ 69560 w 310702"/>
              <a:gd name="connsiteY36" fmla="*/ 258919 h 309156"/>
              <a:gd name="connsiteX37" fmla="*/ 69560 w 310702"/>
              <a:gd name="connsiteY37" fmla="*/ 282105 h 309156"/>
              <a:gd name="connsiteX38" fmla="*/ 65696 w 310702"/>
              <a:gd name="connsiteY38" fmla="*/ 285970 h 309156"/>
              <a:gd name="connsiteX39" fmla="*/ 27051 w 310702"/>
              <a:gd name="connsiteY39" fmla="*/ 285970 h 309156"/>
              <a:gd name="connsiteX40" fmla="*/ 23187 w 310702"/>
              <a:gd name="connsiteY40" fmla="*/ 282105 h 309156"/>
              <a:gd name="connsiteX41" fmla="*/ 23187 w 310702"/>
              <a:gd name="connsiteY41" fmla="*/ 248537 h 309156"/>
              <a:gd name="connsiteX42" fmla="*/ 28846 w 310702"/>
              <a:gd name="connsiteY42" fmla="*/ 234874 h 309156"/>
              <a:gd name="connsiteX43" fmla="*/ 125238 w 310702"/>
              <a:gd name="connsiteY43" fmla="*/ 138484 h 309156"/>
              <a:gd name="connsiteX44" fmla="*/ 132750 w 310702"/>
              <a:gd name="connsiteY44" fmla="*/ 114308 h 309156"/>
              <a:gd name="connsiteX45" fmla="*/ 131391 w 310702"/>
              <a:gd name="connsiteY45" fmla="*/ 101249 h 309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0702" h="309156">
                <a:moveTo>
                  <a:pt x="251964" y="76517"/>
                </a:moveTo>
                <a:cubicBezTo>
                  <a:pt x="251964" y="87188"/>
                  <a:pt x="243312" y="95839"/>
                  <a:pt x="232642" y="95839"/>
                </a:cubicBezTo>
                <a:cubicBezTo>
                  <a:pt x="221970" y="95839"/>
                  <a:pt x="213319" y="87188"/>
                  <a:pt x="213319" y="76517"/>
                </a:cubicBezTo>
                <a:cubicBezTo>
                  <a:pt x="213319" y="65845"/>
                  <a:pt x="221970" y="57194"/>
                  <a:pt x="232642" y="57194"/>
                </a:cubicBezTo>
                <a:cubicBezTo>
                  <a:pt x="243312" y="57194"/>
                  <a:pt x="251964" y="65845"/>
                  <a:pt x="251964" y="76517"/>
                </a:cubicBezTo>
                <a:close/>
                <a:moveTo>
                  <a:pt x="209453" y="0"/>
                </a:moveTo>
                <a:cubicBezTo>
                  <a:pt x="153586" y="0"/>
                  <a:pt x="108205" y="45381"/>
                  <a:pt x="108205" y="101249"/>
                </a:cubicBezTo>
                <a:cubicBezTo>
                  <a:pt x="108205" y="107234"/>
                  <a:pt x="108980" y="113002"/>
                  <a:pt x="109912" y="118315"/>
                </a:cubicBezTo>
                <a:cubicBezTo>
                  <a:pt x="110188" y="119883"/>
                  <a:pt x="109684" y="121246"/>
                  <a:pt x="108842" y="122088"/>
                </a:cubicBezTo>
                <a:lnTo>
                  <a:pt x="12451" y="218479"/>
                </a:lnTo>
                <a:cubicBezTo>
                  <a:pt x="4479" y="226451"/>
                  <a:pt x="0" y="237264"/>
                  <a:pt x="0" y="248537"/>
                </a:cubicBezTo>
                <a:lnTo>
                  <a:pt x="0" y="282105"/>
                </a:lnTo>
                <a:cubicBezTo>
                  <a:pt x="0" y="297045"/>
                  <a:pt x="12111" y="309157"/>
                  <a:pt x="27051" y="309157"/>
                </a:cubicBezTo>
                <a:lnTo>
                  <a:pt x="65696" y="309157"/>
                </a:lnTo>
                <a:cubicBezTo>
                  <a:pt x="80636" y="309157"/>
                  <a:pt x="92747" y="297045"/>
                  <a:pt x="92747" y="282105"/>
                </a:cubicBezTo>
                <a:lnTo>
                  <a:pt x="92747" y="262783"/>
                </a:lnTo>
                <a:lnTo>
                  <a:pt x="119798" y="262783"/>
                </a:lnTo>
                <a:cubicBezTo>
                  <a:pt x="130470" y="262783"/>
                  <a:pt x="139120" y="254133"/>
                  <a:pt x="139120" y="243461"/>
                </a:cubicBezTo>
                <a:lnTo>
                  <a:pt x="139120" y="216410"/>
                </a:lnTo>
                <a:lnTo>
                  <a:pt x="166171" y="216410"/>
                </a:lnTo>
                <a:cubicBezTo>
                  <a:pt x="176604" y="216410"/>
                  <a:pt x="185106" y="208143"/>
                  <a:pt x="185481" y="197802"/>
                </a:cubicBezTo>
                <a:cubicBezTo>
                  <a:pt x="193159" y="199777"/>
                  <a:pt x="201256" y="200952"/>
                  <a:pt x="209453" y="200952"/>
                </a:cubicBezTo>
                <a:cubicBezTo>
                  <a:pt x="265321" y="200952"/>
                  <a:pt x="310702" y="155571"/>
                  <a:pt x="310702" y="99703"/>
                </a:cubicBezTo>
                <a:cubicBezTo>
                  <a:pt x="310702" y="43573"/>
                  <a:pt x="265057" y="0"/>
                  <a:pt x="209453" y="0"/>
                </a:cubicBezTo>
                <a:close/>
                <a:moveTo>
                  <a:pt x="131391" y="101249"/>
                </a:moveTo>
                <a:cubicBezTo>
                  <a:pt x="131391" y="58187"/>
                  <a:pt x="166391" y="23187"/>
                  <a:pt x="209453" y="23187"/>
                </a:cubicBezTo>
                <a:cubicBezTo>
                  <a:pt x="252780" y="23187"/>
                  <a:pt x="287515" y="56903"/>
                  <a:pt x="287515" y="99703"/>
                </a:cubicBezTo>
                <a:cubicBezTo>
                  <a:pt x="287515" y="142765"/>
                  <a:pt x="252516" y="177765"/>
                  <a:pt x="209453" y="177765"/>
                </a:cubicBezTo>
                <a:cubicBezTo>
                  <a:pt x="198953" y="177765"/>
                  <a:pt x="188143" y="175120"/>
                  <a:pt x="178468" y="170973"/>
                </a:cubicBezTo>
                <a:cubicBezTo>
                  <a:pt x="174885" y="169438"/>
                  <a:pt x="170772" y="169806"/>
                  <a:pt x="167519" y="171951"/>
                </a:cubicBezTo>
                <a:cubicBezTo>
                  <a:pt x="164265" y="174097"/>
                  <a:pt x="162307" y="177733"/>
                  <a:pt x="162307" y="181630"/>
                </a:cubicBezTo>
                <a:lnTo>
                  <a:pt x="162307" y="193223"/>
                </a:lnTo>
                <a:lnTo>
                  <a:pt x="135256" y="193223"/>
                </a:lnTo>
                <a:cubicBezTo>
                  <a:pt x="124585" y="193223"/>
                  <a:pt x="115934" y="201873"/>
                  <a:pt x="115934" y="212545"/>
                </a:cubicBezTo>
                <a:lnTo>
                  <a:pt x="115934" y="239596"/>
                </a:lnTo>
                <a:lnTo>
                  <a:pt x="88883" y="239596"/>
                </a:lnTo>
                <a:cubicBezTo>
                  <a:pt x="78211" y="239596"/>
                  <a:pt x="69560" y="248247"/>
                  <a:pt x="69560" y="258919"/>
                </a:cubicBezTo>
                <a:lnTo>
                  <a:pt x="69560" y="282105"/>
                </a:lnTo>
                <a:cubicBezTo>
                  <a:pt x="69560" y="284240"/>
                  <a:pt x="67830" y="285970"/>
                  <a:pt x="65696" y="285970"/>
                </a:cubicBezTo>
                <a:lnTo>
                  <a:pt x="27051" y="285970"/>
                </a:lnTo>
                <a:cubicBezTo>
                  <a:pt x="24917" y="285970"/>
                  <a:pt x="23187" y="284240"/>
                  <a:pt x="23187" y="282105"/>
                </a:cubicBezTo>
                <a:lnTo>
                  <a:pt x="23187" y="248537"/>
                </a:lnTo>
                <a:cubicBezTo>
                  <a:pt x="23187" y="243413"/>
                  <a:pt x="25222" y="238499"/>
                  <a:pt x="28846" y="234874"/>
                </a:cubicBezTo>
                <a:lnTo>
                  <a:pt x="125238" y="138484"/>
                </a:lnTo>
                <a:cubicBezTo>
                  <a:pt x="131705" y="132016"/>
                  <a:pt x="134262" y="122921"/>
                  <a:pt x="132750" y="114308"/>
                </a:cubicBezTo>
                <a:cubicBezTo>
                  <a:pt x="131920" y="109578"/>
                  <a:pt x="131391" y="105305"/>
                  <a:pt x="131391" y="101249"/>
                </a:cubicBezTo>
                <a:close/>
              </a:path>
            </a:pathLst>
          </a:custGeom>
          <a:solidFill>
            <a:schemeClr val="bg1"/>
          </a:soli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DC6510-6836-43D7-2900-BD66CEE544A5}"/>
              </a:ext>
            </a:extLst>
          </p:cNvPr>
          <p:cNvSpPr txBox="1"/>
          <p:nvPr/>
        </p:nvSpPr>
        <p:spPr>
          <a:xfrm>
            <a:off x="4679014" y="2562203"/>
            <a:ext cx="2835563" cy="67710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3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1371655" algn="l"/>
              </a:tabLst>
              <a:defRPr kumimoji="0" sz="7200" b="0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0">
                      <a:srgbClr val="C03BC4"/>
                    </a:gs>
                    <a:gs pos="99000">
                      <a:srgbClr val="0078D4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+mj-lt"/>
                <a:cs typeface="Segoe UI Semibold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algn="ctr" defTabSz="630263" fontAlgn="base">
              <a:spcBef>
                <a:spcPts val="1800"/>
              </a:spcBef>
              <a:spcAft>
                <a:spcPct val="0"/>
              </a:spcAft>
              <a:buSzPct val="90000"/>
              <a:tabLst>
                <a:tab pos="1371655" algn="l"/>
              </a:tabLst>
              <a:defRPr/>
            </a:pPr>
            <a:r>
              <a:rPr lang="en-US" sz="2200" b="1" dirty="0">
                <a:ln w="3175">
                  <a:noFill/>
                </a:ln>
                <a:gradFill flip="none" rotWithShape="1">
                  <a:gsLst>
                    <a:gs pos="100000">
                      <a:srgbClr val="0A6BBA"/>
                    </a:gs>
                    <a:gs pos="18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Protect against data loss and insider risks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2DB2C2C3-BCD3-3C66-1828-2A9742DE609B}"/>
              </a:ext>
            </a:extLst>
          </p:cNvPr>
          <p:cNvSpPr txBox="1">
            <a:spLocks/>
          </p:cNvSpPr>
          <p:nvPr/>
        </p:nvSpPr>
        <p:spPr>
          <a:xfrm>
            <a:off x="4630852" y="3452714"/>
            <a:ext cx="2931886" cy="204158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2200"/>
              </a:spcAft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</a:rPr>
              <a:t>Get alerts and reports of risky behavior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</a:rPr>
              <a:t> and AI use</a:t>
            </a:r>
          </a:p>
          <a:p>
            <a:pPr marL="0" indent="0" algn="ctr">
              <a:spcBef>
                <a:spcPts val="0"/>
              </a:spcBef>
              <a:spcAft>
                <a:spcPts val="2200"/>
              </a:spcAft>
              <a:buNone/>
              <a:defRPr/>
            </a:pPr>
            <a:r>
              <a:rPr lang="en-US" sz="1600" dirty="0">
                <a:solidFill>
                  <a:srgbClr val="000000"/>
                </a:solidFill>
                <a:latin typeface="Segoe UI" panose="020B0502040204020203" pitchFamily="34" charset="0"/>
              </a:rPr>
              <a:t>P</a:t>
            </a:r>
            <a:r>
              <a:rPr lang="en-US" sz="1600" noProof="0" dirty="0" err="1">
                <a:solidFill>
                  <a:srgbClr val="000000"/>
                </a:solidFill>
                <a:latin typeface="Segoe UI" panose="020B0502040204020203" pitchFamily="34" charset="0"/>
              </a:rPr>
              <a:t>rotect</a:t>
            </a:r>
            <a:r>
              <a:rPr lang="en-US" sz="1600" noProof="0" dirty="0">
                <a:solidFill>
                  <a:srgbClr val="000000"/>
                </a:solidFill>
                <a:latin typeface="Segoe UI" panose="020B0502040204020203" pitchFamily="34" charset="0"/>
              </a:rPr>
              <a:t> sensitive files </a:t>
            </a:r>
            <a:br>
              <a:rPr lang="en-US" sz="1600" noProof="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en-US" sz="1600" noProof="0" dirty="0">
                <a:solidFill>
                  <a:srgbClr val="000000"/>
                </a:solidFill>
                <a:latin typeface="Segoe UI" panose="020B0502040204020203" pitchFamily="34" charset="0"/>
              </a:rPr>
              <a:t>and interactions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</a:endParaRPr>
          </a:p>
          <a:p>
            <a:pPr marL="0" indent="0" algn="ctr">
              <a:spcBef>
                <a:spcPts val="0"/>
              </a:spcBef>
              <a:spcAft>
                <a:spcPts val="2200"/>
              </a:spcAft>
              <a:buNone/>
              <a:defRPr/>
            </a:pPr>
            <a:r>
              <a:rPr lang="en-US" sz="1600" noProof="0" dirty="0">
                <a:solidFill>
                  <a:srgbClr val="000000"/>
                </a:solidFill>
                <a:latin typeface="Segoe UI" panose="020B0502040204020203" pitchFamily="34" charset="0"/>
              </a:rPr>
              <a:t>Dynamically apply security policies </a:t>
            </a:r>
            <a:r>
              <a:rPr lang="en-US" sz="1600" dirty="0">
                <a:solidFill>
                  <a:srgbClr val="000000"/>
                </a:solidFill>
                <a:latin typeface="Segoe UI" panose="020B0502040204020203" pitchFamily="34" charset="0"/>
              </a:rPr>
              <a:t>based on</a:t>
            </a:r>
            <a:r>
              <a:rPr lang="en-US" sz="1600" noProof="0" dirty="0">
                <a:solidFill>
                  <a:srgbClr val="000000"/>
                </a:solidFill>
                <a:latin typeface="Segoe UI" panose="020B0502040204020203" pitchFamily="34" charset="0"/>
              </a:rPr>
              <a:t> risky actions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A3A854F-2809-9CB9-DF68-0356FFB53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80940" y="1614146"/>
            <a:ext cx="789709" cy="789709"/>
          </a:xfrm>
          <a:prstGeom prst="ellipse">
            <a:avLst/>
          </a:prstGeom>
          <a:gradFill flip="none" rotWithShape="1">
            <a:gsLst>
              <a:gs pos="80000">
                <a:srgbClr val="7656AD"/>
              </a:gs>
              <a:gs pos="0">
                <a:srgbClr val="F65567"/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  <a:effectLst/>
        </p:spPr>
        <p:txBody>
          <a:bodyPr wrap="none" lIns="91440" tIns="18288" rIns="91440" bIns="36576" rtlCol="0" anchor="ctr" anchorCtr="0">
            <a:noAutofit/>
          </a:bodyPr>
          <a:lstStyle/>
          <a:p>
            <a:pPr algn="ctr" defTabSz="932486" fontAlgn="base">
              <a:spcBef>
                <a:spcPts val="600"/>
              </a:spcBef>
              <a:spcAft>
                <a:spcPct val="0"/>
              </a:spcAft>
              <a:tabLst>
                <a:tab pos="1487158" algn="l"/>
              </a:tabLst>
            </a:pPr>
            <a:endParaRPr lang="en-IN" sz="2000" b="1">
              <a:gradFill>
                <a:gsLst>
                  <a:gs pos="70629">
                    <a:srgbClr val="FFFFFF"/>
                  </a:gs>
                  <a:gs pos="48951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Sans Text Semibold"/>
            </a:endParaRPr>
          </a:p>
        </p:txBody>
      </p:sp>
      <p:sp>
        <p:nvSpPr>
          <p:cNvPr id="10" name="Graphic 3" descr="Magnifying glass with solid fill">
            <a:extLst>
              <a:ext uri="{FF2B5EF4-FFF2-40B4-BE49-F238E27FC236}">
                <a16:creationId xmlns:a16="http://schemas.microsoft.com/office/drawing/2014/main" id="{31B5A946-F099-8C79-7F1B-83C68BA3C34C}"/>
              </a:ext>
            </a:extLst>
          </p:cNvPr>
          <p:cNvSpPr/>
          <p:nvPr/>
        </p:nvSpPr>
        <p:spPr>
          <a:xfrm>
            <a:off x="9508061" y="1844524"/>
            <a:ext cx="335464" cy="335729"/>
          </a:xfrm>
          <a:custGeom>
            <a:avLst/>
            <a:gdLst>
              <a:gd name="connsiteX0" fmla="*/ 326805 w 335464"/>
              <a:gd name="connsiteY0" fmla="*/ 284733 h 335729"/>
              <a:gd name="connsiteX1" fmla="*/ 273683 w 335464"/>
              <a:gd name="connsiteY1" fmla="*/ 231611 h 335729"/>
              <a:gd name="connsiteX2" fmla="*/ 247335 w 335464"/>
              <a:gd name="connsiteY2" fmla="*/ 223536 h 335729"/>
              <a:gd name="connsiteX3" fmla="*/ 228636 w 335464"/>
              <a:gd name="connsiteY3" fmla="*/ 204837 h 335729"/>
              <a:gd name="connsiteX4" fmla="*/ 254984 w 335464"/>
              <a:gd name="connsiteY4" fmla="*/ 127492 h 335729"/>
              <a:gd name="connsiteX5" fmla="*/ 127492 w 335464"/>
              <a:gd name="connsiteY5" fmla="*/ 0 h 335729"/>
              <a:gd name="connsiteX6" fmla="*/ 0 w 335464"/>
              <a:gd name="connsiteY6" fmla="*/ 127492 h 335729"/>
              <a:gd name="connsiteX7" fmla="*/ 127492 w 335464"/>
              <a:gd name="connsiteY7" fmla="*/ 254984 h 335729"/>
              <a:gd name="connsiteX8" fmla="*/ 204837 w 335464"/>
              <a:gd name="connsiteY8" fmla="*/ 228636 h 335729"/>
              <a:gd name="connsiteX9" fmla="*/ 223536 w 335464"/>
              <a:gd name="connsiteY9" fmla="*/ 247335 h 335729"/>
              <a:gd name="connsiteX10" fmla="*/ 231611 w 335464"/>
              <a:gd name="connsiteY10" fmla="*/ 273683 h 335729"/>
              <a:gd name="connsiteX11" fmla="*/ 284733 w 335464"/>
              <a:gd name="connsiteY11" fmla="*/ 326805 h 335729"/>
              <a:gd name="connsiteX12" fmla="*/ 305981 w 335464"/>
              <a:gd name="connsiteY12" fmla="*/ 335729 h 335729"/>
              <a:gd name="connsiteX13" fmla="*/ 327230 w 335464"/>
              <a:gd name="connsiteY13" fmla="*/ 326805 h 335729"/>
              <a:gd name="connsiteX14" fmla="*/ 326805 w 335464"/>
              <a:gd name="connsiteY14" fmla="*/ 284733 h 335729"/>
              <a:gd name="connsiteX15" fmla="*/ 127067 w 335464"/>
              <a:gd name="connsiteY15" fmla="*/ 229061 h 335729"/>
              <a:gd name="connsiteX16" fmla="*/ 25073 w 335464"/>
              <a:gd name="connsiteY16" fmla="*/ 127067 h 335729"/>
              <a:gd name="connsiteX17" fmla="*/ 127067 w 335464"/>
              <a:gd name="connsiteY17" fmla="*/ 25073 h 335729"/>
              <a:gd name="connsiteX18" fmla="*/ 229061 w 335464"/>
              <a:gd name="connsiteY18" fmla="*/ 127067 h 335729"/>
              <a:gd name="connsiteX19" fmla="*/ 127067 w 335464"/>
              <a:gd name="connsiteY19" fmla="*/ 229061 h 33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5464" h="335729">
                <a:moveTo>
                  <a:pt x="326805" y="284733"/>
                </a:moveTo>
                <a:lnTo>
                  <a:pt x="273683" y="231611"/>
                </a:lnTo>
                <a:cubicBezTo>
                  <a:pt x="266459" y="224386"/>
                  <a:pt x="256684" y="221836"/>
                  <a:pt x="247335" y="223536"/>
                </a:cubicBezTo>
                <a:lnTo>
                  <a:pt x="228636" y="204837"/>
                </a:lnTo>
                <a:cubicBezTo>
                  <a:pt x="245210" y="183589"/>
                  <a:pt x="254984" y="156390"/>
                  <a:pt x="254984" y="127492"/>
                </a:cubicBezTo>
                <a:cubicBezTo>
                  <a:pt x="254984" y="57371"/>
                  <a:pt x="197613" y="0"/>
                  <a:pt x="127492" y="0"/>
                </a:cubicBezTo>
                <a:cubicBezTo>
                  <a:pt x="57371" y="0"/>
                  <a:pt x="0" y="57371"/>
                  <a:pt x="0" y="127492"/>
                </a:cubicBezTo>
                <a:cubicBezTo>
                  <a:pt x="0" y="197613"/>
                  <a:pt x="57371" y="254984"/>
                  <a:pt x="127492" y="254984"/>
                </a:cubicBezTo>
                <a:cubicBezTo>
                  <a:pt x="156390" y="254984"/>
                  <a:pt x="183164" y="245210"/>
                  <a:pt x="204837" y="228636"/>
                </a:cubicBezTo>
                <a:lnTo>
                  <a:pt x="223536" y="247335"/>
                </a:lnTo>
                <a:cubicBezTo>
                  <a:pt x="221836" y="256684"/>
                  <a:pt x="224386" y="266459"/>
                  <a:pt x="231611" y="273683"/>
                </a:cubicBezTo>
                <a:lnTo>
                  <a:pt x="284733" y="326805"/>
                </a:lnTo>
                <a:cubicBezTo>
                  <a:pt x="290682" y="332755"/>
                  <a:pt x="298332" y="335729"/>
                  <a:pt x="305981" y="335729"/>
                </a:cubicBezTo>
                <a:cubicBezTo>
                  <a:pt x="313631" y="335729"/>
                  <a:pt x="321280" y="332755"/>
                  <a:pt x="327230" y="326805"/>
                </a:cubicBezTo>
                <a:cubicBezTo>
                  <a:pt x="338279" y="314906"/>
                  <a:pt x="338279" y="296207"/>
                  <a:pt x="326805" y="284733"/>
                </a:cubicBezTo>
                <a:close/>
                <a:moveTo>
                  <a:pt x="127067" y="229061"/>
                </a:moveTo>
                <a:cubicBezTo>
                  <a:pt x="70971" y="229061"/>
                  <a:pt x="25073" y="183164"/>
                  <a:pt x="25073" y="127067"/>
                </a:cubicBezTo>
                <a:cubicBezTo>
                  <a:pt x="25073" y="70971"/>
                  <a:pt x="70971" y="25073"/>
                  <a:pt x="127067" y="25073"/>
                </a:cubicBezTo>
                <a:cubicBezTo>
                  <a:pt x="183164" y="25073"/>
                  <a:pt x="229061" y="70971"/>
                  <a:pt x="229061" y="127067"/>
                </a:cubicBezTo>
                <a:cubicBezTo>
                  <a:pt x="229061" y="183164"/>
                  <a:pt x="183164" y="229061"/>
                  <a:pt x="127067" y="22906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146957" tIns="25718" rIns="146957" bIns="27432" rtlCol="0" anchor="ctr">
            <a:noAutofit/>
          </a:bodyPr>
          <a:lstStyle/>
          <a:p>
            <a:pPr algn="ctr" defTabSz="2275850" fontAlgn="base">
              <a:spcBef>
                <a:spcPts val="1800"/>
              </a:spcBef>
              <a:spcAft>
                <a:spcPts val="1800"/>
              </a:spcAft>
              <a:tabLst>
                <a:tab pos="3701239" algn="l"/>
              </a:tabLst>
            </a:pPr>
            <a:endParaRPr lang="en-US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B5242B-53CB-A332-0917-BED638F3FB8D}"/>
              </a:ext>
            </a:extLst>
          </p:cNvPr>
          <p:cNvSpPr txBox="1"/>
          <p:nvPr/>
        </p:nvSpPr>
        <p:spPr>
          <a:xfrm>
            <a:off x="8127316" y="2562203"/>
            <a:ext cx="3096954" cy="67710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3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1371655" algn="l"/>
              </a:tabLst>
              <a:defRPr kumimoji="0" sz="7200" b="0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0">
                      <a:srgbClr val="C03BC4"/>
                    </a:gs>
                    <a:gs pos="99000">
                      <a:srgbClr val="0078D4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+mj-lt"/>
                <a:cs typeface="Segoe UI Semibold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algn="ctr" defTabSz="630263" fontAlgn="base">
              <a:spcBef>
                <a:spcPts val="1800"/>
              </a:spcBef>
              <a:spcAft>
                <a:spcPct val="0"/>
              </a:spcAft>
              <a:buSzPct val="90000"/>
              <a:tabLst>
                <a:tab pos="1371655" algn="l"/>
              </a:tabLst>
              <a:defRPr/>
            </a:pPr>
            <a:r>
              <a:rPr lang="en-US" sz="22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75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Govern AI use to meet regulations &amp; policies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7D4446-AE21-C4C2-0CB7-E85C2CC422DC}"/>
              </a:ext>
            </a:extLst>
          </p:cNvPr>
          <p:cNvSpPr txBox="1">
            <a:spLocks/>
          </p:cNvSpPr>
          <p:nvPr/>
        </p:nvSpPr>
        <p:spPr>
          <a:xfrm>
            <a:off x="8361289" y="3452714"/>
            <a:ext cx="2629010" cy="204158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2200"/>
              </a:spcAft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</a:rPr>
              <a:t>Inspect </a:t>
            </a:r>
            <a:r>
              <a:rPr lang="en-US" sz="1600" dirty="0">
                <a:solidFill>
                  <a:srgbClr val="000000"/>
                </a:solidFill>
                <a:latin typeface="Segoe UI" panose="020B0502040204020203" pitchFamily="34" charset="0"/>
              </a:rPr>
              <a:t>interaction 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</a:rPr>
              <a:t>content and audit logs </a:t>
            </a:r>
          </a:p>
          <a:p>
            <a:pPr marL="0" indent="0" algn="ctr">
              <a:spcBef>
                <a:spcPts val="0"/>
              </a:spcBef>
              <a:spcAft>
                <a:spcPts val="2200"/>
              </a:spcAft>
              <a:buNone/>
              <a:defRPr/>
            </a:pPr>
            <a:r>
              <a:rPr lang="en-US" sz="1600" dirty="0">
                <a:solidFill>
                  <a:srgbClr val="000000"/>
                </a:solidFill>
                <a:latin typeface="Segoe UI" panose="020B0502040204020203" pitchFamily="34" charset="0"/>
              </a:rPr>
              <a:t>Investigate for compliance and ethical violations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</a:endParaRPr>
          </a:p>
          <a:p>
            <a:pPr marL="0" indent="0" algn="ctr">
              <a:spcBef>
                <a:spcPts val="0"/>
              </a:spcBef>
              <a:spcAft>
                <a:spcPts val="2200"/>
              </a:spcAft>
              <a:buNone/>
              <a:defRPr/>
            </a:pPr>
            <a:r>
              <a:rPr lang="en-US" sz="1600" dirty="0">
                <a:solidFill>
                  <a:srgbClr val="000000"/>
                </a:solidFill>
                <a:latin typeface="Segoe UI" panose="020B0502040204020203" pitchFamily="34" charset="0"/>
              </a:rPr>
              <a:t>Enforce</a:t>
            </a:r>
            <a:r>
              <a:rPr lang="en-US" sz="1600" noProof="0" dirty="0">
                <a:solidFill>
                  <a:srgbClr val="000000"/>
                </a:solidFill>
                <a:latin typeface="Segoe UI" panose="020B0502040204020203" pitchFamily="34" charset="0"/>
              </a:rPr>
              <a:t> lifecycle policies </a:t>
            </a:r>
            <a:br>
              <a:rPr lang="en-US" sz="1600" noProof="0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en-US" sz="1600" noProof="0" dirty="0">
                <a:solidFill>
                  <a:srgbClr val="000000"/>
                </a:solidFill>
                <a:latin typeface="Segoe UI" panose="020B0502040204020203" pitchFamily="34" charset="0"/>
              </a:rPr>
              <a:t>and legal holds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8534A9-70DB-424C-2D89-C4862CA3E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83587" y="4092357"/>
            <a:ext cx="2826416" cy="0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BEEA41-8A7A-0E97-98D0-0F91A4128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83587" y="4865047"/>
            <a:ext cx="2826416" cy="0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D033FB-22F0-DF7F-E521-DAA68623D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62586" y="4092357"/>
            <a:ext cx="2826416" cy="0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E6E6B5F-6A63-BF66-5709-AC643136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62586" y="4865047"/>
            <a:ext cx="2826416" cy="0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0737CFC-3AE0-76A5-21C7-F33691072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588" y="4092358"/>
            <a:ext cx="2826416" cy="0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9E1A456-A09E-A27B-BBEC-8382FF580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04588" y="4865048"/>
            <a:ext cx="2826416" cy="0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13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4.07407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4.07407E-6 L 0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3.33333E-6 L 0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3.33333E-6 L 2.08333E-7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-4.81481E-6 L 2.08333E-7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7.40741E-7 L 0 0.03542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4.81481E-6 L 0 0.0354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7.40741E-7 L 0 0.03542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-7.40741E-7 L 2.08333E-7 0.03542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7.40741E-7 L 2.08333E-7 0.03542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-4.07407E-6 L 2.08333E-7 0.03542 " pathEditMode="relative" rAng="0" ptsTypes="AA">
                                      <p:cBhvr>
                                        <p:cTn id="59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2.96296E-6 L 2.08333E-7 0.03541 " pathEditMode="relative" rAng="0" ptsTypes="AA">
                                      <p:cBhvr>
                                        <p:cTn id="6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-3.7037E-7 L -4.16667E-7 0.00023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3.7037E-7 L 0 0.00023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-3.7037E-7 L 2.08333E-7 0.00023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1.48148E-6 L -4.16667E-7 0.03542 " pathEditMode="relative" rAng="0" ptsTypes="AA">
                                      <p:cBhvr>
                                        <p:cTn id="84" dur="7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0 L -4.16667E-7 0.03542 " pathEditMode="relative" rAng="0" ptsTypes="AA">
                                      <p:cBhvr>
                                        <p:cTn id="89" dur="7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3.33333E-6 L -4.16667E-7 0.03541 " pathEditMode="relative" rAng="0" ptsTypes="AA">
                                      <p:cBhvr>
                                        <p:cTn id="94" dur="7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7.40741E-7 L -4.16667E-7 0.03542 " pathEditMode="relative" rAng="0" ptsTypes="AA">
                                      <p:cBhvr>
                                        <p:cTn id="99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-4.81481E-6 L -4.16667E-7 0.03542 " pathEditMode="relative" rAng="0" ptsTypes="AA">
                                      <p:cBhvr>
                                        <p:cTn id="104" dur="7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7 -7.40741E-7 L -4.16667E-7 0.03542 " pathEditMode="relative" rAng="0" ptsTypes="AA">
                                      <p:cBhvr>
                                        <p:cTn id="109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5" grpId="0" animBg="1"/>
      <p:bldP spid="15" grpId="1" animBg="1"/>
      <p:bldP spid="14" grpId="0" animBg="1"/>
      <p:bldP spid="14" grpId="1" animBg="1"/>
      <p:bldP spid="35" grpId="0" animBg="1"/>
      <p:bldP spid="35" grpId="1" animBg="1"/>
      <p:bldP spid="36" grpId="0" animBg="1"/>
      <p:bldP spid="36" grpId="1" animBg="1"/>
      <p:bldP spid="37" grpId="0"/>
      <p:bldP spid="37" grpId="1"/>
      <p:bldP spid="38" grpId="0"/>
      <p:bldP spid="38" grpId="1"/>
      <p:bldP spid="47" grpId="0" animBg="1"/>
      <p:bldP spid="47" grpId="1" animBg="1"/>
      <p:bldP spid="50" grpId="0" animBg="1"/>
      <p:bldP spid="50" grpId="1" animBg="1"/>
      <p:bldP spid="40" grpId="0"/>
      <p:bldP spid="40" grpId="1"/>
      <p:bldP spid="43" grpId="0"/>
      <p:bldP spid="43" grpId="1"/>
      <p:bldP spid="48" grpId="0" animBg="1"/>
      <p:bldP spid="48" grpId="1" animBg="1"/>
      <p:bldP spid="10" grpId="0" animBg="1"/>
      <p:bldP spid="10" grpId="1" animBg="1"/>
      <p:bldP spid="41" grpId="0"/>
      <p:bldP spid="41" grpId="1"/>
      <p:bldP spid="8" grpId="0"/>
      <p:bldP spid="8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F0240-7423-E61D-172B-A14A2EC5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492443"/>
          </a:xfrm>
        </p:spPr>
        <p:txBody>
          <a:bodyPr/>
          <a:lstStyle/>
          <a:p>
            <a:pPr algn="ctr"/>
            <a:r>
              <a:rPr lang="en-US" sz="3200" dirty="0"/>
              <a:t>Audit interactions, enforce lifecycle policies and legal holds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03328EA-CBCF-C697-580F-E5DFF0458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80069" y="1443037"/>
            <a:ext cx="3305609" cy="4554538"/>
          </a:xfrm>
          <a:prstGeom prst="roundRect">
            <a:avLst>
              <a:gd name="adj" fmla="val 8630"/>
            </a:avLst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6" name="Rectangle: Rounded Corners 39">
            <a:extLst>
              <a:ext uri="{FF2B5EF4-FFF2-40B4-BE49-F238E27FC236}">
                <a16:creationId xmlns:a16="http://schemas.microsoft.com/office/drawing/2014/main" id="{8B3601CA-88BC-9DBA-D212-9BF0EE480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4636" y="1671331"/>
            <a:ext cx="2946315" cy="3181222"/>
          </a:xfrm>
          <a:prstGeom prst="roundRect">
            <a:avLst>
              <a:gd name="adj" fmla="val 7643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F960F6-A965-9142-3F48-F687A8B99B8E}"/>
              </a:ext>
            </a:extLst>
          </p:cNvPr>
          <p:cNvSpPr txBox="1"/>
          <p:nvPr/>
        </p:nvSpPr>
        <p:spPr>
          <a:xfrm>
            <a:off x="1495644" y="1877733"/>
            <a:ext cx="2274458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AI interaction: Copilot in Word Audit log entry</a:t>
            </a:r>
          </a:p>
        </p:txBody>
      </p:sp>
      <p:grpSp>
        <p:nvGrpSpPr>
          <p:cNvPr id="3" name="Group 2" descr="Date/time, User, Detailed event data, and more&#10;&#10;">
            <a:extLst>
              <a:ext uri="{FF2B5EF4-FFF2-40B4-BE49-F238E27FC236}">
                <a16:creationId xmlns:a16="http://schemas.microsoft.com/office/drawing/2014/main" id="{4E8ED4B8-05E2-5E99-2881-B06B1030F3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401693" y="2530604"/>
            <a:ext cx="2462360" cy="2107230"/>
            <a:chOff x="1401693" y="2887795"/>
            <a:chExt cx="2462360" cy="2107230"/>
          </a:xfrm>
          <a:gradFill flip="none" rotWithShape="1">
            <a:gsLst>
              <a:gs pos="68000">
                <a:srgbClr val="0A6BBA"/>
              </a:gs>
              <a:gs pos="100000">
                <a:srgbClr val="318581"/>
              </a:gs>
              <a:gs pos="0">
                <a:srgbClr val="F65567"/>
              </a:gs>
              <a:gs pos="3200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</p:grpSpPr>
        <p:sp>
          <p:nvSpPr>
            <p:cNvPr id="7" name="Rectangle: Rounded Corners 45">
              <a:extLst>
                <a:ext uri="{FF2B5EF4-FFF2-40B4-BE49-F238E27FC236}">
                  <a16:creationId xmlns:a16="http://schemas.microsoft.com/office/drawing/2014/main" id="{E4CAF8D6-AE5E-C238-E4A3-B65D260DB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1693" y="2887795"/>
              <a:ext cx="2462360" cy="463433"/>
            </a:xfrm>
            <a:prstGeom prst="roundRect">
              <a:avLst>
                <a:gd name="adj" fmla="val 31625"/>
              </a:avLst>
            </a:prstGeom>
            <a:grpFill/>
            <a:effectLst/>
          </p:spPr>
          <p:txBody>
            <a:bodyPr wrap="square" lIns="228600" tIns="18288" rIns="228600" bIns="64008" rtlCol="0" anchor="ctr" anchorCtr="0">
              <a:normAutofit/>
            </a:bodyPr>
            <a:lstStyle/>
            <a:p>
              <a:pPr algn="ctr" defTabSz="49103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gradFill>
                    <a:gsLst>
                      <a:gs pos="13761">
                        <a:srgbClr val="FFFFFF"/>
                      </a:gs>
                      <a:gs pos="34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+mj-lt"/>
                  <a:cs typeface="Segoe UI" panose="020B0502040204020203" pitchFamily="34" charset="0"/>
                </a:rPr>
                <a:t>Date/time</a:t>
              </a:r>
            </a:p>
          </p:txBody>
        </p:sp>
        <p:sp>
          <p:nvSpPr>
            <p:cNvPr id="8" name="Rectangle: Rounded Corners 46">
              <a:extLst>
                <a:ext uri="{FF2B5EF4-FFF2-40B4-BE49-F238E27FC236}">
                  <a16:creationId xmlns:a16="http://schemas.microsoft.com/office/drawing/2014/main" id="{F4467EE3-C090-1D94-C437-89D1F10FB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1693" y="3435727"/>
              <a:ext cx="2462360" cy="463433"/>
            </a:xfrm>
            <a:prstGeom prst="roundRect">
              <a:avLst>
                <a:gd name="adj" fmla="val 31625"/>
              </a:avLst>
            </a:prstGeom>
            <a:grpFill/>
            <a:effectLst/>
          </p:spPr>
          <p:txBody>
            <a:bodyPr wrap="square" lIns="228600" tIns="18288" rIns="228600" bIns="64008" rtlCol="0" anchor="ctr" anchorCtr="0">
              <a:noAutofit/>
            </a:bodyPr>
            <a:lstStyle/>
            <a:p>
              <a:pPr algn="ctr" defTabSz="49103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gradFill>
                    <a:gsLst>
                      <a:gs pos="13761">
                        <a:srgbClr val="FFFFFF"/>
                      </a:gs>
                      <a:gs pos="34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+mj-lt"/>
                  <a:cs typeface="Segoe UI" panose="020B0502040204020203" pitchFamily="34" charset="0"/>
                </a:rPr>
                <a:t>User</a:t>
              </a:r>
            </a:p>
          </p:txBody>
        </p:sp>
        <p:sp>
          <p:nvSpPr>
            <p:cNvPr id="10" name="Rectangle: Rounded Corners 47">
              <a:extLst>
                <a:ext uri="{FF2B5EF4-FFF2-40B4-BE49-F238E27FC236}">
                  <a16:creationId xmlns:a16="http://schemas.microsoft.com/office/drawing/2014/main" id="{8FC9AF63-F7C1-2C99-F041-C5187CF4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1693" y="3983659"/>
              <a:ext cx="2462360" cy="463433"/>
            </a:xfrm>
            <a:prstGeom prst="roundRect">
              <a:avLst>
                <a:gd name="adj" fmla="val 31625"/>
              </a:avLst>
            </a:prstGeom>
            <a:grpFill/>
            <a:effectLst/>
          </p:spPr>
          <p:txBody>
            <a:bodyPr wrap="square" lIns="228600" tIns="18288" rIns="228600" bIns="64008" rtlCol="0" anchor="ctr" anchorCtr="0">
              <a:noAutofit/>
            </a:bodyPr>
            <a:lstStyle/>
            <a:p>
              <a:pPr algn="ctr" defTabSz="49103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gradFill>
                    <a:gsLst>
                      <a:gs pos="13761">
                        <a:srgbClr val="FFFFFF"/>
                      </a:gs>
                      <a:gs pos="34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+mj-lt"/>
                  <a:cs typeface="Segoe UI" panose="020B0502040204020203" pitchFamily="34" charset="0"/>
                </a:rPr>
                <a:t>Detailed event data</a:t>
              </a:r>
            </a:p>
          </p:txBody>
        </p:sp>
        <p:sp>
          <p:nvSpPr>
            <p:cNvPr id="11" name="Rectangle: Rounded Corners 48">
              <a:extLst>
                <a:ext uri="{FF2B5EF4-FFF2-40B4-BE49-F238E27FC236}">
                  <a16:creationId xmlns:a16="http://schemas.microsoft.com/office/drawing/2014/main" id="{AE39E92D-47F0-D3FC-6901-CFC4B828A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01693" y="4531592"/>
              <a:ext cx="2462360" cy="463433"/>
            </a:xfrm>
            <a:prstGeom prst="roundRect">
              <a:avLst>
                <a:gd name="adj" fmla="val 31625"/>
              </a:avLst>
            </a:prstGeom>
            <a:grpFill/>
            <a:effectLst/>
          </p:spPr>
          <p:txBody>
            <a:bodyPr wrap="square" lIns="228600" tIns="18288" rIns="228600" bIns="64008" rtlCol="0" anchor="ctr" anchorCtr="0">
              <a:noAutofit/>
            </a:bodyPr>
            <a:lstStyle/>
            <a:p>
              <a:pPr algn="ctr" defTabSz="49103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gradFill>
                    <a:gsLst>
                      <a:gs pos="13761">
                        <a:srgbClr val="FFFFFF"/>
                      </a:gs>
                      <a:gs pos="34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+mj-lt"/>
                  <a:cs typeface="Segoe UI" panose="020B0502040204020203" pitchFamily="34" charset="0"/>
                </a:rPr>
                <a:t>And more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C7AC6C9-0E85-B4F7-FD64-9CD2CA013795}"/>
              </a:ext>
            </a:extLst>
          </p:cNvPr>
          <p:cNvSpPr txBox="1"/>
          <p:nvPr/>
        </p:nvSpPr>
        <p:spPr>
          <a:xfrm>
            <a:off x="1356727" y="5062280"/>
            <a:ext cx="2552293" cy="6463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Audit Copilot + Agent </a:t>
            </a:r>
            <a:br>
              <a:rPr kumimoji="0" lang="uk-UA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Segoe UI" panose="020B0502040204020203" pitchFamily="34" charset="0"/>
              </a:rPr>
            </a:b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interactions to access </a:t>
            </a:r>
            <a:br>
              <a:rPr kumimoji="0" lang="uk-UA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Segoe UI" panose="020B0502040204020203" pitchFamily="34" charset="0"/>
              </a:rPr>
            </a:b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detailed log information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D7B57D-86E5-C3C1-5307-F7760D27BF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44719" y="1443037"/>
            <a:ext cx="3305609" cy="4554538"/>
          </a:xfrm>
          <a:prstGeom prst="roundRect">
            <a:avLst>
              <a:gd name="adj" fmla="val 8630"/>
            </a:avLst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19" name="Rectangle: Rounded Corners 49">
            <a:extLst>
              <a:ext uri="{FF2B5EF4-FFF2-40B4-BE49-F238E27FC236}">
                <a16:creationId xmlns:a16="http://schemas.microsoft.com/office/drawing/2014/main" id="{2ACA703C-68F5-A83A-45E1-75E67531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97534" y="1660522"/>
            <a:ext cx="2944800" cy="1520264"/>
          </a:xfrm>
          <a:prstGeom prst="roundRect">
            <a:avLst>
              <a:gd name="adj" fmla="val 15993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CEF3E0-3F58-6B01-E213-753E28297B90}"/>
              </a:ext>
            </a:extLst>
          </p:cNvPr>
          <p:cNvSpPr txBox="1"/>
          <p:nvPr/>
        </p:nvSpPr>
        <p:spPr>
          <a:xfrm>
            <a:off x="4808860" y="2097489"/>
            <a:ext cx="984906" cy="6463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Retain for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6 months then delete</a:t>
            </a:r>
          </a:p>
        </p:txBody>
      </p:sp>
      <p:sp>
        <p:nvSpPr>
          <p:cNvPr id="23" name="Speech Bubble: Rectangle with Corners Rounded 2061">
            <a:extLst>
              <a:ext uri="{FF2B5EF4-FFF2-40B4-BE49-F238E27FC236}">
                <a16:creationId xmlns:a16="http://schemas.microsoft.com/office/drawing/2014/main" id="{84299B55-F536-B787-AB99-BCDAF683CD62}"/>
              </a:ext>
            </a:extLst>
          </p:cNvPr>
          <p:cNvSpPr/>
          <p:nvPr/>
        </p:nvSpPr>
        <p:spPr bwMode="auto">
          <a:xfrm>
            <a:off x="5836559" y="2045548"/>
            <a:ext cx="1522061" cy="726944"/>
          </a:xfrm>
          <a:prstGeom prst="wedgeRoundRectCallout">
            <a:avLst>
              <a:gd name="adj1" fmla="val -29267"/>
              <a:gd name="adj2" fmla="val 79955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177800" dist="50800" dir="5400000" algn="ctr" rotWithShape="0">
              <a:schemeClr val="bg1">
                <a:lumMod val="65000"/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Copilot interaction</a:t>
            </a:r>
          </a:p>
        </p:txBody>
      </p:sp>
      <p:sp>
        <p:nvSpPr>
          <p:cNvPr id="20" name="Rectangle: Rounded Corners 51">
            <a:extLst>
              <a:ext uri="{FF2B5EF4-FFF2-40B4-BE49-F238E27FC236}">
                <a16:creationId xmlns:a16="http://schemas.microsoft.com/office/drawing/2014/main" id="{3DA4F20F-200C-CA92-4BCD-25D722278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97534" y="3322820"/>
            <a:ext cx="2944800" cy="1520264"/>
          </a:xfrm>
          <a:prstGeom prst="roundRect">
            <a:avLst>
              <a:gd name="adj" fmla="val 15993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2D309E-DD2F-1FD6-60C9-5D8ECA5F2D99}"/>
              </a:ext>
            </a:extLst>
          </p:cNvPr>
          <p:cNvSpPr txBox="1"/>
          <p:nvPr/>
        </p:nvSpPr>
        <p:spPr>
          <a:xfrm>
            <a:off x="4808860" y="3759787"/>
            <a:ext cx="901142" cy="6463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Delete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after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90 days</a:t>
            </a:r>
          </a:p>
        </p:txBody>
      </p:sp>
      <p:sp>
        <p:nvSpPr>
          <p:cNvPr id="21" name="Rectangle: Rounded Corners 2065">
            <a:extLst>
              <a:ext uri="{FF2B5EF4-FFF2-40B4-BE49-F238E27FC236}">
                <a16:creationId xmlns:a16="http://schemas.microsoft.com/office/drawing/2014/main" id="{F958E08B-D3A9-EC5F-BFD2-2C1B8B350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75471" y="3499277"/>
            <a:ext cx="1522061" cy="1167350"/>
          </a:xfrm>
          <a:prstGeom prst="roundRect">
            <a:avLst>
              <a:gd name="adj" fmla="val 1719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6" name="Graphic 97" descr="Icon of a person in the screen">
            <a:extLst>
              <a:ext uri="{FF2B5EF4-FFF2-40B4-BE49-F238E27FC236}">
                <a16:creationId xmlns:a16="http://schemas.microsoft.com/office/drawing/2014/main" id="{80E16FD5-4E1D-08C9-A341-769E1D3D1EC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446800" y="3686531"/>
            <a:ext cx="379402" cy="303678"/>
          </a:xfrm>
          <a:custGeom>
            <a:avLst/>
            <a:gdLst>
              <a:gd name="connsiteX0" fmla="*/ 282575 w 318403"/>
              <a:gd name="connsiteY0" fmla="*/ 0 h 254854"/>
              <a:gd name="connsiteX1" fmla="*/ 318403 w 318403"/>
              <a:gd name="connsiteY1" fmla="*/ 35829 h 254854"/>
              <a:gd name="connsiteX2" fmla="*/ 318403 w 318403"/>
              <a:gd name="connsiteY2" fmla="*/ 219026 h 254854"/>
              <a:gd name="connsiteX3" fmla="*/ 282575 w 318403"/>
              <a:gd name="connsiteY3" fmla="*/ 254855 h 254854"/>
              <a:gd name="connsiteX4" fmla="*/ 35829 w 318403"/>
              <a:gd name="connsiteY4" fmla="*/ 254855 h 254854"/>
              <a:gd name="connsiteX5" fmla="*/ 0 w 318403"/>
              <a:gd name="connsiteY5" fmla="*/ 219026 h 254854"/>
              <a:gd name="connsiteX6" fmla="*/ 0 w 318403"/>
              <a:gd name="connsiteY6" fmla="*/ 35829 h 254854"/>
              <a:gd name="connsiteX7" fmla="*/ 35829 w 318403"/>
              <a:gd name="connsiteY7" fmla="*/ 0 h 254854"/>
              <a:gd name="connsiteX8" fmla="*/ 282575 w 318403"/>
              <a:gd name="connsiteY8" fmla="*/ 0 h 254854"/>
              <a:gd name="connsiteX9" fmla="*/ 282575 w 318403"/>
              <a:gd name="connsiteY9" fmla="*/ 23886 h 254854"/>
              <a:gd name="connsiteX10" fmla="*/ 35829 w 318403"/>
              <a:gd name="connsiteY10" fmla="*/ 23886 h 254854"/>
              <a:gd name="connsiteX11" fmla="*/ 23886 w 318403"/>
              <a:gd name="connsiteY11" fmla="*/ 35829 h 254854"/>
              <a:gd name="connsiteX12" fmla="*/ 23886 w 318403"/>
              <a:gd name="connsiteY12" fmla="*/ 219026 h 254854"/>
              <a:gd name="connsiteX13" fmla="*/ 35829 w 318403"/>
              <a:gd name="connsiteY13" fmla="*/ 230969 h 254854"/>
              <a:gd name="connsiteX14" fmla="*/ 79603 w 318403"/>
              <a:gd name="connsiteY14" fmla="*/ 230959 h 254854"/>
              <a:gd name="connsiteX15" fmla="*/ 79619 w 318403"/>
              <a:gd name="connsiteY15" fmla="*/ 187105 h 254854"/>
              <a:gd name="connsiteX16" fmla="*/ 105200 w 318403"/>
              <a:gd name="connsiteY16" fmla="*/ 159331 h 254854"/>
              <a:gd name="connsiteX17" fmla="*/ 107486 w 318403"/>
              <a:gd name="connsiteY17" fmla="*/ 159238 h 254854"/>
              <a:gd name="connsiteX18" fmla="*/ 210906 w 318403"/>
              <a:gd name="connsiteY18" fmla="*/ 159238 h 254854"/>
              <a:gd name="connsiteX19" fmla="*/ 238681 w 318403"/>
              <a:gd name="connsiteY19" fmla="*/ 184820 h 254854"/>
              <a:gd name="connsiteX20" fmla="*/ 238773 w 318403"/>
              <a:gd name="connsiteY20" fmla="*/ 187105 h 254854"/>
              <a:gd name="connsiteX21" fmla="*/ 238762 w 318403"/>
              <a:gd name="connsiteY21" fmla="*/ 230959 h 254854"/>
              <a:gd name="connsiteX22" fmla="*/ 282575 w 318403"/>
              <a:gd name="connsiteY22" fmla="*/ 230969 h 254854"/>
              <a:gd name="connsiteX23" fmla="*/ 294518 w 318403"/>
              <a:gd name="connsiteY23" fmla="*/ 219026 h 254854"/>
              <a:gd name="connsiteX24" fmla="*/ 294518 w 318403"/>
              <a:gd name="connsiteY24" fmla="*/ 35829 h 254854"/>
              <a:gd name="connsiteX25" fmla="*/ 282575 w 318403"/>
              <a:gd name="connsiteY25" fmla="*/ 23886 h 254854"/>
              <a:gd name="connsiteX26" fmla="*/ 210906 w 318403"/>
              <a:gd name="connsiteY26" fmla="*/ 183124 h 254854"/>
              <a:gd name="connsiteX27" fmla="*/ 107486 w 318403"/>
              <a:gd name="connsiteY27" fmla="*/ 183124 h 254854"/>
              <a:gd name="connsiteX28" fmla="*/ 103610 w 318403"/>
              <a:gd name="connsiteY28" fmla="*/ 186193 h 254854"/>
              <a:gd name="connsiteX29" fmla="*/ 103505 w 318403"/>
              <a:gd name="connsiteY29" fmla="*/ 187105 h 254854"/>
              <a:gd name="connsiteX30" fmla="*/ 103489 w 318403"/>
              <a:gd name="connsiteY30" fmla="*/ 230959 h 254854"/>
              <a:gd name="connsiteX31" fmla="*/ 214876 w 318403"/>
              <a:gd name="connsiteY31" fmla="*/ 230959 h 254854"/>
              <a:gd name="connsiteX32" fmla="*/ 214887 w 318403"/>
              <a:gd name="connsiteY32" fmla="*/ 187105 h 254854"/>
              <a:gd name="connsiteX33" fmla="*/ 211819 w 318403"/>
              <a:gd name="connsiteY33" fmla="*/ 183229 h 254854"/>
              <a:gd name="connsiteX34" fmla="*/ 210906 w 318403"/>
              <a:gd name="connsiteY34" fmla="*/ 183124 h 254854"/>
              <a:gd name="connsiteX35" fmla="*/ 159238 w 318403"/>
              <a:gd name="connsiteY35" fmla="*/ 47779 h 254854"/>
              <a:gd name="connsiteX36" fmla="*/ 207010 w 318403"/>
              <a:gd name="connsiteY36" fmla="*/ 95551 h 254854"/>
              <a:gd name="connsiteX37" fmla="*/ 159238 w 318403"/>
              <a:gd name="connsiteY37" fmla="*/ 143322 h 254854"/>
              <a:gd name="connsiteX38" fmla="*/ 111467 w 318403"/>
              <a:gd name="connsiteY38" fmla="*/ 95551 h 254854"/>
              <a:gd name="connsiteX39" fmla="*/ 159238 w 318403"/>
              <a:gd name="connsiteY39" fmla="*/ 47779 h 254854"/>
              <a:gd name="connsiteX40" fmla="*/ 159238 w 318403"/>
              <a:gd name="connsiteY40" fmla="*/ 71665 h 254854"/>
              <a:gd name="connsiteX41" fmla="*/ 135353 w 318403"/>
              <a:gd name="connsiteY41" fmla="*/ 95551 h 254854"/>
              <a:gd name="connsiteX42" fmla="*/ 159238 w 318403"/>
              <a:gd name="connsiteY42" fmla="*/ 119437 h 254854"/>
              <a:gd name="connsiteX43" fmla="*/ 183124 w 318403"/>
              <a:gd name="connsiteY43" fmla="*/ 95551 h 254854"/>
              <a:gd name="connsiteX44" fmla="*/ 159238 w 318403"/>
              <a:gd name="connsiteY44" fmla="*/ 71665 h 25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18403" h="254854">
                <a:moveTo>
                  <a:pt x="282575" y="0"/>
                </a:moveTo>
                <a:cubicBezTo>
                  <a:pt x="302362" y="0"/>
                  <a:pt x="318403" y="16041"/>
                  <a:pt x="318403" y="35829"/>
                </a:cubicBezTo>
                <a:lnTo>
                  <a:pt x="318403" y="219026"/>
                </a:lnTo>
                <a:cubicBezTo>
                  <a:pt x="318403" y="238813"/>
                  <a:pt x="302362" y="254855"/>
                  <a:pt x="282575" y="254855"/>
                </a:cubicBezTo>
                <a:lnTo>
                  <a:pt x="35829" y="254855"/>
                </a:lnTo>
                <a:cubicBezTo>
                  <a:pt x="16041" y="254855"/>
                  <a:pt x="0" y="238813"/>
                  <a:pt x="0" y="219026"/>
                </a:cubicBezTo>
                <a:lnTo>
                  <a:pt x="0" y="35829"/>
                </a:lnTo>
                <a:cubicBezTo>
                  <a:pt x="0" y="16041"/>
                  <a:pt x="16041" y="0"/>
                  <a:pt x="35829" y="0"/>
                </a:cubicBezTo>
                <a:lnTo>
                  <a:pt x="282575" y="0"/>
                </a:lnTo>
                <a:close/>
                <a:moveTo>
                  <a:pt x="282575" y="23886"/>
                </a:moveTo>
                <a:lnTo>
                  <a:pt x="35829" y="23886"/>
                </a:lnTo>
                <a:cubicBezTo>
                  <a:pt x="29233" y="23886"/>
                  <a:pt x="23886" y="29233"/>
                  <a:pt x="23886" y="35829"/>
                </a:cubicBezTo>
                <a:lnTo>
                  <a:pt x="23886" y="219026"/>
                </a:lnTo>
                <a:cubicBezTo>
                  <a:pt x="23886" y="225622"/>
                  <a:pt x="29233" y="230969"/>
                  <a:pt x="35829" y="230969"/>
                </a:cubicBezTo>
                <a:lnTo>
                  <a:pt x="79603" y="230959"/>
                </a:lnTo>
                <a:lnTo>
                  <a:pt x="79619" y="187105"/>
                </a:lnTo>
                <a:cubicBezTo>
                  <a:pt x="79619" y="172484"/>
                  <a:pt x="90879" y="160493"/>
                  <a:pt x="105200" y="159331"/>
                </a:cubicBezTo>
                <a:lnTo>
                  <a:pt x="107486" y="159238"/>
                </a:lnTo>
                <a:lnTo>
                  <a:pt x="210906" y="159238"/>
                </a:lnTo>
                <a:cubicBezTo>
                  <a:pt x="225528" y="159238"/>
                  <a:pt x="237518" y="170498"/>
                  <a:pt x="238681" y="184820"/>
                </a:cubicBezTo>
                <a:lnTo>
                  <a:pt x="238773" y="187105"/>
                </a:lnTo>
                <a:lnTo>
                  <a:pt x="238762" y="230959"/>
                </a:lnTo>
                <a:lnTo>
                  <a:pt x="282575" y="230969"/>
                </a:lnTo>
                <a:cubicBezTo>
                  <a:pt x="289170" y="230969"/>
                  <a:pt x="294518" y="225622"/>
                  <a:pt x="294518" y="219026"/>
                </a:cubicBezTo>
                <a:lnTo>
                  <a:pt x="294518" y="35829"/>
                </a:lnTo>
                <a:cubicBezTo>
                  <a:pt x="294518" y="29233"/>
                  <a:pt x="289170" y="23886"/>
                  <a:pt x="282575" y="23886"/>
                </a:cubicBezTo>
                <a:close/>
                <a:moveTo>
                  <a:pt x="210906" y="183124"/>
                </a:moveTo>
                <a:lnTo>
                  <a:pt x="107486" y="183124"/>
                </a:lnTo>
                <a:cubicBezTo>
                  <a:pt x="105601" y="183124"/>
                  <a:pt x="104023" y="184433"/>
                  <a:pt x="103610" y="186193"/>
                </a:cubicBezTo>
                <a:lnTo>
                  <a:pt x="103505" y="187105"/>
                </a:lnTo>
                <a:lnTo>
                  <a:pt x="103489" y="230959"/>
                </a:lnTo>
                <a:lnTo>
                  <a:pt x="214876" y="230959"/>
                </a:lnTo>
                <a:lnTo>
                  <a:pt x="214887" y="187105"/>
                </a:lnTo>
                <a:cubicBezTo>
                  <a:pt x="214887" y="185221"/>
                  <a:pt x="213578" y="183642"/>
                  <a:pt x="211819" y="183229"/>
                </a:cubicBezTo>
                <a:lnTo>
                  <a:pt x="210906" y="183124"/>
                </a:lnTo>
                <a:close/>
                <a:moveTo>
                  <a:pt x="159238" y="47779"/>
                </a:moveTo>
                <a:cubicBezTo>
                  <a:pt x="185623" y="47779"/>
                  <a:pt x="207010" y="69167"/>
                  <a:pt x="207010" y="95551"/>
                </a:cubicBezTo>
                <a:cubicBezTo>
                  <a:pt x="207010" y="121934"/>
                  <a:pt x="185623" y="143322"/>
                  <a:pt x="159238" y="143322"/>
                </a:cubicBezTo>
                <a:cubicBezTo>
                  <a:pt x="132854" y="143322"/>
                  <a:pt x="111467" y="121934"/>
                  <a:pt x="111467" y="95551"/>
                </a:cubicBezTo>
                <a:cubicBezTo>
                  <a:pt x="111467" y="69167"/>
                  <a:pt x="132854" y="47779"/>
                  <a:pt x="159238" y="47779"/>
                </a:cubicBezTo>
                <a:close/>
                <a:moveTo>
                  <a:pt x="159238" y="71665"/>
                </a:moveTo>
                <a:cubicBezTo>
                  <a:pt x="146047" y="71665"/>
                  <a:pt x="135353" y="82359"/>
                  <a:pt x="135353" y="95551"/>
                </a:cubicBezTo>
                <a:cubicBezTo>
                  <a:pt x="135353" y="108742"/>
                  <a:pt x="146047" y="119437"/>
                  <a:pt x="159238" y="119437"/>
                </a:cubicBezTo>
                <a:cubicBezTo>
                  <a:pt x="172430" y="119437"/>
                  <a:pt x="183124" y="108742"/>
                  <a:pt x="183124" y="95551"/>
                </a:cubicBezTo>
                <a:cubicBezTo>
                  <a:pt x="183124" y="82359"/>
                  <a:pt x="172430" y="71665"/>
                  <a:pt x="159238" y="71665"/>
                </a:cubicBezTo>
                <a:close/>
              </a:path>
            </a:pathLst>
          </a:custGeom>
          <a:gradFill flip="none" rotWithShape="1">
            <a:gsLst>
              <a:gs pos="68000">
                <a:srgbClr val="0A6BBA"/>
              </a:gs>
              <a:gs pos="100000">
                <a:srgbClr val="318581"/>
              </a:gs>
              <a:gs pos="0">
                <a:srgbClr val="F65567"/>
              </a:gs>
              <a:gs pos="3200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228600" tIns="18288" rIns="228600" bIns="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16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A4B49E-9BD8-523A-69B0-AA2A499D4383}"/>
              </a:ext>
            </a:extLst>
          </p:cNvPr>
          <p:cNvSpPr txBox="1"/>
          <p:nvPr/>
        </p:nvSpPr>
        <p:spPr>
          <a:xfrm>
            <a:off x="5991192" y="4156863"/>
            <a:ext cx="1290618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Meeting recording </a:t>
            </a: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and transcript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49A67A6-C95F-83DE-8246-313DDC266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09369" y="1443037"/>
            <a:ext cx="3305609" cy="4554538"/>
          </a:xfrm>
          <a:prstGeom prst="roundRect">
            <a:avLst>
              <a:gd name="adj" fmla="val 8630"/>
            </a:avLst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37" name="Rectangle: Rounded Corners 39">
            <a:extLst>
              <a:ext uri="{FF2B5EF4-FFF2-40B4-BE49-F238E27FC236}">
                <a16:creationId xmlns:a16="http://schemas.microsoft.com/office/drawing/2014/main" id="{626C32CF-39A3-898F-7958-D3C25DECE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88836" y="1671331"/>
            <a:ext cx="2946315" cy="3181222"/>
          </a:xfrm>
          <a:prstGeom prst="roundRect">
            <a:avLst>
              <a:gd name="adj" fmla="val 7643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4" name="Rectangle: Rounded Corners 39">
            <a:extLst>
              <a:ext uri="{FF2B5EF4-FFF2-40B4-BE49-F238E27FC236}">
                <a16:creationId xmlns:a16="http://schemas.microsoft.com/office/drawing/2014/main" id="{2C2F1A41-0781-759E-C022-54F333237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9716" y="1660522"/>
            <a:ext cx="2416036" cy="463433"/>
          </a:xfrm>
          <a:prstGeom prst="roundRect">
            <a:avLst>
              <a:gd name="adj" fmla="val 31625"/>
            </a:avLst>
          </a:prstGeom>
          <a:grpFill/>
          <a:effectLst/>
        </p:spPr>
        <p:txBody>
          <a:bodyPr wrap="square" lIns="228600" tIns="18288" rIns="228600" bIns="64008" rtlCol="0" anchor="ctr" anchorCtr="0">
            <a:norm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E4706C-5FC1-D61C-8817-B99A8F460059}"/>
              </a:ext>
            </a:extLst>
          </p:cNvPr>
          <p:cNvSpPr txBox="1"/>
          <p:nvPr/>
        </p:nvSpPr>
        <p:spPr>
          <a:xfrm>
            <a:off x="4586356" y="5062280"/>
            <a:ext cx="3022334" cy="6463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Enforce retention and deletion policies for interactions and </a:t>
            </a:r>
            <a:b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Segoe UI" panose="020B0502040204020203" pitchFamily="34" charset="0"/>
              </a:rPr>
            </a:b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meeting recordings + transcripts</a:t>
            </a:r>
          </a:p>
        </p:txBody>
      </p:sp>
      <p:sp>
        <p:nvSpPr>
          <p:cNvPr id="29" name="Graphic 106" descr="Icon of a person">
            <a:extLst>
              <a:ext uri="{FF2B5EF4-FFF2-40B4-BE49-F238E27FC236}">
                <a16:creationId xmlns:a16="http://schemas.microsoft.com/office/drawing/2014/main" id="{1566E670-D15D-43EE-1464-2C8C5A19EF5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347160" y="1979313"/>
            <a:ext cx="429666" cy="537000"/>
          </a:xfrm>
          <a:custGeom>
            <a:avLst/>
            <a:gdLst>
              <a:gd name="connsiteX0" fmla="*/ 221321 w 257515"/>
              <a:gd name="connsiteY0" fmla="*/ 193068 h 321847"/>
              <a:gd name="connsiteX1" fmla="*/ 257516 w 257515"/>
              <a:gd name="connsiteY1" fmla="*/ 229264 h 321847"/>
              <a:gd name="connsiteX2" fmla="*/ 257516 w 257515"/>
              <a:gd name="connsiteY2" fmla="*/ 238525 h 321847"/>
              <a:gd name="connsiteX3" fmla="*/ 243012 w 257515"/>
              <a:gd name="connsiteY3" fmla="*/ 277774 h 321847"/>
              <a:gd name="connsiteX4" fmla="*/ 128705 w 257515"/>
              <a:gd name="connsiteY4" fmla="*/ 321847 h 321847"/>
              <a:gd name="connsiteX5" fmla="*/ 14458 w 257515"/>
              <a:gd name="connsiteY5" fmla="*/ 277756 h 321847"/>
              <a:gd name="connsiteX6" fmla="*/ 0 w 257515"/>
              <a:gd name="connsiteY6" fmla="*/ 238561 h 321847"/>
              <a:gd name="connsiteX7" fmla="*/ 0 w 257515"/>
              <a:gd name="connsiteY7" fmla="*/ 229264 h 321847"/>
              <a:gd name="connsiteX8" fmla="*/ 36196 w 257515"/>
              <a:gd name="connsiteY8" fmla="*/ 193068 h 321847"/>
              <a:gd name="connsiteX9" fmla="*/ 221321 w 257515"/>
              <a:gd name="connsiteY9" fmla="*/ 193068 h 321847"/>
              <a:gd name="connsiteX10" fmla="*/ 221321 w 257515"/>
              <a:gd name="connsiteY10" fmla="*/ 217211 h 321847"/>
              <a:gd name="connsiteX11" fmla="*/ 36196 w 257515"/>
              <a:gd name="connsiteY11" fmla="*/ 217211 h 321847"/>
              <a:gd name="connsiteX12" fmla="*/ 24143 w 257515"/>
              <a:gd name="connsiteY12" fmla="*/ 229264 h 321847"/>
              <a:gd name="connsiteX13" fmla="*/ 24143 w 257515"/>
              <a:gd name="connsiteY13" fmla="*/ 238561 h 321847"/>
              <a:gd name="connsiteX14" fmla="*/ 32818 w 257515"/>
              <a:gd name="connsiteY14" fmla="*/ 262078 h 321847"/>
              <a:gd name="connsiteX15" fmla="*/ 128705 w 257515"/>
              <a:gd name="connsiteY15" fmla="*/ 297705 h 321847"/>
              <a:gd name="connsiteX16" fmla="*/ 224672 w 257515"/>
              <a:gd name="connsiteY16" fmla="*/ 262074 h 321847"/>
              <a:gd name="connsiteX17" fmla="*/ 233373 w 257515"/>
              <a:gd name="connsiteY17" fmla="*/ 238525 h 321847"/>
              <a:gd name="connsiteX18" fmla="*/ 233373 w 257515"/>
              <a:gd name="connsiteY18" fmla="*/ 229264 h 321847"/>
              <a:gd name="connsiteX19" fmla="*/ 221321 w 257515"/>
              <a:gd name="connsiteY19" fmla="*/ 217211 h 321847"/>
              <a:gd name="connsiteX20" fmla="*/ 128705 w 257515"/>
              <a:gd name="connsiteY20" fmla="*/ 0 h 321847"/>
              <a:gd name="connsiteX21" fmla="*/ 209182 w 257515"/>
              <a:gd name="connsiteY21" fmla="*/ 80476 h 321847"/>
              <a:gd name="connsiteX22" fmla="*/ 128705 w 257515"/>
              <a:gd name="connsiteY22" fmla="*/ 160953 h 321847"/>
              <a:gd name="connsiteX23" fmla="*/ 48229 w 257515"/>
              <a:gd name="connsiteY23" fmla="*/ 80476 h 321847"/>
              <a:gd name="connsiteX24" fmla="*/ 128705 w 257515"/>
              <a:gd name="connsiteY24" fmla="*/ 0 h 321847"/>
              <a:gd name="connsiteX25" fmla="*/ 128705 w 257515"/>
              <a:gd name="connsiteY25" fmla="*/ 24143 h 321847"/>
              <a:gd name="connsiteX26" fmla="*/ 72372 w 257515"/>
              <a:gd name="connsiteY26" fmla="*/ 80476 h 321847"/>
              <a:gd name="connsiteX27" fmla="*/ 128705 w 257515"/>
              <a:gd name="connsiteY27" fmla="*/ 136810 h 321847"/>
              <a:gd name="connsiteX28" fmla="*/ 185039 w 257515"/>
              <a:gd name="connsiteY28" fmla="*/ 80476 h 321847"/>
              <a:gd name="connsiteX29" fmla="*/ 128705 w 257515"/>
              <a:gd name="connsiteY29" fmla="*/ 24143 h 321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57515" h="321847">
                <a:moveTo>
                  <a:pt x="221321" y="193068"/>
                </a:moveTo>
                <a:cubicBezTo>
                  <a:pt x="241311" y="193068"/>
                  <a:pt x="257516" y="209272"/>
                  <a:pt x="257516" y="229264"/>
                </a:cubicBezTo>
                <a:lnTo>
                  <a:pt x="257516" y="238525"/>
                </a:lnTo>
                <a:cubicBezTo>
                  <a:pt x="257516" y="252919"/>
                  <a:pt x="252372" y="266839"/>
                  <a:pt x="243012" y="277774"/>
                </a:cubicBezTo>
                <a:cubicBezTo>
                  <a:pt x="217752" y="307284"/>
                  <a:pt x="179331" y="321847"/>
                  <a:pt x="128705" y="321847"/>
                </a:cubicBezTo>
                <a:cubicBezTo>
                  <a:pt x="78071" y="321847"/>
                  <a:pt x="39668" y="307280"/>
                  <a:pt x="14458" y="277756"/>
                </a:cubicBezTo>
                <a:cubicBezTo>
                  <a:pt x="5127" y="266829"/>
                  <a:pt x="0" y="252931"/>
                  <a:pt x="0" y="238561"/>
                </a:cubicBezTo>
                <a:lnTo>
                  <a:pt x="0" y="229264"/>
                </a:lnTo>
                <a:cubicBezTo>
                  <a:pt x="0" y="209272"/>
                  <a:pt x="16206" y="193068"/>
                  <a:pt x="36196" y="193068"/>
                </a:cubicBezTo>
                <a:lnTo>
                  <a:pt x="221321" y="193068"/>
                </a:lnTo>
                <a:close/>
                <a:moveTo>
                  <a:pt x="221321" y="217211"/>
                </a:moveTo>
                <a:lnTo>
                  <a:pt x="36196" y="217211"/>
                </a:lnTo>
                <a:cubicBezTo>
                  <a:pt x="29539" y="217211"/>
                  <a:pt x="24143" y="222607"/>
                  <a:pt x="24143" y="229264"/>
                </a:cubicBezTo>
                <a:lnTo>
                  <a:pt x="24143" y="238561"/>
                </a:lnTo>
                <a:cubicBezTo>
                  <a:pt x="24143" y="247183"/>
                  <a:pt x="27219" y="255522"/>
                  <a:pt x="32818" y="262078"/>
                </a:cubicBezTo>
                <a:cubicBezTo>
                  <a:pt x="52990" y="285701"/>
                  <a:pt x="84631" y="297705"/>
                  <a:pt x="128705" y="297705"/>
                </a:cubicBezTo>
                <a:cubicBezTo>
                  <a:pt x="172779" y="297705"/>
                  <a:pt x="204448" y="285701"/>
                  <a:pt x="224672" y="262074"/>
                </a:cubicBezTo>
                <a:cubicBezTo>
                  <a:pt x="230287" y="255512"/>
                  <a:pt x="233373" y="247161"/>
                  <a:pt x="233373" y="238525"/>
                </a:cubicBezTo>
                <a:lnTo>
                  <a:pt x="233373" y="229264"/>
                </a:lnTo>
                <a:cubicBezTo>
                  <a:pt x="233373" y="222607"/>
                  <a:pt x="227976" y="217211"/>
                  <a:pt x="221321" y="217211"/>
                </a:cubicBezTo>
                <a:close/>
                <a:moveTo>
                  <a:pt x="128705" y="0"/>
                </a:moveTo>
                <a:cubicBezTo>
                  <a:pt x="173151" y="0"/>
                  <a:pt x="209182" y="36031"/>
                  <a:pt x="209182" y="80476"/>
                </a:cubicBezTo>
                <a:cubicBezTo>
                  <a:pt x="209182" y="124922"/>
                  <a:pt x="173151" y="160953"/>
                  <a:pt x="128705" y="160953"/>
                </a:cubicBezTo>
                <a:cubicBezTo>
                  <a:pt x="84259" y="160953"/>
                  <a:pt x="48229" y="124922"/>
                  <a:pt x="48229" y="80476"/>
                </a:cubicBezTo>
                <a:cubicBezTo>
                  <a:pt x="48229" y="36031"/>
                  <a:pt x="84259" y="0"/>
                  <a:pt x="128705" y="0"/>
                </a:cubicBezTo>
                <a:close/>
                <a:moveTo>
                  <a:pt x="128705" y="24143"/>
                </a:moveTo>
                <a:cubicBezTo>
                  <a:pt x="97593" y="24143"/>
                  <a:pt x="72372" y="49364"/>
                  <a:pt x="72372" y="80476"/>
                </a:cubicBezTo>
                <a:cubicBezTo>
                  <a:pt x="72372" y="111588"/>
                  <a:pt x="97593" y="136810"/>
                  <a:pt x="128705" y="136810"/>
                </a:cubicBezTo>
                <a:cubicBezTo>
                  <a:pt x="159817" y="136810"/>
                  <a:pt x="185039" y="111588"/>
                  <a:pt x="185039" y="80476"/>
                </a:cubicBezTo>
                <a:cubicBezTo>
                  <a:pt x="185039" y="49364"/>
                  <a:pt x="159817" y="24143"/>
                  <a:pt x="128705" y="24143"/>
                </a:cubicBezTo>
                <a:close/>
              </a:path>
            </a:pathLst>
          </a:custGeom>
          <a:gradFill flip="none" rotWithShape="1">
            <a:gsLst>
              <a:gs pos="0">
                <a:srgbClr val="F65567"/>
              </a:gs>
              <a:gs pos="32000">
                <a:srgbClr val="AC35AF"/>
              </a:gs>
              <a:gs pos="68000">
                <a:srgbClr val="0A6BBA"/>
              </a:gs>
              <a:gs pos="10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146957" tIns="25718" rIns="146957" bIns="27432" rtlCol="0" anchor="ctr">
            <a:noAutofit/>
          </a:bodyPr>
          <a:lstStyle/>
          <a:p>
            <a:pPr marL="0" marR="0" lvl="0" indent="0" algn="ctr" defTabSz="227585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Tx/>
              <a:buSzTx/>
              <a:buFontTx/>
              <a:buNone/>
              <a:tabLst>
                <a:tab pos="3701239" algn="l"/>
              </a:tabLst>
              <a:defRPr/>
            </a:pPr>
            <a:endParaRPr kumimoji="0" lang="en-US" sz="1800" b="0" i="0" u="none" strike="noStrike" kern="1200" cap="none" spc="0" normalizeH="0" baseline="0" noProof="0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30" name="Picture 29" descr="Onedrive logo">
            <a:extLst>
              <a:ext uri="{FF2B5EF4-FFF2-40B4-BE49-F238E27FC236}">
                <a16:creationId xmlns:a16="http://schemas.microsoft.com/office/drawing/2014/main" id="{4772ACD4-A170-DAC4-CE8C-CE75A3F053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424" y="2662551"/>
            <a:ext cx="543040" cy="352784"/>
          </a:xfrm>
          <a:prstGeom prst="rect">
            <a:avLst/>
          </a:prstGeom>
        </p:spPr>
      </p:pic>
      <p:pic>
        <p:nvPicPr>
          <p:cNvPr id="31" name="Picture 4" descr="Exchange Online logo">
            <a:extLst>
              <a:ext uri="{FF2B5EF4-FFF2-40B4-BE49-F238E27FC236}">
                <a16:creationId xmlns:a16="http://schemas.microsoft.com/office/drawing/2014/main" id="{356572F4-54E2-62DC-5A5C-4B8B8D6C5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62113" y="3471902"/>
            <a:ext cx="461620" cy="40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Sharepoint logo">
            <a:extLst>
              <a:ext uri="{FF2B5EF4-FFF2-40B4-BE49-F238E27FC236}">
                <a16:creationId xmlns:a16="http://schemas.microsoft.com/office/drawing/2014/main" id="{6F85B6CF-7C69-254A-A357-3D5FE76B7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310" y="3459717"/>
            <a:ext cx="434156" cy="43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Graphic 64" descr="Icon of a closed padlock">
            <a:extLst>
              <a:ext uri="{FF2B5EF4-FFF2-40B4-BE49-F238E27FC236}">
                <a16:creationId xmlns:a16="http://schemas.microsoft.com/office/drawing/2014/main" id="{7C156642-8D1C-D6D5-F6F4-C62510DA672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47228" y="4220093"/>
            <a:ext cx="236064" cy="295080"/>
          </a:xfrm>
          <a:custGeom>
            <a:avLst/>
            <a:gdLst>
              <a:gd name="connsiteX0" fmla="*/ 123663 w 247325"/>
              <a:gd name="connsiteY0" fmla="*/ 0 h 309156"/>
              <a:gd name="connsiteX1" fmla="*/ 185494 w 247325"/>
              <a:gd name="connsiteY1" fmla="*/ 61831 h 309156"/>
              <a:gd name="connsiteX2" fmla="*/ 185494 w 247325"/>
              <a:gd name="connsiteY2" fmla="*/ 92747 h 309156"/>
              <a:gd name="connsiteX3" fmla="*/ 212545 w 247325"/>
              <a:gd name="connsiteY3" fmla="*/ 92747 h 309156"/>
              <a:gd name="connsiteX4" fmla="*/ 247325 w 247325"/>
              <a:gd name="connsiteY4" fmla="*/ 127527 h 309156"/>
              <a:gd name="connsiteX5" fmla="*/ 247325 w 247325"/>
              <a:gd name="connsiteY5" fmla="*/ 274377 h 309156"/>
              <a:gd name="connsiteX6" fmla="*/ 212545 w 247325"/>
              <a:gd name="connsiteY6" fmla="*/ 309157 h 309156"/>
              <a:gd name="connsiteX7" fmla="*/ 34780 w 247325"/>
              <a:gd name="connsiteY7" fmla="*/ 309157 h 309156"/>
              <a:gd name="connsiteX8" fmla="*/ 0 w 247325"/>
              <a:gd name="connsiteY8" fmla="*/ 274377 h 309156"/>
              <a:gd name="connsiteX9" fmla="*/ 0 w 247325"/>
              <a:gd name="connsiteY9" fmla="*/ 127527 h 309156"/>
              <a:gd name="connsiteX10" fmla="*/ 34780 w 247325"/>
              <a:gd name="connsiteY10" fmla="*/ 92747 h 309156"/>
              <a:gd name="connsiteX11" fmla="*/ 61831 w 247325"/>
              <a:gd name="connsiteY11" fmla="*/ 92747 h 309156"/>
              <a:gd name="connsiteX12" fmla="*/ 61831 w 247325"/>
              <a:gd name="connsiteY12" fmla="*/ 61831 h 309156"/>
              <a:gd name="connsiteX13" fmla="*/ 123663 w 247325"/>
              <a:gd name="connsiteY13" fmla="*/ 0 h 309156"/>
              <a:gd name="connsiteX14" fmla="*/ 212545 w 247325"/>
              <a:gd name="connsiteY14" fmla="*/ 115934 h 309156"/>
              <a:gd name="connsiteX15" fmla="*/ 34780 w 247325"/>
              <a:gd name="connsiteY15" fmla="*/ 115934 h 309156"/>
              <a:gd name="connsiteX16" fmla="*/ 23187 w 247325"/>
              <a:gd name="connsiteY16" fmla="*/ 127527 h 309156"/>
              <a:gd name="connsiteX17" fmla="*/ 23187 w 247325"/>
              <a:gd name="connsiteY17" fmla="*/ 274377 h 309156"/>
              <a:gd name="connsiteX18" fmla="*/ 34780 w 247325"/>
              <a:gd name="connsiteY18" fmla="*/ 285970 h 309156"/>
              <a:gd name="connsiteX19" fmla="*/ 212545 w 247325"/>
              <a:gd name="connsiteY19" fmla="*/ 285970 h 309156"/>
              <a:gd name="connsiteX20" fmla="*/ 224139 w 247325"/>
              <a:gd name="connsiteY20" fmla="*/ 274377 h 309156"/>
              <a:gd name="connsiteX21" fmla="*/ 224139 w 247325"/>
              <a:gd name="connsiteY21" fmla="*/ 127527 h 309156"/>
              <a:gd name="connsiteX22" fmla="*/ 212545 w 247325"/>
              <a:gd name="connsiteY22" fmla="*/ 115934 h 309156"/>
              <a:gd name="connsiteX23" fmla="*/ 123664 w 247325"/>
              <a:gd name="connsiteY23" fmla="*/ 177765 h 309156"/>
              <a:gd name="connsiteX24" fmla="*/ 146851 w 247325"/>
              <a:gd name="connsiteY24" fmla="*/ 200952 h 309156"/>
              <a:gd name="connsiteX25" fmla="*/ 123664 w 247325"/>
              <a:gd name="connsiteY25" fmla="*/ 224139 h 309156"/>
              <a:gd name="connsiteX26" fmla="*/ 100477 w 247325"/>
              <a:gd name="connsiteY26" fmla="*/ 200952 h 309156"/>
              <a:gd name="connsiteX27" fmla="*/ 123664 w 247325"/>
              <a:gd name="connsiteY27" fmla="*/ 177765 h 309156"/>
              <a:gd name="connsiteX28" fmla="*/ 123663 w 247325"/>
              <a:gd name="connsiteY28" fmla="*/ 23187 h 309156"/>
              <a:gd name="connsiteX29" fmla="*/ 85018 w 247325"/>
              <a:gd name="connsiteY29" fmla="*/ 61831 h 309156"/>
              <a:gd name="connsiteX30" fmla="*/ 85018 w 247325"/>
              <a:gd name="connsiteY30" fmla="*/ 92747 h 309156"/>
              <a:gd name="connsiteX31" fmla="*/ 162307 w 247325"/>
              <a:gd name="connsiteY31" fmla="*/ 92747 h 309156"/>
              <a:gd name="connsiteX32" fmla="*/ 162307 w 247325"/>
              <a:gd name="connsiteY32" fmla="*/ 61831 h 309156"/>
              <a:gd name="connsiteX33" fmla="*/ 123663 w 247325"/>
              <a:gd name="connsiteY33" fmla="*/ 23187 h 309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47325" h="309156">
                <a:moveTo>
                  <a:pt x="123663" y="0"/>
                </a:moveTo>
                <a:cubicBezTo>
                  <a:pt x="157811" y="0"/>
                  <a:pt x="185494" y="27683"/>
                  <a:pt x="185494" y="61831"/>
                </a:cubicBezTo>
                <a:lnTo>
                  <a:pt x="185494" y="92747"/>
                </a:lnTo>
                <a:lnTo>
                  <a:pt x="212545" y="92747"/>
                </a:lnTo>
                <a:cubicBezTo>
                  <a:pt x="231753" y="92747"/>
                  <a:pt x="247325" y="108319"/>
                  <a:pt x="247325" y="127527"/>
                </a:cubicBezTo>
                <a:lnTo>
                  <a:pt x="247325" y="274377"/>
                </a:lnTo>
                <a:cubicBezTo>
                  <a:pt x="247325" y="293584"/>
                  <a:pt x="231753" y="309157"/>
                  <a:pt x="212545" y="309157"/>
                </a:cubicBezTo>
                <a:lnTo>
                  <a:pt x="34780" y="309157"/>
                </a:lnTo>
                <a:cubicBezTo>
                  <a:pt x="15572" y="309157"/>
                  <a:pt x="0" y="293584"/>
                  <a:pt x="0" y="274377"/>
                </a:cubicBezTo>
                <a:lnTo>
                  <a:pt x="0" y="127527"/>
                </a:lnTo>
                <a:cubicBezTo>
                  <a:pt x="0" y="108319"/>
                  <a:pt x="15572" y="92747"/>
                  <a:pt x="34780" y="92747"/>
                </a:cubicBezTo>
                <a:lnTo>
                  <a:pt x="61831" y="92747"/>
                </a:lnTo>
                <a:lnTo>
                  <a:pt x="61831" y="61831"/>
                </a:lnTo>
                <a:cubicBezTo>
                  <a:pt x="61831" y="27683"/>
                  <a:pt x="89514" y="0"/>
                  <a:pt x="123663" y="0"/>
                </a:cubicBezTo>
                <a:close/>
                <a:moveTo>
                  <a:pt x="212545" y="115934"/>
                </a:moveTo>
                <a:lnTo>
                  <a:pt x="34780" y="115934"/>
                </a:lnTo>
                <a:cubicBezTo>
                  <a:pt x="28377" y="115934"/>
                  <a:pt x="23187" y="121124"/>
                  <a:pt x="23187" y="127527"/>
                </a:cubicBezTo>
                <a:lnTo>
                  <a:pt x="23187" y="274377"/>
                </a:lnTo>
                <a:cubicBezTo>
                  <a:pt x="23187" y="280779"/>
                  <a:pt x="28377" y="285970"/>
                  <a:pt x="34780" y="285970"/>
                </a:cubicBezTo>
                <a:lnTo>
                  <a:pt x="212545" y="285970"/>
                </a:lnTo>
                <a:cubicBezTo>
                  <a:pt x="218948" y="285970"/>
                  <a:pt x="224139" y="280779"/>
                  <a:pt x="224139" y="274377"/>
                </a:cubicBezTo>
                <a:lnTo>
                  <a:pt x="224139" y="127527"/>
                </a:lnTo>
                <a:cubicBezTo>
                  <a:pt x="224139" y="121124"/>
                  <a:pt x="218948" y="115934"/>
                  <a:pt x="212545" y="115934"/>
                </a:cubicBezTo>
                <a:close/>
                <a:moveTo>
                  <a:pt x="123664" y="177765"/>
                </a:moveTo>
                <a:cubicBezTo>
                  <a:pt x="136471" y="177765"/>
                  <a:pt x="146851" y="188147"/>
                  <a:pt x="146851" y="200952"/>
                </a:cubicBezTo>
                <a:cubicBezTo>
                  <a:pt x="146851" y="213757"/>
                  <a:pt x="136471" y="224139"/>
                  <a:pt x="123664" y="224139"/>
                </a:cubicBezTo>
                <a:cubicBezTo>
                  <a:pt x="110859" y="224139"/>
                  <a:pt x="100477" y="213757"/>
                  <a:pt x="100477" y="200952"/>
                </a:cubicBezTo>
                <a:cubicBezTo>
                  <a:pt x="100477" y="188147"/>
                  <a:pt x="110859" y="177765"/>
                  <a:pt x="123664" y="177765"/>
                </a:cubicBezTo>
                <a:close/>
                <a:moveTo>
                  <a:pt x="123663" y="23187"/>
                </a:moveTo>
                <a:cubicBezTo>
                  <a:pt x="102320" y="23187"/>
                  <a:pt x="85018" y="40489"/>
                  <a:pt x="85018" y="61831"/>
                </a:cubicBezTo>
                <a:lnTo>
                  <a:pt x="85018" y="92747"/>
                </a:lnTo>
                <a:lnTo>
                  <a:pt x="162307" y="92747"/>
                </a:lnTo>
                <a:lnTo>
                  <a:pt x="162307" y="61831"/>
                </a:lnTo>
                <a:cubicBezTo>
                  <a:pt x="162307" y="40489"/>
                  <a:pt x="145005" y="23187"/>
                  <a:pt x="123663" y="23187"/>
                </a:cubicBezTo>
                <a:close/>
              </a:path>
            </a:pathLst>
          </a:custGeom>
          <a:gradFill flip="none" rotWithShape="1">
            <a:gsLst>
              <a:gs pos="0">
                <a:srgbClr val="F65567"/>
              </a:gs>
              <a:gs pos="32000">
                <a:srgbClr val="AC35AF"/>
              </a:gs>
              <a:gs pos="68000">
                <a:srgbClr val="0A6BBA"/>
              </a:gs>
              <a:gs pos="10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146957" tIns="25718" rIns="146957" bIns="27432" rtlCol="0" anchor="ctr">
            <a:noAutofit/>
          </a:bodyPr>
          <a:lstStyle/>
          <a:p>
            <a:pPr marL="0" marR="0" lvl="0" indent="0" algn="ctr" defTabSz="227585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Tx/>
              <a:buSzTx/>
              <a:buFontTx/>
              <a:buNone/>
              <a:tabLst>
                <a:tab pos="3701239" algn="l"/>
              </a:tabLst>
              <a:defRPr/>
            </a:pPr>
            <a:endParaRPr kumimoji="0" lang="en-US" sz="1800" b="0" i="0" u="none" strike="noStrike" kern="1200" cap="none" spc="0" normalizeH="0" baseline="0" noProof="0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FA369B-9D7B-5060-01C0-7103097121F9}"/>
              </a:ext>
            </a:extLst>
          </p:cNvPr>
          <p:cNvSpPr txBox="1"/>
          <p:nvPr/>
        </p:nvSpPr>
        <p:spPr>
          <a:xfrm>
            <a:off x="9283968" y="4244523"/>
            <a:ext cx="968214" cy="24622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Legal hold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A0E906A-8CC4-831F-5EDB-AC66FCE75B23}"/>
              </a:ext>
            </a:extLst>
          </p:cNvPr>
          <p:cNvSpPr txBox="1"/>
          <p:nvPr/>
        </p:nvSpPr>
        <p:spPr>
          <a:xfrm>
            <a:off x="8546697" y="5062280"/>
            <a:ext cx="2024232" cy="6463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1400" dirty="0">
                <a:latin typeface="+mj-lt"/>
              </a:rPr>
              <a:t>Include a user’s Copilot and Agent  prompts and responses in a legal hold</a:t>
            </a:r>
          </a:p>
        </p:txBody>
      </p:sp>
      <p:pic>
        <p:nvPicPr>
          <p:cNvPr id="36" name="Picture 35" descr="Microsoft 365 Copilot logo ">
            <a:extLst>
              <a:ext uri="{FF2B5EF4-FFF2-40B4-BE49-F238E27FC236}">
                <a16:creationId xmlns:a16="http://schemas.microsoft.com/office/drawing/2014/main" id="{1B1E7BAF-94C9-86F9-E33C-C0BDCBE1B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697" y="2582839"/>
            <a:ext cx="506718" cy="51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7175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80277-A409-D49E-F391-CF437B484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84A19-6F3E-F357-3042-55FB4C0E2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553998"/>
          </a:xfrm>
        </p:spPr>
        <p:txBody>
          <a:bodyPr/>
          <a:lstStyle/>
          <a:p>
            <a:pPr algn="ctr"/>
            <a:r>
              <a:rPr lang="en-US" dirty="0"/>
              <a:t>Investigate for compliance and ethical violations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4128B4-5C66-64AE-C076-4154EDE8B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80069" y="1443037"/>
            <a:ext cx="3305609" cy="4554538"/>
          </a:xfrm>
          <a:prstGeom prst="roundRect">
            <a:avLst>
              <a:gd name="adj" fmla="val 8630"/>
            </a:avLst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9" name="Rectangle: Rounded Corners 39">
            <a:extLst>
              <a:ext uri="{FF2B5EF4-FFF2-40B4-BE49-F238E27FC236}">
                <a16:creationId xmlns:a16="http://schemas.microsoft.com/office/drawing/2014/main" id="{AB059627-8430-26B3-F3D1-8F41B5FC3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4636" y="1648471"/>
            <a:ext cx="2946315" cy="3181222"/>
          </a:xfrm>
          <a:prstGeom prst="roundRect">
            <a:avLst>
              <a:gd name="adj" fmla="val 7643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1ED9E33-C083-7D72-92EC-0C68A557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2273810" y="1896409"/>
            <a:ext cx="718127" cy="718127"/>
          </a:xfrm>
          <a:prstGeom prst="ellipse">
            <a:avLst/>
          </a:prstGeom>
          <a:gradFill flip="none" rotWithShape="1">
            <a:gsLst>
              <a:gs pos="80000">
                <a:srgbClr val="7656AD"/>
              </a:gs>
              <a:gs pos="0">
                <a:srgbClr val="F65567"/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  <a:effectLst/>
        </p:spPr>
        <p:txBody>
          <a:bodyPr wrap="none" lIns="91440" tIns="109728" rIns="91440" bIns="91440" rtlCol="0" anchor="ctr" anchorCtr="0">
            <a:noAutofit/>
          </a:bodyPr>
          <a:lstStyle/>
          <a:p>
            <a:pPr algn="ctr" defTabSz="932486" fontAlgn="base">
              <a:spcBef>
                <a:spcPts val="600"/>
              </a:spcBef>
              <a:spcAft>
                <a:spcPct val="0"/>
              </a:spcAft>
              <a:tabLst>
                <a:tab pos="1487158" algn="l"/>
              </a:tabLst>
            </a:pPr>
            <a:endParaRPr lang="en-US" sz="1800" b="1" dirty="0">
              <a:gradFill>
                <a:gsLst>
                  <a:gs pos="70629">
                    <a:srgbClr val="FFFFFF"/>
                  </a:gs>
                  <a:gs pos="48951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+mj-lt"/>
            </a:endParaRPr>
          </a:p>
        </p:txBody>
      </p:sp>
      <p:pic>
        <p:nvPicPr>
          <p:cNvPr id="49" name="Graphic 48" descr="Warning icon">
            <a:extLst>
              <a:ext uri="{FF2B5EF4-FFF2-40B4-BE49-F238E27FC236}">
                <a16:creationId xmlns:a16="http://schemas.microsoft.com/office/drawing/2014/main" id="{C6D78158-0904-DA30-B173-3A2619807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0749" y="2017221"/>
            <a:ext cx="444249" cy="4442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F73FF3-854B-6A8F-7962-7495CFF11BBB}"/>
              </a:ext>
            </a:extLst>
          </p:cNvPr>
          <p:cNvSpPr txBox="1"/>
          <p:nvPr/>
        </p:nvSpPr>
        <p:spPr>
          <a:xfrm>
            <a:off x="1482644" y="2808549"/>
            <a:ext cx="2300459" cy="179536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Copyright violation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Insider trading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Corporate sabotage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Regulatory collusion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 more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D354B9-957C-28C3-5D3A-8575D8A32275}"/>
              </a:ext>
            </a:extLst>
          </p:cNvPr>
          <p:cNvSpPr txBox="1"/>
          <p:nvPr/>
        </p:nvSpPr>
        <p:spPr>
          <a:xfrm>
            <a:off x="1117816" y="5057987"/>
            <a:ext cx="3030114" cy="6463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Receive an alert if a possible compliance or ethical violation occurs and start an</a:t>
            </a:r>
            <a:r>
              <a:rPr kumimoji="0" lang="uk-UA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 </a:t>
            </a: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investigation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68B4C98-4361-21E9-240D-64642D4FE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42740" y="1443037"/>
            <a:ext cx="3305609" cy="4554538"/>
          </a:xfrm>
          <a:prstGeom prst="roundRect">
            <a:avLst>
              <a:gd name="adj" fmla="val 8630"/>
            </a:avLst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10" name="Rectangle: Rounded Corners 39">
            <a:extLst>
              <a:ext uri="{FF2B5EF4-FFF2-40B4-BE49-F238E27FC236}">
                <a16:creationId xmlns:a16="http://schemas.microsoft.com/office/drawing/2014/main" id="{F3DB6012-0820-D0CD-1067-0822FAC36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22387" y="1648471"/>
            <a:ext cx="2946315" cy="3181222"/>
          </a:xfrm>
          <a:prstGeom prst="roundRect">
            <a:avLst>
              <a:gd name="adj" fmla="val 7643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7CEB7B4-F478-91DF-10D6-B0A64CF5C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483" y="2772306"/>
            <a:ext cx="624992" cy="631763"/>
          </a:xfrm>
          <a:prstGeom prst="rect">
            <a:avLst/>
          </a:prstGeom>
        </p:spPr>
      </p:pic>
      <p:sp>
        <p:nvSpPr>
          <p:cNvPr id="50" name="Graphic 43" descr="Icon of a magnifying glass">
            <a:extLst>
              <a:ext uri="{FF2B5EF4-FFF2-40B4-BE49-F238E27FC236}">
                <a16:creationId xmlns:a16="http://schemas.microsoft.com/office/drawing/2014/main" id="{32B8CD06-73D3-9E0E-E19A-2AD5111D5173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5472729" y="2464382"/>
            <a:ext cx="1549400" cy="1549400"/>
          </a:xfrm>
          <a:custGeom>
            <a:avLst/>
            <a:gdLst>
              <a:gd name="connsiteX0" fmla="*/ 110490 w 274319"/>
              <a:gd name="connsiteY0" fmla="*/ 0 h 274319"/>
              <a:gd name="connsiteX1" fmla="*/ 220980 w 274319"/>
              <a:gd name="connsiteY1" fmla="*/ 110490 h 274319"/>
              <a:gd name="connsiteX2" fmla="*/ 196284 w 274319"/>
              <a:gd name="connsiteY2" fmla="*/ 180119 h 274319"/>
              <a:gd name="connsiteX3" fmla="*/ 270972 w 274319"/>
              <a:gd name="connsiteY3" fmla="*/ 254808 h 274319"/>
              <a:gd name="connsiteX4" fmla="*/ 270972 w 274319"/>
              <a:gd name="connsiteY4" fmla="*/ 270972 h 274319"/>
              <a:gd name="connsiteX5" fmla="*/ 256090 w 274319"/>
              <a:gd name="connsiteY5" fmla="*/ 272078 h 274319"/>
              <a:gd name="connsiteX6" fmla="*/ 254808 w 274319"/>
              <a:gd name="connsiteY6" fmla="*/ 270972 h 274319"/>
              <a:gd name="connsiteX7" fmla="*/ 180119 w 274319"/>
              <a:gd name="connsiteY7" fmla="*/ 196284 h 274319"/>
              <a:gd name="connsiteX8" fmla="*/ 110490 w 274319"/>
              <a:gd name="connsiteY8" fmla="*/ 220980 h 274319"/>
              <a:gd name="connsiteX9" fmla="*/ 0 w 274319"/>
              <a:gd name="connsiteY9" fmla="*/ 110490 h 274319"/>
              <a:gd name="connsiteX10" fmla="*/ 110490 w 274319"/>
              <a:gd name="connsiteY10" fmla="*/ 0 h 274319"/>
              <a:gd name="connsiteX11" fmla="*/ 110490 w 274319"/>
              <a:gd name="connsiteY11" fmla="*/ 22860 h 274319"/>
              <a:gd name="connsiteX12" fmla="*/ 22860 w 274319"/>
              <a:gd name="connsiteY12" fmla="*/ 110490 h 274319"/>
              <a:gd name="connsiteX13" fmla="*/ 110490 w 274319"/>
              <a:gd name="connsiteY13" fmla="*/ 198120 h 274319"/>
              <a:gd name="connsiteX14" fmla="*/ 198120 w 274319"/>
              <a:gd name="connsiteY14" fmla="*/ 110490 h 274319"/>
              <a:gd name="connsiteX15" fmla="*/ 110490 w 274319"/>
              <a:gd name="connsiteY15" fmla="*/ 22860 h 274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4319" h="274319">
                <a:moveTo>
                  <a:pt x="110490" y="0"/>
                </a:moveTo>
                <a:cubicBezTo>
                  <a:pt x="171512" y="0"/>
                  <a:pt x="220980" y="49468"/>
                  <a:pt x="220980" y="110490"/>
                </a:cubicBezTo>
                <a:cubicBezTo>
                  <a:pt x="220980" y="136884"/>
                  <a:pt x="211725" y="161116"/>
                  <a:pt x="196284" y="180119"/>
                </a:cubicBezTo>
                <a:lnTo>
                  <a:pt x="270972" y="254808"/>
                </a:lnTo>
                <a:cubicBezTo>
                  <a:pt x="275436" y="259272"/>
                  <a:pt x="275436" y="266508"/>
                  <a:pt x="270972" y="270972"/>
                </a:cubicBezTo>
                <a:cubicBezTo>
                  <a:pt x="266915" y="275030"/>
                  <a:pt x="260564" y="275399"/>
                  <a:pt x="256090" y="272078"/>
                </a:cubicBezTo>
                <a:lnTo>
                  <a:pt x="254808" y="270972"/>
                </a:lnTo>
                <a:lnTo>
                  <a:pt x="180119" y="196284"/>
                </a:lnTo>
                <a:cubicBezTo>
                  <a:pt x="161116" y="211725"/>
                  <a:pt x="136884" y="220980"/>
                  <a:pt x="110490" y="220980"/>
                </a:cubicBezTo>
                <a:cubicBezTo>
                  <a:pt x="49468" y="220980"/>
                  <a:pt x="0" y="171512"/>
                  <a:pt x="0" y="110490"/>
                </a:cubicBezTo>
                <a:cubicBezTo>
                  <a:pt x="0" y="49468"/>
                  <a:pt x="49468" y="0"/>
                  <a:pt x="110490" y="0"/>
                </a:cubicBezTo>
                <a:close/>
                <a:moveTo>
                  <a:pt x="110490" y="22860"/>
                </a:moveTo>
                <a:cubicBezTo>
                  <a:pt x="62093" y="22860"/>
                  <a:pt x="22860" y="62093"/>
                  <a:pt x="22860" y="110490"/>
                </a:cubicBezTo>
                <a:cubicBezTo>
                  <a:pt x="22860" y="158886"/>
                  <a:pt x="62093" y="198120"/>
                  <a:pt x="110490" y="198120"/>
                </a:cubicBezTo>
                <a:cubicBezTo>
                  <a:pt x="158886" y="198120"/>
                  <a:pt x="198120" y="158886"/>
                  <a:pt x="198120" y="110490"/>
                </a:cubicBezTo>
                <a:cubicBezTo>
                  <a:pt x="198120" y="62093"/>
                  <a:pt x="158886" y="22860"/>
                  <a:pt x="110490" y="22860"/>
                </a:cubicBezTo>
                <a:close/>
              </a:path>
            </a:pathLst>
          </a:custGeom>
          <a:gradFill flip="none" rotWithShape="1">
            <a:gsLst>
              <a:gs pos="0">
                <a:srgbClr val="F65567"/>
              </a:gs>
              <a:gs pos="32000">
                <a:srgbClr val="AC35AF"/>
              </a:gs>
              <a:gs pos="68000">
                <a:srgbClr val="0A6BBA"/>
              </a:gs>
              <a:gs pos="10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146957" tIns="25718" rIns="146957" bIns="27432" rtlCol="0" anchor="ctr">
            <a:noAutofit/>
          </a:bodyPr>
          <a:lstStyle/>
          <a:p>
            <a:pPr marL="0" marR="0" lvl="0" indent="0" algn="ctr" defTabSz="227585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Tx/>
              <a:buSzTx/>
              <a:buFontTx/>
              <a:buNone/>
              <a:tabLst>
                <a:tab pos="3701239" algn="l"/>
              </a:tabLst>
              <a:defRPr/>
            </a:pPr>
            <a:endParaRPr kumimoji="0" lang="en-US" sz="1800" b="0" i="0" u="none" strike="noStrike" kern="1200" cap="none" spc="0" normalizeH="0" baseline="0" noProof="0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EAD8BB-FAE4-512A-FBCB-017EBD9126D8}"/>
              </a:ext>
            </a:extLst>
          </p:cNvPr>
          <p:cNvSpPr txBox="1"/>
          <p:nvPr/>
        </p:nvSpPr>
        <p:spPr>
          <a:xfrm>
            <a:off x="4559815" y="5057987"/>
            <a:ext cx="3071458" cy="6463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-3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Perform an admin search for litigation or an investigation and include Copilot and Agent generated content</a:t>
            </a:r>
          </a:p>
        </p:txBody>
      </p:sp>
      <p:sp>
        <p:nvSpPr>
          <p:cNvPr id="11" name="Rectangle: Rounded Corners 39">
            <a:extLst>
              <a:ext uri="{FF2B5EF4-FFF2-40B4-BE49-F238E27FC236}">
                <a16:creationId xmlns:a16="http://schemas.microsoft.com/office/drawing/2014/main" id="{D6C67C73-DD6A-5555-E772-3AF0424C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89016" y="1648471"/>
            <a:ext cx="2946315" cy="3181222"/>
          </a:xfrm>
          <a:prstGeom prst="roundRect">
            <a:avLst>
              <a:gd name="adj" fmla="val 7643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5727948-C354-59BF-D12B-3D1B3AC96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09369" y="1443037"/>
            <a:ext cx="3305609" cy="4554538"/>
          </a:xfrm>
          <a:prstGeom prst="roundRect">
            <a:avLst>
              <a:gd name="adj" fmla="val 8630"/>
            </a:avLst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93FB4C-959A-A23A-D66D-29B6849CC479}"/>
              </a:ext>
            </a:extLst>
          </p:cNvPr>
          <p:cNvSpPr txBox="1"/>
          <p:nvPr/>
        </p:nvSpPr>
        <p:spPr>
          <a:xfrm>
            <a:off x="8624476" y="2405059"/>
            <a:ext cx="1875395" cy="152862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EU AI Act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NIST AI Risk Management Framework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ISO standards 42001 and 23894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F6AA2D-8317-A924-2D59-D845F3397209}"/>
              </a:ext>
            </a:extLst>
          </p:cNvPr>
          <p:cNvSpPr txBox="1"/>
          <p:nvPr/>
        </p:nvSpPr>
        <p:spPr>
          <a:xfrm>
            <a:off x="8496103" y="5057987"/>
            <a:ext cx="2132140" cy="6463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Segoe UI" panose="020B0502040204020203" pitchFamily="34" charset="0"/>
              </a:rPr>
              <a:t>Assess and track adherence to regulatory frameworks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60DD4F8-B85F-9DB2-F94C-F7D646F9D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67992" y="3122278"/>
            <a:ext cx="2529762" cy="0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BCCA176-1B2B-7D0F-24EC-FB47CAF5E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67992" y="3511540"/>
            <a:ext cx="2529762" cy="0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08B556B-C397-73D9-3DD6-EC2541934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67992" y="3900802"/>
            <a:ext cx="2529762" cy="0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0AE9E75-C5DC-FCE7-0669-FBCD7EA79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67992" y="4290065"/>
            <a:ext cx="2529762" cy="0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5CDB9C-5C54-4E52-063B-FFB9731DA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97292" y="2808549"/>
            <a:ext cx="2529762" cy="0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2B3811-285E-291E-5A02-5DE71F632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97292" y="3763642"/>
            <a:ext cx="2529762" cy="0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07271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CAA56-FF13-7AA1-84FD-166C44901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98E9829-7801-5A31-A2FF-9E30749896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337157"/>
            <a:ext cx="11018520" cy="276999"/>
          </a:xfrm>
        </p:spPr>
        <p:txBody>
          <a:bodyPr vert="horz" wrap="square" lIns="0" tIns="0" rIns="0" bIns="0" rtlCol="0" anchor="b">
            <a:spAutoFit/>
          </a:bodyPr>
          <a:lstStyle/>
          <a:p>
            <a:pPr defTabSz="491033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Microsoft Purview Audit detailed log information</a:t>
            </a:r>
          </a:p>
        </p:txBody>
      </p:sp>
      <p:pic>
        <p:nvPicPr>
          <p:cNvPr id="7" name="Picture 6" descr="Microsoft Purview screenshot demo">
            <a:extLst>
              <a:ext uri="{FF2B5EF4-FFF2-40B4-BE49-F238E27FC236}">
                <a16:creationId xmlns:a16="http://schemas.microsoft.com/office/drawing/2014/main" id="{28D80B28-58D7-DE09-2AD4-426A42A586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27" y="4198"/>
            <a:ext cx="12177072" cy="6849603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AED2917-66A0-BB3D-68CA-C2BD0801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4200" y="5851889"/>
            <a:ext cx="11032421" cy="514935"/>
          </a:xfrm>
          <a:prstGeom prst="roundRect">
            <a:avLst>
              <a:gd name="adj" fmla="val 31599"/>
            </a:avLst>
          </a:prstGeom>
          <a:gradFill flip="none" rotWithShape="1">
            <a:gsLst>
              <a:gs pos="68000">
                <a:srgbClr val="0A6BBA"/>
              </a:gs>
              <a:gs pos="100000">
                <a:srgbClr val="318581"/>
              </a:gs>
              <a:gs pos="0">
                <a:srgbClr val="F65567"/>
              </a:gs>
              <a:gs pos="3200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228600" tIns="18288" rIns="228600" bIns="64008" rtlCol="0" anchor="ctr" anchorCtr="0">
            <a:noAutofit/>
          </a:bodyPr>
          <a:lstStyle/>
          <a:p>
            <a:pPr defTabSz="491033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Microsoft Purview Audit detailed log information</a:t>
            </a:r>
          </a:p>
        </p:txBody>
      </p:sp>
    </p:spTree>
    <p:extLst>
      <p:ext uri="{BB962C8B-B14F-4D97-AF65-F5344CB8AC3E}">
        <p14:creationId xmlns:p14="http://schemas.microsoft.com/office/powerpoint/2010/main" val="68548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D078C09-8725-4E25-7508-04F237D62F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337159"/>
            <a:ext cx="11018520" cy="276999"/>
          </a:xfrm>
        </p:spPr>
        <p:txBody>
          <a:bodyPr vert="horz" wrap="square" lIns="0" tIns="0" rIns="0" bIns="0" rtlCol="0" anchor="b">
            <a:spAutoFit/>
          </a:bodyPr>
          <a:lstStyle/>
          <a:p>
            <a:pPr defTabSz="491033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Microsoft Purview Data Lifecycle Management retains and/or deletes Copilot and Agent interactions </a:t>
            </a:r>
          </a:p>
        </p:txBody>
      </p:sp>
      <p:pic>
        <p:nvPicPr>
          <p:cNvPr id="6" name="Picture 5" descr="Microsoft Purview screenshot demo">
            <a:extLst>
              <a:ext uri="{FF2B5EF4-FFF2-40B4-BE49-F238E27FC236}">
                <a16:creationId xmlns:a16="http://schemas.microsoft.com/office/drawing/2014/main" id="{8A2C4505-A711-8DBE-30CC-450F340536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1024" cy="6851825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0A8435A-8CEB-0B72-314D-37F17C303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4200" y="5851889"/>
            <a:ext cx="11032421" cy="514935"/>
          </a:xfrm>
          <a:prstGeom prst="roundRect">
            <a:avLst>
              <a:gd name="adj" fmla="val 31599"/>
            </a:avLst>
          </a:prstGeom>
          <a:gradFill flip="none" rotWithShape="1">
            <a:gsLst>
              <a:gs pos="68000">
                <a:srgbClr val="0A6BBA"/>
              </a:gs>
              <a:gs pos="100000">
                <a:srgbClr val="318581"/>
              </a:gs>
              <a:gs pos="0">
                <a:srgbClr val="F65567"/>
              </a:gs>
              <a:gs pos="3200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228600" tIns="18288" rIns="228600" bIns="64008" rtlCol="0" anchor="ctr" anchorCtr="0">
            <a:noAutofit/>
          </a:bodyPr>
          <a:lstStyle/>
          <a:p>
            <a:pPr defTabSz="491033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Microsoft Purview Data Lifecycle Management retains and/or deletes Copilot and Agent interactions </a:t>
            </a:r>
          </a:p>
        </p:txBody>
      </p:sp>
    </p:spTree>
    <p:extLst>
      <p:ext uri="{BB962C8B-B14F-4D97-AF65-F5344CB8AC3E}">
        <p14:creationId xmlns:p14="http://schemas.microsoft.com/office/powerpoint/2010/main" val="323564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A2694-956E-25BE-45C5-15E299406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91335F1-3D94-3508-9023-9119CF0783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472970"/>
            <a:ext cx="11018520" cy="246221"/>
          </a:xfrm>
        </p:spPr>
        <p:txBody>
          <a:bodyPr vert="horz" wrap="square" lIns="0" tIns="0" rIns="0" bIns="0" rtlCol="0" anchor="b">
            <a:spAutoFit/>
          </a:bodyPr>
          <a:lstStyle/>
          <a:p>
            <a:pPr defTabSz="491033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Microsoft Purview Communication Compliance detects non-compliant content in Copilot and Agent interactions </a:t>
            </a:r>
          </a:p>
        </p:txBody>
      </p:sp>
      <p:pic>
        <p:nvPicPr>
          <p:cNvPr id="6" name="Picture 5" descr="a screenshot of Contoso Electronics dashboard. It shows the Communication compliance section with various pending cases.">
            <a:extLst>
              <a:ext uri="{FF2B5EF4-FFF2-40B4-BE49-F238E27FC236}">
                <a16:creationId xmlns:a16="http://schemas.microsoft.com/office/drawing/2014/main" id="{5DBC5DAC-E3EB-4215-F2FE-72F740658A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48" y="0"/>
            <a:ext cx="12190911" cy="685182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217EDF9-5A9D-11BC-80F5-42A543EA0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4200" y="5851889"/>
            <a:ext cx="11032421" cy="514935"/>
          </a:xfrm>
          <a:prstGeom prst="roundRect">
            <a:avLst>
              <a:gd name="adj" fmla="val 31599"/>
            </a:avLst>
          </a:prstGeom>
          <a:gradFill flip="none" rotWithShape="1">
            <a:gsLst>
              <a:gs pos="68000">
                <a:srgbClr val="0A6BBA"/>
              </a:gs>
              <a:gs pos="100000">
                <a:srgbClr val="318581"/>
              </a:gs>
              <a:gs pos="0">
                <a:srgbClr val="F65567"/>
              </a:gs>
              <a:gs pos="3200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228600" tIns="18288" rIns="228600" bIns="64008" rtlCol="0" anchor="ctr" anchorCtr="0">
            <a:noAutofit/>
          </a:bodyPr>
          <a:lstStyle/>
          <a:p>
            <a:pPr defTabSz="491033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Microsoft Purview Communication Compliance detects non-compliant content in Copilot and Agent interactions </a:t>
            </a:r>
          </a:p>
        </p:txBody>
      </p:sp>
    </p:spTree>
    <p:extLst>
      <p:ext uri="{BB962C8B-B14F-4D97-AF65-F5344CB8AC3E}">
        <p14:creationId xmlns:p14="http://schemas.microsoft.com/office/powerpoint/2010/main" val="122876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3360D-6650-DD03-10BC-CD7ACE4D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D3522ED-9982-2AE0-1765-873AD6183B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349191"/>
            <a:ext cx="11018520" cy="27699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sz="1800"/>
              <a:t>Microsoft Purview Compliance Manager provides recommended actions for an EU AI Act assessment</a:t>
            </a:r>
            <a:endParaRPr lang="en-US" sz="1800" dirty="0"/>
          </a:p>
        </p:txBody>
      </p:sp>
      <p:pic>
        <p:nvPicPr>
          <p:cNvPr id="7" name="Picture 6" descr="Microsoft Purview screenshot demo">
            <a:extLst>
              <a:ext uri="{FF2B5EF4-FFF2-40B4-BE49-F238E27FC236}">
                <a16:creationId xmlns:a16="http://schemas.microsoft.com/office/drawing/2014/main" id="{E25AD0AE-D29D-CBE8-E827-E67E512801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27" y="4198"/>
            <a:ext cx="12177073" cy="6849603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47805A5-2670-0D08-DA72-B8A69F9D7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4200" y="5851889"/>
            <a:ext cx="11032421" cy="514935"/>
          </a:xfrm>
          <a:prstGeom prst="roundRect">
            <a:avLst>
              <a:gd name="adj" fmla="val 31599"/>
            </a:avLst>
          </a:prstGeom>
          <a:gradFill flip="none" rotWithShape="1">
            <a:gsLst>
              <a:gs pos="68000">
                <a:srgbClr val="0A6BBA"/>
              </a:gs>
              <a:gs pos="100000">
                <a:srgbClr val="318581"/>
              </a:gs>
              <a:gs pos="0">
                <a:srgbClr val="F65567"/>
              </a:gs>
              <a:gs pos="3200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228600" tIns="18288" rIns="228600" bIns="64008" rtlCol="0" anchor="ctr" anchorCtr="0">
            <a:noAutofit/>
          </a:bodyPr>
          <a:lstStyle/>
          <a:p>
            <a:pPr defTabSz="491033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Microsoft Purview Compliance Manager provides recommended actions for an EU AI Act assessment</a:t>
            </a:r>
          </a:p>
        </p:txBody>
      </p:sp>
    </p:spTree>
    <p:extLst>
      <p:ext uri="{BB962C8B-B14F-4D97-AF65-F5344CB8AC3E}">
        <p14:creationId xmlns:p14="http://schemas.microsoft.com/office/powerpoint/2010/main" val="9847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B4E82-C448-A4D5-574D-C5C3A117C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73CCE-F081-5B0F-2CD0-FF29FEEF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77823"/>
            <a:ext cx="6217920" cy="553998"/>
          </a:xfrm>
        </p:spPr>
        <p:txBody>
          <a:bodyPr/>
          <a:lstStyle/>
          <a:p>
            <a:r>
              <a:rPr lang="en-US" dirty="0"/>
              <a:t>Lab </a:t>
            </a:r>
            <a:r>
              <a:rPr lang="en-US" dirty="0">
                <a:solidFill>
                  <a:srgbClr val="0E4987">
                    <a:alpha val="0"/>
                  </a:srgbClr>
                </a:solidFill>
              </a:rPr>
              <a:t>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B8F54-C748-2B2C-3301-0CE2BEEB99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788" y="3976688"/>
            <a:ext cx="6216650" cy="492443"/>
          </a:xfrm>
        </p:spPr>
        <p:txBody>
          <a:bodyPr/>
          <a:lstStyle/>
          <a:p>
            <a:r>
              <a:rPr lang="en-US" dirty="0"/>
              <a:t>Communication Compliance policy </a:t>
            </a:r>
            <a:br>
              <a:rPr lang="en-US" dirty="0"/>
            </a:br>
            <a:r>
              <a:rPr lang="en-US" dirty="0"/>
              <a:t>to detect inappropriate messaging</a:t>
            </a:r>
          </a:p>
        </p:txBody>
      </p:sp>
    </p:spTree>
    <p:extLst>
      <p:ext uri="{BB962C8B-B14F-4D97-AF65-F5344CB8AC3E}">
        <p14:creationId xmlns:p14="http://schemas.microsoft.com/office/powerpoint/2010/main" val="62396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BD883-4800-E4E5-DEC7-4B3B755EE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F5FEC-5863-511E-AAF9-9740DEBB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80408"/>
            <a:ext cx="6675120" cy="553998"/>
          </a:xfrm>
        </p:spPr>
        <p:txBody>
          <a:bodyPr/>
          <a:lstStyle/>
          <a:p>
            <a:r>
              <a:rPr lang="en-US"/>
              <a:t>AI Security Assessment</a:t>
            </a:r>
          </a:p>
        </p:txBody>
      </p:sp>
    </p:spTree>
    <p:extLst>
      <p:ext uri="{BB962C8B-B14F-4D97-AF65-F5344CB8AC3E}">
        <p14:creationId xmlns:p14="http://schemas.microsoft.com/office/powerpoint/2010/main" val="152305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4E520-06DC-5761-3CD6-64A09644D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CB89F91-93A9-0215-C1D6-7DB812AFE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492443"/>
          </a:xfrm>
        </p:spPr>
        <p:txBody>
          <a:bodyPr wrap="square">
            <a:spAutoFit/>
          </a:bodyPr>
          <a:lstStyle/>
          <a:p>
            <a:pPr lvl="0"/>
            <a:r>
              <a:rPr lang="en-US" sz="3200" dirty="0"/>
              <a:t>Secure and govern M365 Copilot + Agents with confidence </a:t>
            </a:r>
          </a:p>
        </p:txBody>
      </p:sp>
      <p:sp>
        <p:nvSpPr>
          <p:cNvPr id="29" name="!!2">
            <a:extLst>
              <a:ext uri="{FF2B5EF4-FFF2-40B4-BE49-F238E27FC236}">
                <a16:creationId xmlns:a16="http://schemas.microsoft.com/office/drawing/2014/main" id="{39267ED0-DB46-C128-22B5-E9B2C5C1A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72804" y="1349541"/>
            <a:ext cx="4529849" cy="2455428"/>
          </a:xfrm>
          <a:prstGeom prst="roundRect">
            <a:avLst>
              <a:gd name="adj" fmla="val 10064"/>
            </a:avLst>
          </a:prstGeom>
          <a:solidFill>
            <a:srgbClr val="222120">
              <a:alpha val="4706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ct val="0"/>
              </a:spcBef>
            </a:pPr>
            <a:endParaRPr lang="en-US" sz="1600" strike="sngStrike" kern="0" err="1">
              <a:solidFill>
                <a:srgbClr val="091F2C"/>
              </a:solidFill>
              <a:latin typeface="Segoe UI"/>
            </a:endParaRPr>
          </a:p>
        </p:txBody>
      </p:sp>
      <p:sp useBgFill="1"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7C423219-44CE-F8CA-F896-C058942CAA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69921" y="1195411"/>
            <a:ext cx="7024119" cy="2763688"/>
          </a:xfrm>
          <a:prstGeom prst="roundRect">
            <a:avLst>
              <a:gd name="adj" fmla="val 6391"/>
            </a:avLst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 err="1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71293DE8-79FE-DCB7-B962-2EAEAF520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00244" y="1428998"/>
            <a:ext cx="401791" cy="401806"/>
          </a:xfrm>
          <a:prstGeom prst="ellipse">
            <a:avLst/>
          </a:prstGeom>
          <a:gradFill flip="none" rotWithShape="1">
            <a:gsLst>
              <a:gs pos="0">
                <a:srgbClr val="624EB4"/>
              </a:gs>
              <a:gs pos="80000">
                <a:srgbClr val="1472AA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48640" tIns="182880" rIns="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11670">
              <a:lnSpc>
                <a:spcPct val="90000"/>
              </a:lnSpc>
              <a:spcBef>
                <a:spcPts val="174"/>
              </a:spcBef>
            </a:pP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2" name="Graphic 39" descr="Icon of a bulleted document with a checkmark">
            <a:extLst>
              <a:ext uri="{FF2B5EF4-FFF2-40B4-BE49-F238E27FC236}">
                <a16:creationId xmlns:a16="http://schemas.microsoft.com/office/drawing/2014/main" id="{19B2ACDF-974C-21B2-96FF-84DC978759F8}"/>
              </a:ext>
            </a:extLst>
          </p:cNvPr>
          <p:cNvSpPr>
            <a:spLocks noChangeAspect="1"/>
          </p:cNvSpPr>
          <p:nvPr/>
        </p:nvSpPr>
        <p:spPr>
          <a:xfrm>
            <a:off x="925717" y="1539747"/>
            <a:ext cx="162275" cy="180309"/>
          </a:xfrm>
          <a:custGeom>
            <a:avLst/>
            <a:gdLst>
              <a:gd name="connsiteX0" fmla="*/ 223930 w 251999"/>
              <a:gd name="connsiteY0" fmla="*/ 29344 h 279991"/>
              <a:gd name="connsiteX1" fmla="*/ 192502 w 251999"/>
              <a:gd name="connsiteY1" fmla="*/ 0 h 279991"/>
              <a:gd name="connsiteX2" fmla="*/ 31501 w 251999"/>
              <a:gd name="connsiteY2" fmla="*/ 0 h 279991"/>
              <a:gd name="connsiteX3" fmla="*/ 29344 w 251999"/>
              <a:gd name="connsiteY3" fmla="*/ 73 h 279991"/>
              <a:gd name="connsiteX4" fmla="*/ 0 w 251999"/>
              <a:gd name="connsiteY4" fmla="*/ 31501 h 279991"/>
              <a:gd name="connsiteX5" fmla="*/ 0 w 251999"/>
              <a:gd name="connsiteY5" fmla="*/ 248477 h 279991"/>
              <a:gd name="connsiteX6" fmla="*/ 73 w 251999"/>
              <a:gd name="connsiteY6" fmla="*/ 250634 h 279991"/>
              <a:gd name="connsiteX7" fmla="*/ 31501 w 251999"/>
              <a:gd name="connsiteY7" fmla="*/ 279977 h 279991"/>
              <a:gd name="connsiteX8" fmla="*/ 137447 w 251999"/>
              <a:gd name="connsiteY8" fmla="*/ 279977 h 279991"/>
              <a:gd name="connsiteX9" fmla="*/ 116465 w 251999"/>
              <a:gd name="connsiteY9" fmla="*/ 258977 h 279991"/>
              <a:gd name="connsiteX10" fmla="*/ 31501 w 251999"/>
              <a:gd name="connsiteY10" fmla="*/ 258977 h 279991"/>
              <a:gd name="connsiteX11" fmla="*/ 30076 w 251999"/>
              <a:gd name="connsiteY11" fmla="*/ 258882 h 279991"/>
              <a:gd name="connsiteX12" fmla="*/ 21000 w 251999"/>
              <a:gd name="connsiteY12" fmla="*/ 248477 h 279991"/>
              <a:gd name="connsiteX13" fmla="*/ 21000 w 251999"/>
              <a:gd name="connsiteY13" fmla="*/ 31501 h 279991"/>
              <a:gd name="connsiteX14" fmla="*/ 21096 w 251999"/>
              <a:gd name="connsiteY14" fmla="*/ 30076 h 279991"/>
              <a:gd name="connsiteX15" fmla="*/ 31501 w 251999"/>
              <a:gd name="connsiteY15" fmla="*/ 21000 h 279991"/>
              <a:gd name="connsiteX16" fmla="*/ 192502 w 251999"/>
              <a:gd name="connsiteY16" fmla="*/ 21000 h 279991"/>
              <a:gd name="connsiteX17" fmla="*/ 193926 w 251999"/>
              <a:gd name="connsiteY17" fmla="*/ 21096 h 279991"/>
              <a:gd name="connsiteX18" fmla="*/ 203002 w 251999"/>
              <a:gd name="connsiteY18" fmla="*/ 31501 h 279991"/>
              <a:gd name="connsiteX19" fmla="*/ 203002 w 251999"/>
              <a:gd name="connsiteY19" fmla="*/ 193439 h 279991"/>
              <a:gd name="connsiteX20" fmla="*/ 219226 w 251999"/>
              <a:gd name="connsiteY20" fmla="*/ 177215 h 279991"/>
              <a:gd name="connsiteX21" fmla="*/ 224003 w 251999"/>
              <a:gd name="connsiteY21" fmla="*/ 173288 h 279991"/>
              <a:gd name="connsiteX22" fmla="*/ 224003 w 251999"/>
              <a:gd name="connsiteY22" fmla="*/ 31501 h 279991"/>
              <a:gd name="connsiteX23" fmla="*/ 223930 w 251999"/>
              <a:gd name="connsiteY23" fmla="*/ 29344 h 279991"/>
              <a:gd name="connsiteX24" fmla="*/ 172029 w 251999"/>
              <a:gd name="connsiteY24" fmla="*/ 279977 h 279991"/>
              <a:gd name="connsiteX25" fmla="*/ 171496 w 251999"/>
              <a:gd name="connsiteY25" fmla="*/ 279991 h 279991"/>
              <a:gd name="connsiteX26" fmla="*/ 170968 w 251999"/>
              <a:gd name="connsiteY26" fmla="*/ 279977 h 279991"/>
              <a:gd name="connsiteX27" fmla="*/ 164070 w 251999"/>
              <a:gd name="connsiteY27" fmla="*/ 276913 h 279991"/>
              <a:gd name="connsiteX28" fmla="*/ 129074 w 251999"/>
              <a:gd name="connsiteY28" fmla="*/ 241887 h 279991"/>
              <a:gd name="connsiteX29" fmla="*/ 129081 w 251999"/>
              <a:gd name="connsiteY29" fmla="*/ 227037 h 279991"/>
              <a:gd name="connsiteX30" fmla="*/ 143931 w 251999"/>
              <a:gd name="connsiteY30" fmla="*/ 227044 h 279991"/>
              <a:gd name="connsiteX31" fmla="*/ 171502 w 251999"/>
              <a:gd name="connsiteY31" fmla="*/ 254638 h 279991"/>
              <a:gd name="connsiteX32" fmla="*/ 234076 w 251999"/>
              <a:gd name="connsiteY32" fmla="*/ 192066 h 279991"/>
              <a:gd name="connsiteX33" fmla="*/ 248924 w 251999"/>
              <a:gd name="connsiteY33" fmla="*/ 192066 h 279991"/>
              <a:gd name="connsiteX34" fmla="*/ 248924 w 251999"/>
              <a:gd name="connsiteY34" fmla="*/ 206914 h 279991"/>
              <a:gd name="connsiteX35" fmla="*/ 178923 w 251999"/>
              <a:gd name="connsiteY35" fmla="*/ 276915 h 279991"/>
              <a:gd name="connsiteX36" fmla="*/ 172029 w 251999"/>
              <a:gd name="connsiteY36" fmla="*/ 279977 h 279991"/>
              <a:gd name="connsiteX37" fmla="*/ 137781 w 251999"/>
              <a:gd name="connsiteY37" fmla="*/ 202990 h 279991"/>
              <a:gd name="connsiteX38" fmla="*/ 135224 w 251999"/>
              <a:gd name="connsiteY38" fmla="*/ 202990 h 279991"/>
              <a:gd name="connsiteX39" fmla="*/ 101447 w 251999"/>
              <a:gd name="connsiteY39" fmla="*/ 202990 h 279991"/>
              <a:gd name="connsiteX40" fmla="*/ 90947 w 251999"/>
              <a:gd name="connsiteY40" fmla="*/ 192490 h 279991"/>
              <a:gd name="connsiteX41" fmla="*/ 101447 w 251999"/>
              <a:gd name="connsiteY41" fmla="*/ 181990 h 279991"/>
              <a:gd name="connsiteX42" fmla="*/ 171502 w 251999"/>
              <a:gd name="connsiteY42" fmla="*/ 181990 h 279991"/>
              <a:gd name="connsiteX43" fmla="*/ 182002 w 251999"/>
              <a:gd name="connsiteY43" fmla="*/ 192490 h 279991"/>
              <a:gd name="connsiteX44" fmla="*/ 171502 w 251999"/>
              <a:gd name="connsiteY44" fmla="*/ 202990 h 279991"/>
              <a:gd name="connsiteX45" fmla="*/ 137781 w 251999"/>
              <a:gd name="connsiteY45" fmla="*/ 202990 h 279991"/>
              <a:gd name="connsiteX46" fmla="*/ 70001 w 251999"/>
              <a:gd name="connsiteY46" fmla="*/ 80510 h 279991"/>
              <a:gd name="connsiteX47" fmla="*/ 56001 w 251999"/>
              <a:gd name="connsiteY47" fmla="*/ 94511 h 279991"/>
              <a:gd name="connsiteX48" fmla="*/ 42001 w 251999"/>
              <a:gd name="connsiteY48" fmla="*/ 80510 h 279991"/>
              <a:gd name="connsiteX49" fmla="*/ 56001 w 251999"/>
              <a:gd name="connsiteY49" fmla="*/ 66510 h 279991"/>
              <a:gd name="connsiteX50" fmla="*/ 70001 w 251999"/>
              <a:gd name="connsiteY50" fmla="*/ 80510 h 279991"/>
              <a:gd name="connsiteX51" fmla="*/ 90947 w 251999"/>
              <a:gd name="connsiteY51" fmla="*/ 80488 h 279991"/>
              <a:gd name="connsiteX52" fmla="*/ 101447 w 251999"/>
              <a:gd name="connsiteY52" fmla="*/ 69988 h 279991"/>
              <a:gd name="connsiteX53" fmla="*/ 171502 w 251999"/>
              <a:gd name="connsiteY53" fmla="*/ 69988 h 279991"/>
              <a:gd name="connsiteX54" fmla="*/ 182002 w 251999"/>
              <a:gd name="connsiteY54" fmla="*/ 80488 h 279991"/>
              <a:gd name="connsiteX55" fmla="*/ 171502 w 251999"/>
              <a:gd name="connsiteY55" fmla="*/ 90988 h 279991"/>
              <a:gd name="connsiteX56" fmla="*/ 101447 w 251999"/>
              <a:gd name="connsiteY56" fmla="*/ 90988 h 279991"/>
              <a:gd name="connsiteX57" fmla="*/ 90947 w 251999"/>
              <a:gd name="connsiteY57" fmla="*/ 80488 h 279991"/>
              <a:gd name="connsiteX58" fmla="*/ 101447 w 251999"/>
              <a:gd name="connsiteY58" fmla="*/ 125989 h 279991"/>
              <a:gd name="connsiteX59" fmla="*/ 90947 w 251999"/>
              <a:gd name="connsiteY59" fmla="*/ 136489 h 279991"/>
              <a:gd name="connsiteX60" fmla="*/ 101447 w 251999"/>
              <a:gd name="connsiteY60" fmla="*/ 146989 h 279991"/>
              <a:gd name="connsiteX61" fmla="*/ 171502 w 251999"/>
              <a:gd name="connsiteY61" fmla="*/ 146989 h 279991"/>
              <a:gd name="connsiteX62" fmla="*/ 182002 w 251999"/>
              <a:gd name="connsiteY62" fmla="*/ 136489 h 279991"/>
              <a:gd name="connsiteX63" fmla="*/ 171502 w 251999"/>
              <a:gd name="connsiteY63" fmla="*/ 125989 h 279991"/>
              <a:gd name="connsiteX64" fmla="*/ 101447 w 251999"/>
              <a:gd name="connsiteY64" fmla="*/ 125989 h 279991"/>
              <a:gd name="connsiteX65" fmla="*/ 56001 w 251999"/>
              <a:gd name="connsiteY65" fmla="*/ 150489 h 279991"/>
              <a:gd name="connsiteX66" fmla="*/ 70001 w 251999"/>
              <a:gd name="connsiteY66" fmla="*/ 136489 h 279991"/>
              <a:gd name="connsiteX67" fmla="*/ 56001 w 251999"/>
              <a:gd name="connsiteY67" fmla="*/ 122488 h 279991"/>
              <a:gd name="connsiteX68" fmla="*/ 42001 w 251999"/>
              <a:gd name="connsiteY68" fmla="*/ 136489 h 279991"/>
              <a:gd name="connsiteX69" fmla="*/ 56001 w 251999"/>
              <a:gd name="connsiteY69" fmla="*/ 150489 h 279991"/>
              <a:gd name="connsiteX70" fmla="*/ 70001 w 251999"/>
              <a:gd name="connsiteY70" fmla="*/ 192462 h 279991"/>
              <a:gd name="connsiteX71" fmla="*/ 56001 w 251999"/>
              <a:gd name="connsiteY71" fmla="*/ 206462 h 279991"/>
              <a:gd name="connsiteX72" fmla="*/ 42001 w 251999"/>
              <a:gd name="connsiteY72" fmla="*/ 192462 h 279991"/>
              <a:gd name="connsiteX73" fmla="*/ 56001 w 251999"/>
              <a:gd name="connsiteY73" fmla="*/ 178461 h 279991"/>
              <a:gd name="connsiteX74" fmla="*/ 70001 w 251999"/>
              <a:gd name="connsiteY74" fmla="*/ 192462 h 279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251999" h="279991">
                <a:moveTo>
                  <a:pt x="223930" y="29344"/>
                </a:moveTo>
                <a:cubicBezTo>
                  <a:pt x="222821" y="12952"/>
                  <a:pt x="209174" y="0"/>
                  <a:pt x="192502" y="0"/>
                </a:cubicBezTo>
                <a:lnTo>
                  <a:pt x="31501" y="0"/>
                </a:lnTo>
                <a:lnTo>
                  <a:pt x="29344" y="73"/>
                </a:lnTo>
                <a:cubicBezTo>
                  <a:pt x="12952" y="1181"/>
                  <a:pt x="0" y="14828"/>
                  <a:pt x="0" y="31501"/>
                </a:cubicBezTo>
                <a:lnTo>
                  <a:pt x="0" y="248477"/>
                </a:lnTo>
                <a:lnTo>
                  <a:pt x="73" y="250634"/>
                </a:lnTo>
                <a:cubicBezTo>
                  <a:pt x="1181" y="267026"/>
                  <a:pt x="14828" y="279977"/>
                  <a:pt x="31501" y="279977"/>
                </a:cubicBezTo>
                <a:lnTo>
                  <a:pt x="137447" y="279977"/>
                </a:lnTo>
                <a:lnTo>
                  <a:pt x="116465" y="258977"/>
                </a:lnTo>
                <a:lnTo>
                  <a:pt x="31501" y="258977"/>
                </a:lnTo>
                <a:lnTo>
                  <a:pt x="30076" y="258882"/>
                </a:lnTo>
                <a:cubicBezTo>
                  <a:pt x="24951" y="258186"/>
                  <a:pt x="21000" y="253793"/>
                  <a:pt x="21000" y="248477"/>
                </a:cubicBezTo>
                <a:lnTo>
                  <a:pt x="21000" y="31501"/>
                </a:lnTo>
                <a:lnTo>
                  <a:pt x="21096" y="30076"/>
                </a:lnTo>
                <a:cubicBezTo>
                  <a:pt x="21792" y="24951"/>
                  <a:pt x="26185" y="21000"/>
                  <a:pt x="31501" y="21000"/>
                </a:cubicBezTo>
                <a:lnTo>
                  <a:pt x="192502" y="21000"/>
                </a:lnTo>
                <a:lnTo>
                  <a:pt x="193926" y="21096"/>
                </a:lnTo>
                <a:cubicBezTo>
                  <a:pt x="199051" y="21792"/>
                  <a:pt x="203002" y="26185"/>
                  <a:pt x="203002" y="31501"/>
                </a:cubicBezTo>
                <a:lnTo>
                  <a:pt x="203002" y="193439"/>
                </a:lnTo>
                <a:lnTo>
                  <a:pt x="219226" y="177215"/>
                </a:lnTo>
                <a:cubicBezTo>
                  <a:pt x="220715" y="175726"/>
                  <a:pt x="222316" y="174417"/>
                  <a:pt x="224003" y="173288"/>
                </a:cubicBezTo>
                <a:lnTo>
                  <a:pt x="224003" y="31501"/>
                </a:lnTo>
                <a:lnTo>
                  <a:pt x="223930" y="29344"/>
                </a:lnTo>
                <a:close/>
                <a:moveTo>
                  <a:pt x="172029" y="279977"/>
                </a:moveTo>
                <a:cubicBezTo>
                  <a:pt x="171852" y="279987"/>
                  <a:pt x="171674" y="279991"/>
                  <a:pt x="171496" y="279991"/>
                </a:cubicBezTo>
                <a:cubicBezTo>
                  <a:pt x="171320" y="279991"/>
                  <a:pt x="171143" y="279987"/>
                  <a:pt x="170968" y="279977"/>
                </a:cubicBezTo>
                <a:cubicBezTo>
                  <a:pt x="168375" y="279847"/>
                  <a:pt x="165914" y="278758"/>
                  <a:pt x="164070" y="276913"/>
                </a:cubicBezTo>
                <a:lnTo>
                  <a:pt x="129074" y="241887"/>
                </a:lnTo>
                <a:cubicBezTo>
                  <a:pt x="124976" y="237785"/>
                  <a:pt x="124979" y="231136"/>
                  <a:pt x="129081" y="227037"/>
                </a:cubicBezTo>
                <a:cubicBezTo>
                  <a:pt x="133183" y="222937"/>
                  <a:pt x="139832" y="222940"/>
                  <a:pt x="143931" y="227044"/>
                </a:cubicBezTo>
                <a:lnTo>
                  <a:pt x="171502" y="254638"/>
                </a:lnTo>
                <a:lnTo>
                  <a:pt x="234076" y="192066"/>
                </a:lnTo>
                <a:cubicBezTo>
                  <a:pt x="238175" y="187965"/>
                  <a:pt x="244824" y="187965"/>
                  <a:pt x="248924" y="192066"/>
                </a:cubicBezTo>
                <a:cubicBezTo>
                  <a:pt x="253025" y="196166"/>
                  <a:pt x="253025" y="202814"/>
                  <a:pt x="248924" y="206914"/>
                </a:cubicBezTo>
                <a:lnTo>
                  <a:pt x="178923" y="276915"/>
                </a:lnTo>
                <a:cubicBezTo>
                  <a:pt x="177079" y="278759"/>
                  <a:pt x="174621" y="279847"/>
                  <a:pt x="172029" y="279977"/>
                </a:cubicBezTo>
                <a:close/>
                <a:moveTo>
                  <a:pt x="137781" y="202990"/>
                </a:moveTo>
                <a:cubicBezTo>
                  <a:pt x="136929" y="202956"/>
                  <a:pt x="136075" y="202956"/>
                  <a:pt x="135224" y="202990"/>
                </a:cubicBezTo>
                <a:lnTo>
                  <a:pt x="101447" y="202990"/>
                </a:lnTo>
                <a:cubicBezTo>
                  <a:pt x="95648" y="202990"/>
                  <a:pt x="90947" y="198289"/>
                  <a:pt x="90947" y="192490"/>
                </a:cubicBezTo>
                <a:cubicBezTo>
                  <a:pt x="90947" y="186691"/>
                  <a:pt x="95648" y="181990"/>
                  <a:pt x="101447" y="181990"/>
                </a:cubicBezTo>
                <a:lnTo>
                  <a:pt x="171502" y="181990"/>
                </a:lnTo>
                <a:cubicBezTo>
                  <a:pt x="177302" y="181990"/>
                  <a:pt x="182002" y="186691"/>
                  <a:pt x="182002" y="192490"/>
                </a:cubicBezTo>
                <a:cubicBezTo>
                  <a:pt x="182002" y="198289"/>
                  <a:pt x="177302" y="202990"/>
                  <a:pt x="171502" y="202990"/>
                </a:cubicBezTo>
                <a:lnTo>
                  <a:pt x="137781" y="202990"/>
                </a:lnTo>
                <a:close/>
                <a:moveTo>
                  <a:pt x="70001" y="80510"/>
                </a:moveTo>
                <a:cubicBezTo>
                  <a:pt x="70001" y="88242"/>
                  <a:pt x="63733" y="94511"/>
                  <a:pt x="56001" y="94511"/>
                </a:cubicBezTo>
                <a:cubicBezTo>
                  <a:pt x="48269" y="94511"/>
                  <a:pt x="42001" y="88242"/>
                  <a:pt x="42001" y="80510"/>
                </a:cubicBezTo>
                <a:cubicBezTo>
                  <a:pt x="42001" y="72778"/>
                  <a:pt x="48269" y="66510"/>
                  <a:pt x="56001" y="66510"/>
                </a:cubicBezTo>
                <a:cubicBezTo>
                  <a:pt x="63733" y="66510"/>
                  <a:pt x="70001" y="72778"/>
                  <a:pt x="70001" y="80510"/>
                </a:cubicBezTo>
                <a:close/>
                <a:moveTo>
                  <a:pt x="90947" y="80488"/>
                </a:moveTo>
                <a:cubicBezTo>
                  <a:pt x="90947" y="74689"/>
                  <a:pt x="95648" y="69988"/>
                  <a:pt x="101447" y="69988"/>
                </a:cubicBezTo>
                <a:lnTo>
                  <a:pt x="171502" y="69988"/>
                </a:lnTo>
                <a:cubicBezTo>
                  <a:pt x="177302" y="69988"/>
                  <a:pt x="182002" y="74689"/>
                  <a:pt x="182002" y="80488"/>
                </a:cubicBezTo>
                <a:cubicBezTo>
                  <a:pt x="182002" y="86287"/>
                  <a:pt x="177302" y="90988"/>
                  <a:pt x="171502" y="90988"/>
                </a:cubicBezTo>
                <a:lnTo>
                  <a:pt x="101447" y="90988"/>
                </a:lnTo>
                <a:cubicBezTo>
                  <a:pt x="95648" y="90988"/>
                  <a:pt x="90947" y="86287"/>
                  <a:pt x="90947" y="80488"/>
                </a:cubicBezTo>
                <a:close/>
                <a:moveTo>
                  <a:pt x="101447" y="125989"/>
                </a:moveTo>
                <a:cubicBezTo>
                  <a:pt x="95648" y="125989"/>
                  <a:pt x="90947" y="130690"/>
                  <a:pt x="90947" y="136489"/>
                </a:cubicBezTo>
                <a:cubicBezTo>
                  <a:pt x="90947" y="142288"/>
                  <a:pt x="95648" y="146989"/>
                  <a:pt x="101447" y="146989"/>
                </a:cubicBezTo>
                <a:lnTo>
                  <a:pt x="171502" y="146989"/>
                </a:lnTo>
                <a:cubicBezTo>
                  <a:pt x="177302" y="146989"/>
                  <a:pt x="182002" y="142288"/>
                  <a:pt x="182002" y="136489"/>
                </a:cubicBezTo>
                <a:cubicBezTo>
                  <a:pt x="182002" y="130690"/>
                  <a:pt x="177302" y="125989"/>
                  <a:pt x="171502" y="125989"/>
                </a:cubicBezTo>
                <a:lnTo>
                  <a:pt x="101447" y="125989"/>
                </a:lnTo>
                <a:close/>
                <a:moveTo>
                  <a:pt x="56001" y="150489"/>
                </a:moveTo>
                <a:cubicBezTo>
                  <a:pt x="63733" y="150489"/>
                  <a:pt x="70001" y="144221"/>
                  <a:pt x="70001" y="136489"/>
                </a:cubicBezTo>
                <a:cubicBezTo>
                  <a:pt x="70001" y="128756"/>
                  <a:pt x="63733" y="122488"/>
                  <a:pt x="56001" y="122488"/>
                </a:cubicBezTo>
                <a:cubicBezTo>
                  <a:pt x="48269" y="122488"/>
                  <a:pt x="42001" y="128756"/>
                  <a:pt x="42001" y="136489"/>
                </a:cubicBezTo>
                <a:cubicBezTo>
                  <a:pt x="42001" y="144221"/>
                  <a:pt x="48269" y="150489"/>
                  <a:pt x="56001" y="150489"/>
                </a:cubicBezTo>
                <a:close/>
                <a:moveTo>
                  <a:pt x="70001" y="192462"/>
                </a:moveTo>
                <a:cubicBezTo>
                  <a:pt x="70001" y="200194"/>
                  <a:pt x="63733" y="206462"/>
                  <a:pt x="56001" y="206462"/>
                </a:cubicBezTo>
                <a:cubicBezTo>
                  <a:pt x="48269" y="206462"/>
                  <a:pt x="42001" y="200194"/>
                  <a:pt x="42001" y="192462"/>
                </a:cubicBezTo>
                <a:cubicBezTo>
                  <a:pt x="42001" y="184729"/>
                  <a:pt x="48269" y="178461"/>
                  <a:pt x="56001" y="178461"/>
                </a:cubicBezTo>
                <a:cubicBezTo>
                  <a:pt x="63733" y="178461"/>
                  <a:pt x="70001" y="184729"/>
                  <a:pt x="70001" y="192462"/>
                </a:cubicBezTo>
                <a:close/>
              </a:path>
            </a:pathLst>
          </a:custGeom>
          <a:solidFill>
            <a:schemeClr val="bg1"/>
          </a:solidFill>
          <a:ln w="1190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68D86A6-DE99-9007-7C6E-8FED5A33C9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356025" y="1409129"/>
            <a:ext cx="589817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ln w="3175">
                  <a:noFill/>
                </a:ln>
                <a:gradFill flip="none" rotWithShape="1">
                  <a:gsLst>
                    <a:gs pos="57000">
                      <a:srgbClr val="0A6BBA"/>
                    </a:gs>
                    <a:gs pos="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Prepare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</a:rPr>
              <a:t> your environment and implement Zero Trust strategy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</a:rPr>
              <a:t>for secure M365 Copilot + Agents adoption</a:t>
            </a: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E2B7A48A-6494-8C02-AF63-E088A67E3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00244" y="2031020"/>
            <a:ext cx="401791" cy="401806"/>
          </a:xfrm>
          <a:prstGeom prst="ellipse">
            <a:avLst/>
          </a:prstGeom>
          <a:gradFill flip="none" rotWithShape="1">
            <a:gsLst>
              <a:gs pos="0">
                <a:srgbClr val="1472A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48640" tIns="182880" rIns="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11670">
              <a:lnSpc>
                <a:spcPct val="90000"/>
              </a:lnSpc>
              <a:spcBef>
                <a:spcPts val="174"/>
              </a:spcBef>
            </a:pP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0" name="Graphic 189">
            <a:extLst>
              <a:ext uri="{FF2B5EF4-FFF2-40B4-BE49-F238E27FC236}">
                <a16:creationId xmlns:a16="http://schemas.microsoft.com/office/drawing/2014/main" id="{2FA3973C-5D56-E8D9-8431-831963701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7508" y="2112575"/>
            <a:ext cx="238693" cy="238697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40B42CE5-72DA-A032-49CA-08B4F65348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357021" y="2119185"/>
            <a:ext cx="589718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ln w="3175">
                  <a:noFill/>
                </a:ln>
                <a:gradFill flip="none" rotWithShape="1">
                  <a:gsLst>
                    <a:gs pos="77000">
                      <a:srgbClr val="318581"/>
                    </a:gs>
                    <a:gs pos="0">
                      <a:srgbClr val="0A6BBA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Discover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</a:rPr>
              <a:t>security, privacy, and safety risks with comprehensive visibility</a:t>
            </a: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9B93E707-66F8-46B8-0035-5C1386785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01102" y="2641173"/>
            <a:ext cx="401791" cy="401806"/>
          </a:xfrm>
          <a:prstGeom prst="ellipse">
            <a:avLst/>
          </a:prstGeom>
          <a:gradFill flip="none" rotWithShape="1">
            <a:gsLst>
              <a:gs pos="0">
                <a:srgbClr val="B1568D"/>
              </a:gs>
              <a:gs pos="80000">
                <a:srgbClr val="624EB4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48640" tIns="182880" rIns="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11670">
              <a:lnSpc>
                <a:spcPct val="90000"/>
              </a:lnSpc>
              <a:spcBef>
                <a:spcPts val="174"/>
              </a:spcBef>
            </a:pP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6" name="Graphic 186" descr="Icon of a shield">
            <a:extLst>
              <a:ext uri="{FF2B5EF4-FFF2-40B4-BE49-F238E27FC236}">
                <a16:creationId xmlns:a16="http://schemas.microsoft.com/office/drawing/2014/main" id="{141E61AF-26EC-9339-303E-C103C9D2A655}"/>
              </a:ext>
            </a:extLst>
          </p:cNvPr>
          <p:cNvSpPr>
            <a:spLocks/>
          </p:cNvSpPr>
          <p:nvPr/>
        </p:nvSpPr>
        <p:spPr>
          <a:xfrm>
            <a:off x="918104" y="2748859"/>
            <a:ext cx="167786" cy="186435"/>
          </a:xfrm>
          <a:custGeom>
            <a:avLst/>
            <a:gdLst>
              <a:gd name="connsiteX0" fmla="*/ 0 w 296704"/>
              <a:gd name="connsiteY0" fmla="*/ 61813 h 329671"/>
              <a:gd name="connsiteX1" fmla="*/ 12363 w 296704"/>
              <a:gd name="connsiteY1" fmla="*/ 49451 h 329671"/>
              <a:gd name="connsiteX2" fmla="*/ 140935 w 296704"/>
              <a:gd name="connsiteY2" fmla="*/ 2473 h 329671"/>
              <a:gd name="connsiteX3" fmla="*/ 155770 w 296704"/>
              <a:gd name="connsiteY3" fmla="*/ 2473 h 329671"/>
              <a:gd name="connsiteX4" fmla="*/ 284342 w 296704"/>
              <a:gd name="connsiteY4" fmla="*/ 49451 h 329671"/>
              <a:gd name="connsiteX5" fmla="*/ 296705 w 296704"/>
              <a:gd name="connsiteY5" fmla="*/ 61813 h 329671"/>
              <a:gd name="connsiteX6" fmla="*/ 296705 w 296704"/>
              <a:gd name="connsiteY6" fmla="*/ 148352 h 329671"/>
              <a:gd name="connsiteX7" fmla="*/ 152884 w 296704"/>
              <a:gd name="connsiteY7" fmla="*/ 328811 h 329671"/>
              <a:gd name="connsiteX8" fmla="*/ 143821 w 296704"/>
              <a:gd name="connsiteY8" fmla="*/ 328811 h 329671"/>
              <a:gd name="connsiteX9" fmla="*/ 0 w 296704"/>
              <a:gd name="connsiteY9" fmla="*/ 148352 h 329671"/>
              <a:gd name="connsiteX10" fmla="*/ 0 w 296704"/>
              <a:gd name="connsiteY10" fmla="*/ 61813 h 329671"/>
              <a:gd name="connsiteX11" fmla="*/ 24725 w 296704"/>
              <a:gd name="connsiteY11" fmla="*/ 73812 h 329671"/>
              <a:gd name="connsiteX12" fmla="*/ 24725 w 296704"/>
              <a:gd name="connsiteY12" fmla="*/ 148352 h 329671"/>
              <a:gd name="connsiteX13" fmla="*/ 148352 w 296704"/>
              <a:gd name="connsiteY13" fmla="*/ 303989 h 329671"/>
              <a:gd name="connsiteX14" fmla="*/ 271979 w 296704"/>
              <a:gd name="connsiteY14" fmla="*/ 148352 h 329671"/>
              <a:gd name="connsiteX15" fmla="*/ 271979 w 296704"/>
              <a:gd name="connsiteY15" fmla="*/ 73812 h 329671"/>
              <a:gd name="connsiteX16" fmla="*/ 148352 w 296704"/>
              <a:gd name="connsiteY16" fmla="*/ 27656 h 329671"/>
              <a:gd name="connsiteX17" fmla="*/ 24725 w 296704"/>
              <a:gd name="connsiteY17" fmla="*/ 73812 h 32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96704" h="329671">
                <a:moveTo>
                  <a:pt x="0" y="61813"/>
                </a:moveTo>
                <a:cubicBezTo>
                  <a:pt x="0" y="54986"/>
                  <a:pt x="5535" y="49451"/>
                  <a:pt x="12363" y="49451"/>
                </a:cubicBezTo>
                <a:cubicBezTo>
                  <a:pt x="56265" y="49451"/>
                  <a:pt x="99033" y="33899"/>
                  <a:pt x="140935" y="2473"/>
                </a:cubicBezTo>
                <a:cubicBezTo>
                  <a:pt x="145331" y="-824"/>
                  <a:pt x="151374" y="-824"/>
                  <a:pt x="155770" y="2473"/>
                </a:cubicBezTo>
                <a:cubicBezTo>
                  <a:pt x="197671" y="33899"/>
                  <a:pt x="240439" y="49451"/>
                  <a:pt x="284342" y="49451"/>
                </a:cubicBezTo>
                <a:cubicBezTo>
                  <a:pt x="291169" y="49451"/>
                  <a:pt x="296705" y="54986"/>
                  <a:pt x="296705" y="61813"/>
                </a:cubicBezTo>
                <a:lnTo>
                  <a:pt x="296705" y="148352"/>
                </a:lnTo>
                <a:cubicBezTo>
                  <a:pt x="296705" y="230790"/>
                  <a:pt x="247953" y="291359"/>
                  <a:pt x="152884" y="328811"/>
                </a:cubicBezTo>
                <a:cubicBezTo>
                  <a:pt x="149971" y="329959"/>
                  <a:pt x="146734" y="329959"/>
                  <a:pt x="143821" y="328811"/>
                </a:cubicBezTo>
                <a:cubicBezTo>
                  <a:pt x="48751" y="291359"/>
                  <a:pt x="0" y="230790"/>
                  <a:pt x="0" y="148352"/>
                </a:cubicBezTo>
                <a:lnTo>
                  <a:pt x="0" y="61813"/>
                </a:lnTo>
                <a:close/>
                <a:moveTo>
                  <a:pt x="24725" y="73812"/>
                </a:moveTo>
                <a:lnTo>
                  <a:pt x="24725" y="148352"/>
                </a:lnTo>
                <a:cubicBezTo>
                  <a:pt x="24725" y="218500"/>
                  <a:pt x="65166" y="269983"/>
                  <a:pt x="148352" y="303989"/>
                </a:cubicBezTo>
                <a:cubicBezTo>
                  <a:pt x="231538" y="269983"/>
                  <a:pt x="271979" y="218500"/>
                  <a:pt x="271979" y="148352"/>
                </a:cubicBezTo>
                <a:lnTo>
                  <a:pt x="271979" y="73812"/>
                </a:lnTo>
                <a:cubicBezTo>
                  <a:pt x="229496" y="71306"/>
                  <a:pt x="188229" y="55851"/>
                  <a:pt x="148352" y="27656"/>
                </a:cubicBezTo>
                <a:cubicBezTo>
                  <a:pt x="108476" y="55851"/>
                  <a:pt x="67209" y="71306"/>
                  <a:pt x="24725" y="73812"/>
                </a:cubicBezTo>
                <a:close/>
              </a:path>
            </a:pathLst>
          </a:custGeom>
          <a:solidFill>
            <a:schemeClr val="bg1"/>
          </a:solidFill>
          <a:ln w="1190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8C66E25-0E6E-304A-A3C5-AC351370F22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370256" y="2628441"/>
            <a:ext cx="5883945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4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Protect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</a:rPr>
              <a:t> against emerging threats and safeguard sensitive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</a:rPr>
              <a:t>with end-to-end security</a:t>
            </a: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849BB346-1C3C-C675-E33D-505431601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05464" y="3291954"/>
            <a:ext cx="401806" cy="401806"/>
          </a:xfrm>
          <a:prstGeom prst="ellipse">
            <a:avLst/>
          </a:prstGeom>
          <a:gradFill flip="none" rotWithShape="1">
            <a:gsLst>
              <a:gs pos="0">
                <a:srgbClr val="EE556C"/>
              </a:gs>
              <a:gs pos="80000">
                <a:srgbClr val="B1568D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48640" tIns="182880" rIns="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11670">
              <a:lnSpc>
                <a:spcPct val="90000"/>
              </a:lnSpc>
              <a:spcBef>
                <a:spcPts val="174"/>
              </a:spcBef>
            </a:pPr>
            <a:endParaRPr lang="en-US" sz="1600" spc="-2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4" name="Freeform: Shape 8" descr="Icon of a government building">
            <a:extLst>
              <a:ext uri="{FF2B5EF4-FFF2-40B4-BE49-F238E27FC236}">
                <a16:creationId xmlns:a16="http://schemas.microsoft.com/office/drawing/2014/main" id="{D8F8EB6C-D734-14C4-0EAD-690E44123DFA}"/>
              </a:ext>
            </a:extLst>
          </p:cNvPr>
          <p:cNvSpPr>
            <a:spLocks noChangeAspect="1"/>
          </p:cNvSpPr>
          <p:nvPr/>
        </p:nvSpPr>
        <p:spPr>
          <a:xfrm>
            <a:off x="927269" y="3400111"/>
            <a:ext cx="158196" cy="158196"/>
          </a:xfrm>
          <a:custGeom>
            <a:avLst/>
            <a:gdLst>
              <a:gd name="connsiteX0" fmla="*/ 165035 w 366743"/>
              <a:gd name="connsiteY0" fmla="*/ 302550 h 366728"/>
              <a:gd name="connsiteX1" fmla="*/ 165035 w 366743"/>
              <a:gd name="connsiteY1" fmla="*/ 339223 h 366728"/>
              <a:gd name="connsiteX2" fmla="*/ 201709 w 366743"/>
              <a:gd name="connsiteY2" fmla="*/ 339223 h 366728"/>
              <a:gd name="connsiteX3" fmla="*/ 201709 w 366743"/>
              <a:gd name="connsiteY3" fmla="*/ 302550 h 366728"/>
              <a:gd name="connsiteX4" fmla="*/ 297978 w 366743"/>
              <a:gd name="connsiteY4" fmla="*/ 247542 h 366728"/>
              <a:gd name="connsiteX5" fmla="*/ 311731 w 366743"/>
              <a:gd name="connsiteY5" fmla="*/ 261294 h 366728"/>
              <a:gd name="connsiteX6" fmla="*/ 311731 w 366743"/>
              <a:gd name="connsiteY6" fmla="*/ 307135 h 366728"/>
              <a:gd name="connsiteX7" fmla="*/ 297978 w 366743"/>
              <a:gd name="connsiteY7" fmla="*/ 320887 h 366728"/>
              <a:gd name="connsiteX8" fmla="*/ 284226 w 366743"/>
              <a:gd name="connsiteY8" fmla="*/ 307135 h 366728"/>
              <a:gd name="connsiteX9" fmla="*/ 284226 w 366743"/>
              <a:gd name="connsiteY9" fmla="*/ 261294 h 366728"/>
              <a:gd name="connsiteX10" fmla="*/ 297978 w 366743"/>
              <a:gd name="connsiteY10" fmla="*/ 247542 h 366728"/>
              <a:gd name="connsiteX11" fmla="*/ 68764 w 366743"/>
              <a:gd name="connsiteY11" fmla="*/ 247542 h 366728"/>
              <a:gd name="connsiteX12" fmla="*/ 82517 w 366743"/>
              <a:gd name="connsiteY12" fmla="*/ 261294 h 366728"/>
              <a:gd name="connsiteX13" fmla="*/ 82517 w 366743"/>
              <a:gd name="connsiteY13" fmla="*/ 307135 h 366728"/>
              <a:gd name="connsiteX14" fmla="*/ 68764 w 366743"/>
              <a:gd name="connsiteY14" fmla="*/ 320887 h 366728"/>
              <a:gd name="connsiteX15" fmla="*/ 55011 w 366743"/>
              <a:gd name="connsiteY15" fmla="*/ 307135 h 366728"/>
              <a:gd name="connsiteX16" fmla="*/ 55011 w 366743"/>
              <a:gd name="connsiteY16" fmla="*/ 261294 h 366728"/>
              <a:gd name="connsiteX17" fmla="*/ 68764 w 366743"/>
              <a:gd name="connsiteY17" fmla="*/ 247542 h 366728"/>
              <a:gd name="connsiteX18" fmla="*/ 233798 w 366743"/>
              <a:gd name="connsiteY18" fmla="*/ 165028 h 366728"/>
              <a:gd name="connsiteX19" fmla="*/ 247551 w 366743"/>
              <a:gd name="connsiteY19" fmla="*/ 178780 h 366728"/>
              <a:gd name="connsiteX20" fmla="*/ 247551 w 366743"/>
              <a:gd name="connsiteY20" fmla="*/ 215453 h 366728"/>
              <a:gd name="connsiteX21" fmla="*/ 233798 w 366743"/>
              <a:gd name="connsiteY21" fmla="*/ 229205 h 366728"/>
              <a:gd name="connsiteX22" fmla="*/ 220046 w 366743"/>
              <a:gd name="connsiteY22" fmla="*/ 215453 h 366728"/>
              <a:gd name="connsiteX23" fmla="*/ 220046 w 366743"/>
              <a:gd name="connsiteY23" fmla="*/ 178780 h 366728"/>
              <a:gd name="connsiteX24" fmla="*/ 233798 w 366743"/>
              <a:gd name="connsiteY24" fmla="*/ 165028 h 366728"/>
              <a:gd name="connsiteX25" fmla="*/ 178787 w 366743"/>
              <a:gd name="connsiteY25" fmla="*/ 165028 h 366728"/>
              <a:gd name="connsiteX26" fmla="*/ 192540 w 366743"/>
              <a:gd name="connsiteY26" fmla="*/ 178780 h 366728"/>
              <a:gd name="connsiteX27" fmla="*/ 192540 w 366743"/>
              <a:gd name="connsiteY27" fmla="*/ 215453 h 366728"/>
              <a:gd name="connsiteX28" fmla="*/ 178787 w 366743"/>
              <a:gd name="connsiteY28" fmla="*/ 229205 h 366728"/>
              <a:gd name="connsiteX29" fmla="*/ 165034 w 366743"/>
              <a:gd name="connsiteY29" fmla="*/ 215453 h 366728"/>
              <a:gd name="connsiteX30" fmla="*/ 165034 w 366743"/>
              <a:gd name="connsiteY30" fmla="*/ 178780 h 366728"/>
              <a:gd name="connsiteX31" fmla="*/ 178787 w 366743"/>
              <a:gd name="connsiteY31" fmla="*/ 165028 h 366728"/>
              <a:gd name="connsiteX32" fmla="*/ 123775 w 366743"/>
              <a:gd name="connsiteY32" fmla="*/ 165028 h 366728"/>
              <a:gd name="connsiteX33" fmla="*/ 137528 w 366743"/>
              <a:gd name="connsiteY33" fmla="*/ 178780 h 366728"/>
              <a:gd name="connsiteX34" fmla="*/ 137528 w 366743"/>
              <a:gd name="connsiteY34" fmla="*/ 215453 h 366728"/>
              <a:gd name="connsiteX35" fmla="*/ 123775 w 366743"/>
              <a:gd name="connsiteY35" fmla="*/ 229205 h 366728"/>
              <a:gd name="connsiteX36" fmla="*/ 110023 w 366743"/>
              <a:gd name="connsiteY36" fmla="*/ 215453 h 366728"/>
              <a:gd name="connsiteX37" fmla="*/ 110023 w 366743"/>
              <a:gd name="connsiteY37" fmla="*/ 178780 h 366728"/>
              <a:gd name="connsiteX38" fmla="*/ 123775 w 366743"/>
              <a:gd name="connsiteY38" fmla="*/ 165028 h 366728"/>
              <a:gd name="connsiteX39" fmla="*/ 183372 w 366743"/>
              <a:gd name="connsiteY39" fmla="*/ 100850 h 366728"/>
              <a:gd name="connsiteX40" fmla="*/ 82517 w 366743"/>
              <a:gd name="connsiteY40" fmla="*/ 201700 h 366728"/>
              <a:gd name="connsiteX41" fmla="*/ 82517 w 366743"/>
              <a:gd name="connsiteY41" fmla="*/ 215452 h 366728"/>
              <a:gd name="connsiteX42" fmla="*/ 68764 w 366743"/>
              <a:gd name="connsiteY42" fmla="*/ 229205 h 366728"/>
              <a:gd name="connsiteX43" fmla="*/ 41259 w 366743"/>
              <a:gd name="connsiteY43" fmla="*/ 229205 h 366728"/>
              <a:gd name="connsiteX44" fmla="*/ 27506 w 366743"/>
              <a:gd name="connsiteY44" fmla="*/ 242957 h 366728"/>
              <a:gd name="connsiteX45" fmla="*/ 27506 w 366743"/>
              <a:gd name="connsiteY45" fmla="*/ 339223 h 366728"/>
              <a:gd name="connsiteX46" fmla="*/ 137529 w 366743"/>
              <a:gd name="connsiteY46" fmla="*/ 339223 h 366728"/>
              <a:gd name="connsiteX47" fmla="*/ 137529 w 366743"/>
              <a:gd name="connsiteY47" fmla="*/ 288798 h 366728"/>
              <a:gd name="connsiteX48" fmla="*/ 151282 w 366743"/>
              <a:gd name="connsiteY48" fmla="*/ 275046 h 366728"/>
              <a:gd name="connsiteX49" fmla="*/ 215462 w 366743"/>
              <a:gd name="connsiteY49" fmla="*/ 275046 h 366728"/>
              <a:gd name="connsiteX50" fmla="*/ 229215 w 366743"/>
              <a:gd name="connsiteY50" fmla="*/ 288798 h 366728"/>
              <a:gd name="connsiteX51" fmla="*/ 229215 w 366743"/>
              <a:gd name="connsiteY51" fmla="*/ 339223 h 366728"/>
              <a:gd name="connsiteX52" fmla="*/ 339238 w 366743"/>
              <a:gd name="connsiteY52" fmla="*/ 339223 h 366728"/>
              <a:gd name="connsiteX53" fmla="*/ 339238 w 366743"/>
              <a:gd name="connsiteY53" fmla="*/ 242957 h 366728"/>
              <a:gd name="connsiteX54" fmla="*/ 325485 w 366743"/>
              <a:gd name="connsiteY54" fmla="*/ 229205 h 366728"/>
              <a:gd name="connsiteX55" fmla="*/ 297979 w 366743"/>
              <a:gd name="connsiteY55" fmla="*/ 229205 h 366728"/>
              <a:gd name="connsiteX56" fmla="*/ 284226 w 366743"/>
              <a:gd name="connsiteY56" fmla="*/ 215452 h 366728"/>
              <a:gd name="connsiteX57" fmla="*/ 284226 w 366743"/>
              <a:gd name="connsiteY57" fmla="*/ 201700 h 366728"/>
              <a:gd name="connsiteX58" fmla="*/ 183372 w 366743"/>
              <a:gd name="connsiteY58" fmla="*/ 100850 h 366728"/>
              <a:gd name="connsiteX59" fmla="*/ 178787 w 366743"/>
              <a:gd name="connsiteY59" fmla="*/ 0 h 366728"/>
              <a:gd name="connsiteX60" fmla="*/ 247552 w 366743"/>
              <a:gd name="connsiteY60" fmla="*/ 0 h 366728"/>
              <a:gd name="connsiteX61" fmla="*/ 256720 w 366743"/>
              <a:gd name="connsiteY61" fmla="*/ 9168 h 366728"/>
              <a:gd name="connsiteX62" fmla="*/ 256720 w 366743"/>
              <a:gd name="connsiteY62" fmla="*/ 45841 h 366728"/>
              <a:gd name="connsiteX63" fmla="*/ 247552 w 366743"/>
              <a:gd name="connsiteY63" fmla="*/ 55009 h 366728"/>
              <a:gd name="connsiteX64" fmla="*/ 192540 w 366743"/>
              <a:gd name="connsiteY64" fmla="*/ 55009 h 366728"/>
              <a:gd name="connsiteX65" fmla="*/ 192540 w 366743"/>
              <a:gd name="connsiteY65" fmla="*/ 73676 h 366728"/>
              <a:gd name="connsiteX66" fmla="*/ 311732 w 366743"/>
              <a:gd name="connsiteY66" fmla="*/ 201700 h 366728"/>
              <a:gd name="connsiteX67" fmla="*/ 325485 w 366743"/>
              <a:gd name="connsiteY67" fmla="*/ 201700 h 366728"/>
              <a:gd name="connsiteX68" fmla="*/ 366743 w 366743"/>
              <a:gd name="connsiteY68" fmla="*/ 242957 h 366728"/>
              <a:gd name="connsiteX69" fmla="*/ 366743 w 366743"/>
              <a:gd name="connsiteY69" fmla="*/ 352975 h 366728"/>
              <a:gd name="connsiteX70" fmla="*/ 352990 w 366743"/>
              <a:gd name="connsiteY70" fmla="*/ 366728 h 366728"/>
              <a:gd name="connsiteX71" fmla="*/ 13753 w 366743"/>
              <a:gd name="connsiteY71" fmla="*/ 366728 h 366728"/>
              <a:gd name="connsiteX72" fmla="*/ 0 w 366743"/>
              <a:gd name="connsiteY72" fmla="*/ 352975 h 366728"/>
              <a:gd name="connsiteX73" fmla="*/ 0 w 366743"/>
              <a:gd name="connsiteY73" fmla="*/ 242957 h 366728"/>
              <a:gd name="connsiteX74" fmla="*/ 41259 w 366743"/>
              <a:gd name="connsiteY74" fmla="*/ 201700 h 366728"/>
              <a:gd name="connsiteX75" fmla="*/ 55012 w 366743"/>
              <a:gd name="connsiteY75" fmla="*/ 201700 h 366728"/>
              <a:gd name="connsiteX76" fmla="*/ 165035 w 366743"/>
              <a:gd name="connsiteY76" fmla="*/ 74629 h 366728"/>
              <a:gd name="connsiteX77" fmla="*/ 165035 w 366743"/>
              <a:gd name="connsiteY77" fmla="*/ 13752 h 366728"/>
              <a:gd name="connsiteX78" fmla="*/ 178787 w 366743"/>
              <a:gd name="connsiteY78" fmla="*/ 0 h 36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66743" h="366728">
                <a:moveTo>
                  <a:pt x="165035" y="302550"/>
                </a:moveTo>
                <a:lnTo>
                  <a:pt x="165035" y="339223"/>
                </a:lnTo>
                <a:lnTo>
                  <a:pt x="201709" y="339223"/>
                </a:lnTo>
                <a:lnTo>
                  <a:pt x="201709" y="302550"/>
                </a:lnTo>
                <a:close/>
                <a:moveTo>
                  <a:pt x="297978" y="247542"/>
                </a:moveTo>
                <a:cubicBezTo>
                  <a:pt x="305574" y="247542"/>
                  <a:pt x="311731" y="253699"/>
                  <a:pt x="311731" y="261294"/>
                </a:cubicBezTo>
                <a:lnTo>
                  <a:pt x="311731" y="307135"/>
                </a:lnTo>
                <a:cubicBezTo>
                  <a:pt x="311731" y="314730"/>
                  <a:pt x="305574" y="320887"/>
                  <a:pt x="297978" y="320887"/>
                </a:cubicBezTo>
                <a:cubicBezTo>
                  <a:pt x="290383" y="320887"/>
                  <a:pt x="284226" y="314730"/>
                  <a:pt x="284226" y="307135"/>
                </a:cubicBezTo>
                <a:lnTo>
                  <a:pt x="284226" y="261294"/>
                </a:lnTo>
                <a:cubicBezTo>
                  <a:pt x="284226" y="253699"/>
                  <a:pt x="290383" y="247542"/>
                  <a:pt x="297978" y="247542"/>
                </a:cubicBezTo>
                <a:close/>
                <a:moveTo>
                  <a:pt x="68764" y="247542"/>
                </a:moveTo>
                <a:cubicBezTo>
                  <a:pt x="76359" y="247542"/>
                  <a:pt x="82517" y="253699"/>
                  <a:pt x="82517" y="261294"/>
                </a:cubicBezTo>
                <a:lnTo>
                  <a:pt x="82517" y="307135"/>
                </a:lnTo>
                <a:cubicBezTo>
                  <a:pt x="82517" y="314730"/>
                  <a:pt x="76359" y="320887"/>
                  <a:pt x="68764" y="320887"/>
                </a:cubicBezTo>
                <a:cubicBezTo>
                  <a:pt x="61168" y="320887"/>
                  <a:pt x="55011" y="314730"/>
                  <a:pt x="55011" y="307135"/>
                </a:cubicBezTo>
                <a:lnTo>
                  <a:pt x="55011" y="261294"/>
                </a:lnTo>
                <a:cubicBezTo>
                  <a:pt x="55011" y="253699"/>
                  <a:pt x="61168" y="247542"/>
                  <a:pt x="68764" y="247542"/>
                </a:cubicBezTo>
                <a:close/>
                <a:moveTo>
                  <a:pt x="233798" y="165028"/>
                </a:moveTo>
                <a:cubicBezTo>
                  <a:pt x="241394" y="165028"/>
                  <a:pt x="247551" y="171185"/>
                  <a:pt x="247551" y="178780"/>
                </a:cubicBezTo>
                <a:lnTo>
                  <a:pt x="247551" y="215453"/>
                </a:lnTo>
                <a:cubicBezTo>
                  <a:pt x="247551" y="223048"/>
                  <a:pt x="241394" y="229205"/>
                  <a:pt x="233798" y="229205"/>
                </a:cubicBezTo>
                <a:cubicBezTo>
                  <a:pt x="226203" y="229205"/>
                  <a:pt x="220046" y="223048"/>
                  <a:pt x="220046" y="215453"/>
                </a:cubicBezTo>
                <a:lnTo>
                  <a:pt x="220046" y="178780"/>
                </a:lnTo>
                <a:cubicBezTo>
                  <a:pt x="220046" y="171185"/>
                  <a:pt x="226203" y="165028"/>
                  <a:pt x="233798" y="165028"/>
                </a:cubicBezTo>
                <a:close/>
                <a:moveTo>
                  <a:pt x="178787" y="165028"/>
                </a:moveTo>
                <a:cubicBezTo>
                  <a:pt x="186382" y="165028"/>
                  <a:pt x="192540" y="171185"/>
                  <a:pt x="192540" y="178780"/>
                </a:cubicBezTo>
                <a:lnTo>
                  <a:pt x="192540" y="215453"/>
                </a:lnTo>
                <a:cubicBezTo>
                  <a:pt x="192540" y="223048"/>
                  <a:pt x="186382" y="229205"/>
                  <a:pt x="178787" y="229205"/>
                </a:cubicBezTo>
                <a:cubicBezTo>
                  <a:pt x="171192" y="229205"/>
                  <a:pt x="165034" y="223048"/>
                  <a:pt x="165034" y="215453"/>
                </a:cubicBezTo>
                <a:lnTo>
                  <a:pt x="165034" y="178780"/>
                </a:lnTo>
                <a:cubicBezTo>
                  <a:pt x="165034" y="171185"/>
                  <a:pt x="171192" y="165028"/>
                  <a:pt x="178787" y="165028"/>
                </a:cubicBezTo>
                <a:close/>
                <a:moveTo>
                  <a:pt x="123775" y="165028"/>
                </a:moveTo>
                <a:cubicBezTo>
                  <a:pt x="131371" y="165028"/>
                  <a:pt x="137528" y="171185"/>
                  <a:pt x="137528" y="178780"/>
                </a:cubicBezTo>
                <a:lnTo>
                  <a:pt x="137528" y="215453"/>
                </a:lnTo>
                <a:cubicBezTo>
                  <a:pt x="137528" y="223048"/>
                  <a:pt x="131371" y="229205"/>
                  <a:pt x="123775" y="229205"/>
                </a:cubicBezTo>
                <a:cubicBezTo>
                  <a:pt x="116180" y="229205"/>
                  <a:pt x="110023" y="223048"/>
                  <a:pt x="110023" y="215453"/>
                </a:cubicBezTo>
                <a:lnTo>
                  <a:pt x="110023" y="178780"/>
                </a:lnTo>
                <a:cubicBezTo>
                  <a:pt x="110023" y="171185"/>
                  <a:pt x="116180" y="165028"/>
                  <a:pt x="123775" y="165028"/>
                </a:cubicBezTo>
                <a:close/>
                <a:moveTo>
                  <a:pt x="183372" y="100850"/>
                </a:moveTo>
                <a:cubicBezTo>
                  <a:pt x="127671" y="100850"/>
                  <a:pt x="82517" y="146002"/>
                  <a:pt x="82517" y="201700"/>
                </a:cubicBezTo>
                <a:lnTo>
                  <a:pt x="82517" y="215452"/>
                </a:lnTo>
                <a:cubicBezTo>
                  <a:pt x="82517" y="223047"/>
                  <a:pt x="76360" y="229205"/>
                  <a:pt x="68764" y="229205"/>
                </a:cubicBezTo>
                <a:lnTo>
                  <a:pt x="41259" y="229205"/>
                </a:lnTo>
                <a:cubicBezTo>
                  <a:pt x="33663" y="229205"/>
                  <a:pt x="27506" y="235362"/>
                  <a:pt x="27506" y="242957"/>
                </a:cubicBezTo>
                <a:lnTo>
                  <a:pt x="27506" y="339223"/>
                </a:lnTo>
                <a:lnTo>
                  <a:pt x="137529" y="339223"/>
                </a:lnTo>
                <a:lnTo>
                  <a:pt x="137529" y="288798"/>
                </a:lnTo>
                <a:cubicBezTo>
                  <a:pt x="137529" y="281203"/>
                  <a:pt x="143686" y="275046"/>
                  <a:pt x="151282" y="275046"/>
                </a:cubicBezTo>
                <a:lnTo>
                  <a:pt x="215462" y="275046"/>
                </a:lnTo>
                <a:cubicBezTo>
                  <a:pt x="223057" y="275046"/>
                  <a:pt x="229215" y="281203"/>
                  <a:pt x="229215" y="288798"/>
                </a:cubicBezTo>
                <a:lnTo>
                  <a:pt x="229215" y="339223"/>
                </a:lnTo>
                <a:lnTo>
                  <a:pt x="339238" y="339223"/>
                </a:lnTo>
                <a:lnTo>
                  <a:pt x="339238" y="242957"/>
                </a:lnTo>
                <a:cubicBezTo>
                  <a:pt x="339238" y="235362"/>
                  <a:pt x="333080" y="229205"/>
                  <a:pt x="325485" y="229205"/>
                </a:cubicBezTo>
                <a:lnTo>
                  <a:pt x="297979" y="229205"/>
                </a:lnTo>
                <a:cubicBezTo>
                  <a:pt x="290384" y="229205"/>
                  <a:pt x="284226" y="223047"/>
                  <a:pt x="284226" y="215452"/>
                </a:cubicBezTo>
                <a:lnTo>
                  <a:pt x="284226" y="201700"/>
                </a:lnTo>
                <a:cubicBezTo>
                  <a:pt x="284226" y="146002"/>
                  <a:pt x="239073" y="100850"/>
                  <a:pt x="183372" y="100850"/>
                </a:cubicBezTo>
                <a:close/>
                <a:moveTo>
                  <a:pt x="178787" y="0"/>
                </a:moveTo>
                <a:lnTo>
                  <a:pt x="247552" y="0"/>
                </a:lnTo>
                <a:cubicBezTo>
                  <a:pt x="252615" y="0"/>
                  <a:pt x="256720" y="4105"/>
                  <a:pt x="256720" y="9168"/>
                </a:cubicBezTo>
                <a:lnTo>
                  <a:pt x="256720" y="45841"/>
                </a:lnTo>
                <a:cubicBezTo>
                  <a:pt x="256720" y="50904"/>
                  <a:pt x="252615" y="55009"/>
                  <a:pt x="247552" y="55009"/>
                </a:cubicBezTo>
                <a:lnTo>
                  <a:pt x="192540" y="55009"/>
                </a:lnTo>
                <a:lnTo>
                  <a:pt x="192540" y="73676"/>
                </a:lnTo>
                <a:cubicBezTo>
                  <a:pt x="259702" y="78485"/>
                  <a:pt x="311730" y="134370"/>
                  <a:pt x="311732" y="201700"/>
                </a:cubicBezTo>
                <a:lnTo>
                  <a:pt x="325485" y="201700"/>
                </a:lnTo>
                <a:cubicBezTo>
                  <a:pt x="348270" y="201700"/>
                  <a:pt x="366743" y="220172"/>
                  <a:pt x="366743" y="242957"/>
                </a:cubicBezTo>
                <a:lnTo>
                  <a:pt x="366743" y="352975"/>
                </a:lnTo>
                <a:cubicBezTo>
                  <a:pt x="366743" y="360570"/>
                  <a:pt x="360586" y="366728"/>
                  <a:pt x="352990" y="366728"/>
                </a:cubicBezTo>
                <a:lnTo>
                  <a:pt x="13753" y="366728"/>
                </a:lnTo>
                <a:cubicBezTo>
                  <a:pt x="6157" y="366728"/>
                  <a:pt x="0" y="360570"/>
                  <a:pt x="0" y="352975"/>
                </a:cubicBezTo>
                <a:lnTo>
                  <a:pt x="0" y="242957"/>
                </a:lnTo>
                <a:cubicBezTo>
                  <a:pt x="0" y="220172"/>
                  <a:pt x="18472" y="201700"/>
                  <a:pt x="41259" y="201700"/>
                </a:cubicBezTo>
                <a:lnTo>
                  <a:pt x="55012" y="201700"/>
                </a:lnTo>
                <a:cubicBezTo>
                  <a:pt x="55011" y="137888"/>
                  <a:pt x="101877" y="83761"/>
                  <a:pt x="165035" y="74629"/>
                </a:cubicBezTo>
                <a:lnTo>
                  <a:pt x="165035" y="13752"/>
                </a:lnTo>
                <a:cubicBezTo>
                  <a:pt x="165035" y="6157"/>
                  <a:pt x="171192" y="0"/>
                  <a:pt x="178787" y="0"/>
                </a:cubicBezTo>
                <a:close/>
              </a:path>
            </a:pathLst>
          </a:custGeom>
          <a:solidFill>
            <a:schemeClr val="bg1"/>
          </a:solidFill>
          <a:ln w="1190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4E30524-2F5B-6867-7CA0-3B552E3000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371497" y="3274343"/>
            <a:ext cx="5882704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67000">
                      <a:srgbClr val="C0558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Govern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</a:rPr>
              <a:t> M365 Copilot + Agents usage and systems to comply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</a:rPr>
              <a:t>with code-of-conduct and regulatory policies</a:t>
            </a:r>
          </a:p>
        </p:txBody>
      </p:sp>
      <p:grpSp>
        <p:nvGrpSpPr>
          <p:cNvPr id="24" name="Group 23" descr="Generative AI components: Discover, Protect, Prepare, Govern&#10;&#10;&#10;">
            <a:extLst>
              <a:ext uri="{FF2B5EF4-FFF2-40B4-BE49-F238E27FC236}">
                <a16:creationId xmlns:a16="http://schemas.microsoft.com/office/drawing/2014/main" id="{84EFD05C-8639-AE47-0A5E-A1056439D0BA}"/>
              </a:ext>
            </a:extLst>
          </p:cNvPr>
          <p:cNvGrpSpPr/>
          <p:nvPr/>
        </p:nvGrpSpPr>
        <p:grpSpPr>
          <a:xfrm>
            <a:off x="8209124" y="1586677"/>
            <a:ext cx="2884415" cy="2073121"/>
            <a:chOff x="8209124" y="1586677"/>
            <a:chExt cx="2884415" cy="2073121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418F2519-D8BF-E9E1-53A9-FAF576D4F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35876" y="1586677"/>
              <a:ext cx="2073124" cy="2073121"/>
              <a:chOff x="-4135551" y="4590106"/>
              <a:chExt cx="3911555" cy="3911554"/>
            </a:xfrm>
            <a:effectLst/>
          </p:grpSpPr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400B4D4A-9D1F-168F-DB3F-B49C907DD896}"/>
                  </a:ext>
                </a:extLst>
              </p:cNvPr>
              <p:cNvSpPr/>
              <p:nvPr/>
            </p:nvSpPr>
            <p:spPr>
              <a:xfrm>
                <a:off x="-3184098" y="4590106"/>
                <a:ext cx="2001496" cy="1871195"/>
              </a:xfrm>
              <a:custGeom>
                <a:avLst/>
                <a:gdLst>
                  <a:gd name="connsiteX0" fmla="*/ 778945 w 2001497"/>
                  <a:gd name="connsiteY0" fmla="*/ 91496 h 1871194"/>
                  <a:gd name="connsiteX1" fmla="*/ 0 w 2001497"/>
                  <a:gd name="connsiteY1" fmla="*/ 870431 h 1871194"/>
                  <a:gd name="connsiteX2" fmla="*/ 1000754 w 2001497"/>
                  <a:gd name="connsiteY2" fmla="*/ 1871195 h 1871194"/>
                  <a:gd name="connsiteX3" fmla="*/ 2001498 w 2001497"/>
                  <a:gd name="connsiteY3" fmla="*/ 870441 h 1871194"/>
                  <a:gd name="connsiteX4" fmla="*/ 1222553 w 2001497"/>
                  <a:gd name="connsiteY4" fmla="*/ 91506 h 1871194"/>
                  <a:gd name="connsiteX5" fmla="*/ 778945 w 2001497"/>
                  <a:gd name="connsiteY5" fmla="*/ 91496 h 187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01497" h="1871194">
                    <a:moveTo>
                      <a:pt x="778945" y="91496"/>
                    </a:moveTo>
                    <a:lnTo>
                      <a:pt x="0" y="870431"/>
                    </a:lnTo>
                    <a:lnTo>
                      <a:pt x="1000754" y="1871195"/>
                    </a:lnTo>
                    <a:lnTo>
                      <a:pt x="2001498" y="870441"/>
                    </a:lnTo>
                    <a:lnTo>
                      <a:pt x="1222553" y="91506"/>
                    </a:lnTo>
                    <a:cubicBezTo>
                      <a:pt x="1100566" y="-30500"/>
                      <a:pt x="900941" y="-30500"/>
                      <a:pt x="778945" y="9149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472AA"/>
                  </a:gs>
                  <a:gs pos="80000">
                    <a:srgbClr val="318581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 cap="rnd">
                <a:noFill/>
                <a:headEnd type="none" w="lg" len="sm"/>
                <a:tailEnd type="none" w="lg" len="sm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548640" tIns="182880" rIns="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11670">
                  <a:lnSpc>
                    <a:spcPct val="90000"/>
                  </a:lnSpc>
                  <a:spcBef>
                    <a:spcPts val="174"/>
                  </a:spcBef>
                </a:pPr>
                <a:endParaRPr lang="en-US" sz="16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E0DB85B8-5151-AF17-C4C9-9FDECE130AED}"/>
                  </a:ext>
                </a:extLst>
              </p:cNvPr>
              <p:cNvSpPr/>
              <p:nvPr/>
            </p:nvSpPr>
            <p:spPr>
              <a:xfrm>
                <a:off x="-3176945" y="6630465"/>
                <a:ext cx="2001508" cy="1871195"/>
              </a:xfrm>
              <a:custGeom>
                <a:avLst/>
                <a:gdLst>
                  <a:gd name="connsiteX0" fmla="*/ 0 w 2001507"/>
                  <a:gd name="connsiteY0" fmla="*/ 1000754 h 1871195"/>
                  <a:gd name="connsiteX1" fmla="*/ 778945 w 2001507"/>
                  <a:gd name="connsiteY1" fmla="*/ 1779699 h 1871195"/>
                  <a:gd name="connsiteX2" fmla="*/ 1222562 w 2001507"/>
                  <a:gd name="connsiteY2" fmla="*/ 1779699 h 1871195"/>
                  <a:gd name="connsiteX3" fmla="*/ 2001507 w 2001507"/>
                  <a:gd name="connsiteY3" fmla="*/ 1000754 h 1871195"/>
                  <a:gd name="connsiteX4" fmla="*/ 1000744 w 2001507"/>
                  <a:gd name="connsiteY4" fmla="*/ 0 h 1871195"/>
                  <a:gd name="connsiteX5" fmla="*/ 0 w 2001507"/>
                  <a:gd name="connsiteY5" fmla="*/ 1000754 h 1871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01507" h="1871195">
                    <a:moveTo>
                      <a:pt x="0" y="1000754"/>
                    </a:moveTo>
                    <a:lnTo>
                      <a:pt x="778945" y="1779699"/>
                    </a:lnTo>
                    <a:cubicBezTo>
                      <a:pt x="900941" y="1901695"/>
                      <a:pt x="1100566" y="1901695"/>
                      <a:pt x="1222562" y="1779699"/>
                    </a:cubicBezTo>
                    <a:lnTo>
                      <a:pt x="2001507" y="1000754"/>
                    </a:lnTo>
                    <a:lnTo>
                      <a:pt x="1000744" y="0"/>
                    </a:lnTo>
                    <a:lnTo>
                      <a:pt x="0" y="100075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E556C"/>
                  </a:gs>
                  <a:gs pos="80000">
                    <a:srgbClr val="B1568D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 cap="rnd">
                <a:noFill/>
                <a:headEnd type="none" w="lg" len="sm"/>
                <a:tailEnd type="none" w="lg" len="sm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548640" tIns="182880" rIns="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11670">
                  <a:lnSpc>
                    <a:spcPct val="90000"/>
                  </a:lnSpc>
                  <a:spcBef>
                    <a:spcPts val="174"/>
                  </a:spcBef>
                </a:pPr>
                <a:endParaRPr lang="en-US" sz="1600" spc="-2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EBFB6A0D-94A2-D622-92C3-DC2AD5DE3E49}"/>
                  </a:ext>
                </a:extLst>
              </p:cNvPr>
              <p:cNvSpPr/>
              <p:nvPr/>
            </p:nvSpPr>
            <p:spPr>
              <a:xfrm>
                <a:off x="-2095191" y="5548701"/>
                <a:ext cx="1871195" cy="2001507"/>
              </a:xfrm>
              <a:custGeom>
                <a:avLst/>
                <a:gdLst>
                  <a:gd name="connsiteX0" fmla="*/ 0 w 1871195"/>
                  <a:gd name="connsiteY0" fmla="*/ 1000754 h 2001507"/>
                  <a:gd name="connsiteX1" fmla="*/ 1000754 w 1871195"/>
                  <a:gd name="connsiteY1" fmla="*/ 2001507 h 2001507"/>
                  <a:gd name="connsiteX2" fmla="*/ 1779698 w 1871195"/>
                  <a:gd name="connsiteY2" fmla="*/ 1222562 h 2001507"/>
                  <a:gd name="connsiteX3" fmla="*/ 1779698 w 1871195"/>
                  <a:gd name="connsiteY3" fmla="*/ 778945 h 2001507"/>
                  <a:gd name="connsiteX4" fmla="*/ 1000754 w 1871195"/>
                  <a:gd name="connsiteY4" fmla="*/ 0 h 2001507"/>
                  <a:gd name="connsiteX5" fmla="*/ 0 w 1871195"/>
                  <a:gd name="connsiteY5" fmla="*/ 1000754 h 200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1195" h="2001507">
                    <a:moveTo>
                      <a:pt x="0" y="1000754"/>
                    </a:moveTo>
                    <a:lnTo>
                      <a:pt x="1000754" y="2001507"/>
                    </a:lnTo>
                    <a:lnTo>
                      <a:pt x="1779698" y="1222562"/>
                    </a:lnTo>
                    <a:cubicBezTo>
                      <a:pt x="1901695" y="1100566"/>
                      <a:pt x="1901695" y="900941"/>
                      <a:pt x="1779698" y="778945"/>
                    </a:cubicBezTo>
                    <a:lnTo>
                      <a:pt x="1000754" y="0"/>
                    </a:lnTo>
                    <a:lnTo>
                      <a:pt x="0" y="100075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B1568D"/>
                  </a:gs>
                  <a:gs pos="80000">
                    <a:srgbClr val="624EB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 cap="rnd">
                <a:noFill/>
                <a:headEnd type="none" w="lg" len="sm"/>
                <a:tailEnd type="none" w="lg" len="sm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548640" tIns="182880" rIns="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11670">
                  <a:lnSpc>
                    <a:spcPct val="90000"/>
                  </a:lnSpc>
                  <a:spcBef>
                    <a:spcPts val="174"/>
                  </a:spcBef>
                </a:pPr>
                <a:endParaRPr lang="en-US" sz="160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2460295A-A263-8044-7E8C-E61D25BC239B}"/>
                  </a:ext>
                </a:extLst>
              </p:cNvPr>
              <p:cNvSpPr/>
              <p:nvPr/>
            </p:nvSpPr>
            <p:spPr>
              <a:xfrm>
                <a:off x="-4135551" y="5541556"/>
                <a:ext cx="1871194" cy="2001506"/>
              </a:xfrm>
              <a:custGeom>
                <a:avLst/>
                <a:gdLst>
                  <a:gd name="connsiteX0" fmla="*/ 91497 w 1871195"/>
                  <a:gd name="connsiteY0" fmla="*/ 778945 h 2001507"/>
                  <a:gd name="connsiteX1" fmla="*/ 91497 w 1871195"/>
                  <a:gd name="connsiteY1" fmla="*/ 1222562 h 2001507"/>
                  <a:gd name="connsiteX2" fmla="*/ 870442 w 1871195"/>
                  <a:gd name="connsiteY2" fmla="*/ 2001507 h 2001507"/>
                  <a:gd name="connsiteX3" fmla="*/ 1871196 w 1871195"/>
                  <a:gd name="connsiteY3" fmla="*/ 1000754 h 2001507"/>
                  <a:gd name="connsiteX4" fmla="*/ 870442 w 1871195"/>
                  <a:gd name="connsiteY4" fmla="*/ 0 h 2001507"/>
                  <a:gd name="connsiteX5" fmla="*/ 91497 w 1871195"/>
                  <a:gd name="connsiteY5" fmla="*/ 778945 h 200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1195" h="2001507">
                    <a:moveTo>
                      <a:pt x="91497" y="778945"/>
                    </a:moveTo>
                    <a:cubicBezTo>
                      <a:pt x="-30499" y="900941"/>
                      <a:pt x="-30499" y="1100566"/>
                      <a:pt x="91497" y="1222562"/>
                    </a:cubicBezTo>
                    <a:lnTo>
                      <a:pt x="870442" y="2001507"/>
                    </a:lnTo>
                    <a:lnTo>
                      <a:pt x="1871196" y="1000754"/>
                    </a:lnTo>
                    <a:lnTo>
                      <a:pt x="870442" y="0"/>
                    </a:lnTo>
                    <a:lnTo>
                      <a:pt x="91497" y="77894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624EB4"/>
                  </a:gs>
                  <a:gs pos="80000">
                    <a:srgbClr val="1472AA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 cap="rnd">
                <a:noFill/>
                <a:headEnd type="none" w="lg" len="sm"/>
                <a:tailEnd type="none" w="lg" len="sm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548640" tIns="182880" rIns="0" bIns="1828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11670">
                  <a:lnSpc>
                    <a:spcPct val="90000"/>
                  </a:lnSpc>
                  <a:spcBef>
                    <a:spcPts val="174"/>
                  </a:spcBef>
                </a:pPr>
                <a:endParaRPr 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grpSp>
            <p:nvGrpSpPr>
              <p:cNvPr id="226" name="Graphic 8">
                <a:extLst>
                  <a:ext uri="{FF2B5EF4-FFF2-40B4-BE49-F238E27FC236}">
                    <a16:creationId xmlns:a16="http://schemas.microsoft.com/office/drawing/2014/main" id="{DCC6E450-4FAE-923F-57B6-E46E3E60640C}"/>
                  </a:ext>
                </a:extLst>
              </p:cNvPr>
              <p:cNvGrpSpPr/>
              <p:nvPr/>
            </p:nvGrpSpPr>
            <p:grpSpPr>
              <a:xfrm>
                <a:off x="-2990703" y="5734953"/>
                <a:ext cx="1621859" cy="1621859"/>
                <a:chOff x="-5044376" y="5734953"/>
                <a:chExt cx="1621859" cy="1621859"/>
              </a:xfrm>
            </p:grpSpPr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258103D1-5846-BA78-58EB-F8B71D8C5F5F}"/>
                    </a:ext>
                  </a:extLst>
                </p:cNvPr>
                <p:cNvSpPr/>
                <p:nvPr/>
              </p:nvSpPr>
              <p:spPr>
                <a:xfrm>
                  <a:off x="-5044376" y="5734953"/>
                  <a:ext cx="1621859" cy="1621859"/>
                </a:xfrm>
                <a:custGeom>
                  <a:avLst/>
                  <a:gdLst>
                    <a:gd name="connsiteX0" fmla="*/ 1621860 w 1621859"/>
                    <a:gd name="connsiteY0" fmla="*/ 810930 h 1621859"/>
                    <a:gd name="connsiteX1" fmla="*/ 810930 w 1621859"/>
                    <a:gd name="connsiteY1" fmla="*/ 1621860 h 1621859"/>
                    <a:gd name="connsiteX2" fmla="*/ 0 w 1621859"/>
                    <a:gd name="connsiteY2" fmla="*/ 810930 h 1621859"/>
                    <a:gd name="connsiteX3" fmla="*/ 810930 w 1621859"/>
                    <a:gd name="connsiteY3" fmla="*/ 0 h 1621859"/>
                    <a:gd name="connsiteX4" fmla="*/ 1621860 w 1621859"/>
                    <a:gd name="connsiteY4" fmla="*/ 810930 h 1621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859" h="1621859">
                      <a:moveTo>
                        <a:pt x="1621860" y="810930"/>
                      </a:moveTo>
                      <a:cubicBezTo>
                        <a:pt x="1621860" y="1258794"/>
                        <a:pt x="1258794" y="1621860"/>
                        <a:pt x="810930" y="1621860"/>
                      </a:cubicBezTo>
                      <a:cubicBezTo>
                        <a:pt x="363066" y="1621860"/>
                        <a:pt x="0" y="1258794"/>
                        <a:pt x="0" y="810930"/>
                      </a:cubicBezTo>
                      <a:cubicBezTo>
                        <a:pt x="0" y="363066"/>
                        <a:pt x="363066" y="0"/>
                        <a:pt x="810930" y="0"/>
                      </a:cubicBezTo>
                      <a:cubicBezTo>
                        <a:pt x="1258794" y="0"/>
                        <a:pt x="1621860" y="363066"/>
                        <a:pt x="1621860" y="810930"/>
                      </a:cubicBezTo>
                      <a:close/>
                    </a:path>
                  </a:pathLst>
                </a:custGeom>
                <a:solidFill>
                  <a:srgbClr val="E5E5E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 useBgFill="1"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A9D1EDCB-C5EE-398A-1C48-CADC552EED6D}"/>
                    </a:ext>
                  </a:extLst>
                </p:cNvPr>
                <p:cNvSpPr/>
                <p:nvPr/>
              </p:nvSpPr>
              <p:spPr>
                <a:xfrm>
                  <a:off x="-4932650" y="5844889"/>
                  <a:ext cx="1401985" cy="1401987"/>
                </a:xfrm>
                <a:custGeom>
                  <a:avLst/>
                  <a:gdLst>
                    <a:gd name="connsiteX0" fmla="*/ 1254462 w 1254461"/>
                    <a:gd name="connsiteY0" fmla="*/ 627231 h 1254461"/>
                    <a:gd name="connsiteX1" fmla="*/ 627231 w 1254461"/>
                    <a:gd name="connsiteY1" fmla="*/ 1254462 h 1254461"/>
                    <a:gd name="connsiteX2" fmla="*/ 0 w 1254461"/>
                    <a:gd name="connsiteY2" fmla="*/ 627231 h 1254461"/>
                    <a:gd name="connsiteX3" fmla="*/ 627231 w 1254461"/>
                    <a:gd name="connsiteY3" fmla="*/ 0 h 1254461"/>
                    <a:gd name="connsiteX4" fmla="*/ 1254462 w 1254461"/>
                    <a:gd name="connsiteY4" fmla="*/ 627231 h 1254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4461" h="1254461">
                      <a:moveTo>
                        <a:pt x="1254462" y="627231"/>
                      </a:moveTo>
                      <a:cubicBezTo>
                        <a:pt x="1254462" y="973641"/>
                        <a:pt x="973641" y="1254462"/>
                        <a:pt x="627231" y="1254462"/>
                      </a:cubicBezTo>
                      <a:cubicBezTo>
                        <a:pt x="280821" y="1254462"/>
                        <a:pt x="0" y="973641"/>
                        <a:pt x="0" y="627231"/>
                      </a:cubicBezTo>
                      <a:cubicBezTo>
                        <a:pt x="0" y="280821"/>
                        <a:pt x="280820" y="0"/>
                        <a:pt x="627231" y="0"/>
                      </a:cubicBezTo>
                      <a:cubicBezTo>
                        <a:pt x="973641" y="0"/>
                        <a:pt x="1254462" y="280821"/>
                        <a:pt x="1254462" y="627231"/>
                      </a:cubicBezTo>
                      <a:close/>
                    </a:path>
                  </a:pathLst>
                </a:custGeom>
                <a:ln w="9525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0" i="0" u="none" strike="noStrike" kern="1200" cap="none" spc="0" normalizeH="0" baseline="0" noProof="0" dirty="0">
                      <a:ln w="3175">
                        <a:noFill/>
                      </a:ln>
                      <a:solidFill>
                        <a:srgbClr val="091F2C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Generative </a:t>
                  </a:r>
                  <a:br>
                    <a:rPr kumimoji="0" lang="en-US" sz="1800" b="0" i="0" u="none" strike="noStrike" kern="1200" cap="none" spc="0" normalizeH="0" baseline="0" noProof="0" dirty="0">
                      <a:ln w="3175">
                        <a:noFill/>
                      </a:ln>
                      <a:solidFill>
                        <a:srgbClr val="091F2C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</a:br>
                  <a:r>
                    <a:rPr kumimoji="0" lang="en-US" sz="1000" b="0" i="0" u="none" strike="noStrike" kern="1200" cap="none" spc="0" normalizeH="0" baseline="0" noProof="0" dirty="0">
                      <a:ln w="3175">
                        <a:noFill/>
                      </a:ln>
                      <a:solidFill>
                        <a:srgbClr val="091F2C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AI</a:t>
                  </a:r>
                </a:p>
              </p:txBody>
            </p:sp>
          </p:grpSp>
        </p:grp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ECB333C-F0FA-12E5-BDCC-AA7F593A0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8471431" y="1608237"/>
              <a:ext cx="811528" cy="323732"/>
            </a:xfrm>
            <a:prstGeom prst="rect">
              <a:avLst/>
            </a:prstGeom>
            <a:noFill/>
          </p:spPr>
          <p:txBody>
            <a:bodyPr wrap="square" tIns="0" rIns="0" bIns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ln w="3175">
                    <a:noFill/>
                  </a:ln>
                  <a:gradFill flip="none" rotWithShape="1">
                    <a:gsLst>
                      <a:gs pos="77000">
                        <a:srgbClr val="318581"/>
                      </a:gs>
                      <a:gs pos="0">
                        <a:srgbClr val="0A6BBA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Discover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6DDE32FE-E44D-26E2-5972-519ADEC39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0498988" y="2090945"/>
              <a:ext cx="594551" cy="21544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ln w="3175">
                    <a:noFill/>
                  </a:ln>
                  <a:gradFill flip="none" rotWithShape="1">
                    <a:gsLst>
                      <a:gs pos="0">
                        <a:srgbClr val="F65567"/>
                      </a:gs>
                      <a:gs pos="41000">
                        <a:srgbClr val="7656AD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Protect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8AD7CCF-2D90-718A-26A3-AA42F2C0E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8209124" y="2837197"/>
              <a:ext cx="639148" cy="21544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ln w="3175">
                    <a:noFill/>
                  </a:ln>
                  <a:gradFill flip="none" rotWithShape="1">
                    <a:gsLst>
                      <a:gs pos="57000">
                        <a:srgbClr val="0A6BBA"/>
                      </a:gs>
                      <a:gs pos="1000">
                        <a:srgbClr val="7656AD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Prepare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662AA6BB-C152-0B27-9171-AEFCE7308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0008213" y="3400588"/>
              <a:ext cx="594551" cy="215444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ln w="3175">
                    <a:noFill/>
                  </a:ln>
                  <a:gradFill flip="none" rotWithShape="1">
                    <a:gsLst>
                      <a:gs pos="0">
                        <a:srgbClr val="F65567"/>
                      </a:gs>
                      <a:gs pos="67000">
                        <a:srgbClr val="C05584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Govern</a:t>
              </a:r>
            </a:p>
          </p:txBody>
        </p:sp>
        <p:pic>
          <p:nvPicPr>
            <p:cNvPr id="212" name="Graphic 211">
              <a:extLst>
                <a:ext uri="{FF2B5EF4-FFF2-40B4-BE49-F238E27FC236}">
                  <a16:creationId xmlns:a16="http://schemas.microsoft.com/office/drawing/2014/main" id="{8CEC06C3-030A-6A87-0F34-B3540DF56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05052" y="1814544"/>
              <a:ext cx="316390" cy="316386"/>
            </a:xfrm>
            <a:prstGeom prst="rect">
              <a:avLst/>
            </a:prstGeom>
          </p:spPr>
        </p:pic>
        <p:sp>
          <p:nvSpPr>
            <p:cNvPr id="214" name="Graphic 39">
              <a:extLst>
                <a:ext uri="{FF2B5EF4-FFF2-40B4-BE49-F238E27FC236}">
                  <a16:creationId xmlns:a16="http://schemas.microsoft.com/office/drawing/2014/main" id="{DA7A9856-8D54-12A6-C14F-57A26DA31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8907877" y="2508335"/>
              <a:ext cx="215100" cy="238994"/>
            </a:xfrm>
            <a:custGeom>
              <a:avLst/>
              <a:gdLst>
                <a:gd name="connsiteX0" fmla="*/ 223930 w 251999"/>
                <a:gd name="connsiteY0" fmla="*/ 29344 h 279991"/>
                <a:gd name="connsiteX1" fmla="*/ 192502 w 251999"/>
                <a:gd name="connsiteY1" fmla="*/ 0 h 279991"/>
                <a:gd name="connsiteX2" fmla="*/ 31501 w 251999"/>
                <a:gd name="connsiteY2" fmla="*/ 0 h 279991"/>
                <a:gd name="connsiteX3" fmla="*/ 29344 w 251999"/>
                <a:gd name="connsiteY3" fmla="*/ 73 h 279991"/>
                <a:gd name="connsiteX4" fmla="*/ 0 w 251999"/>
                <a:gd name="connsiteY4" fmla="*/ 31501 h 279991"/>
                <a:gd name="connsiteX5" fmla="*/ 0 w 251999"/>
                <a:gd name="connsiteY5" fmla="*/ 248477 h 279991"/>
                <a:gd name="connsiteX6" fmla="*/ 73 w 251999"/>
                <a:gd name="connsiteY6" fmla="*/ 250634 h 279991"/>
                <a:gd name="connsiteX7" fmla="*/ 31501 w 251999"/>
                <a:gd name="connsiteY7" fmla="*/ 279977 h 279991"/>
                <a:gd name="connsiteX8" fmla="*/ 137447 w 251999"/>
                <a:gd name="connsiteY8" fmla="*/ 279977 h 279991"/>
                <a:gd name="connsiteX9" fmla="*/ 116465 w 251999"/>
                <a:gd name="connsiteY9" fmla="*/ 258977 h 279991"/>
                <a:gd name="connsiteX10" fmla="*/ 31501 w 251999"/>
                <a:gd name="connsiteY10" fmla="*/ 258977 h 279991"/>
                <a:gd name="connsiteX11" fmla="*/ 30076 w 251999"/>
                <a:gd name="connsiteY11" fmla="*/ 258882 h 279991"/>
                <a:gd name="connsiteX12" fmla="*/ 21000 w 251999"/>
                <a:gd name="connsiteY12" fmla="*/ 248477 h 279991"/>
                <a:gd name="connsiteX13" fmla="*/ 21000 w 251999"/>
                <a:gd name="connsiteY13" fmla="*/ 31501 h 279991"/>
                <a:gd name="connsiteX14" fmla="*/ 21096 w 251999"/>
                <a:gd name="connsiteY14" fmla="*/ 30076 h 279991"/>
                <a:gd name="connsiteX15" fmla="*/ 31501 w 251999"/>
                <a:gd name="connsiteY15" fmla="*/ 21000 h 279991"/>
                <a:gd name="connsiteX16" fmla="*/ 192502 w 251999"/>
                <a:gd name="connsiteY16" fmla="*/ 21000 h 279991"/>
                <a:gd name="connsiteX17" fmla="*/ 193926 w 251999"/>
                <a:gd name="connsiteY17" fmla="*/ 21096 h 279991"/>
                <a:gd name="connsiteX18" fmla="*/ 203002 w 251999"/>
                <a:gd name="connsiteY18" fmla="*/ 31501 h 279991"/>
                <a:gd name="connsiteX19" fmla="*/ 203002 w 251999"/>
                <a:gd name="connsiteY19" fmla="*/ 193439 h 279991"/>
                <a:gd name="connsiteX20" fmla="*/ 219226 w 251999"/>
                <a:gd name="connsiteY20" fmla="*/ 177215 h 279991"/>
                <a:gd name="connsiteX21" fmla="*/ 224003 w 251999"/>
                <a:gd name="connsiteY21" fmla="*/ 173288 h 279991"/>
                <a:gd name="connsiteX22" fmla="*/ 224003 w 251999"/>
                <a:gd name="connsiteY22" fmla="*/ 31501 h 279991"/>
                <a:gd name="connsiteX23" fmla="*/ 223930 w 251999"/>
                <a:gd name="connsiteY23" fmla="*/ 29344 h 279991"/>
                <a:gd name="connsiteX24" fmla="*/ 172029 w 251999"/>
                <a:gd name="connsiteY24" fmla="*/ 279977 h 279991"/>
                <a:gd name="connsiteX25" fmla="*/ 171496 w 251999"/>
                <a:gd name="connsiteY25" fmla="*/ 279991 h 279991"/>
                <a:gd name="connsiteX26" fmla="*/ 170968 w 251999"/>
                <a:gd name="connsiteY26" fmla="*/ 279977 h 279991"/>
                <a:gd name="connsiteX27" fmla="*/ 164070 w 251999"/>
                <a:gd name="connsiteY27" fmla="*/ 276913 h 279991"/>
                <a:gd name="connsiteX28" fmla="*/ 129074 w 251999"/>
                <a:gd name="connsiteY28" fmla="*/ 241887 h 279991"/>
                <a:gd name="connsiteX29" fmla="*/ 129081 w 251999"/>
                <a:gd name="connsiteY29" fmla="*/ 227037 h 279991"/>
                <a:gd name="connsiteX30" fmla="*/ 143931 w 251999"/>
                <a:gd name="connsiteY30" fmla="*/ 227044 h 279991"/>
                <a:gd name="connsiteX31" fmla="*/ 171502 w 251999"/>
                <a:gd name="connsiteY31" fmla="*/ 254638 h 279991"/>
                <a:gd name="connsiteX32" fmla="*/ 234076 w 251999"/>
                <a:gd name="connsiteY32" fmla="*/ 192066 h 279991"/>
                <a:gd name="connsiteX33" fmla="*/ 248924 w 251999"/>
                <a:gd name="connsiteY33" fmla="*/ 192066 h 279991"/>
                <a:gd name="connsiteX34" fmla="*/ 248924 w 251999"/>
                <a:gd name="connsiteY34" fmla="*/ 206914 h 279991"/>
                <a:gd name="connsiteX35" fmla="*/ 178923 w 251999"/>
                <a:gd name="connsiteY35" fmla="*/ 276915 h 279991"/>
                <a:gd name="connsiteX36" fmla="*/ 172029 w 251999"/>
                <a:gd name="connsiteY36" fmla="*/ 279977 h 279991"/>
                <a:gd name="connsiteX37" fmla="*/ 137781 w 251999"/>
                <a:gd name="connsiteY37" fmla="*/ 202990 h 279991"/>
                <a:gd name="connsiteX38" fmla="*/ 135224 w 251999"/>
                <a:gd name="connsiteY38" fmla="*/ 202990 h 279991"/>
                <a:gd name="connsiteX39" fmla="*/ 101447 w 251999"/>
                <a:gd name="connsiteY39" fmla="*/ 202990 h 279991"/>
                <a:gd name="connsiteX40" fmla="*/ 90947 w 251999"/>
                <a:gd name="connsiteY40" fmla="*/ 192490 h 279991"/>
                <a:gd name="connsiteX41" fmla="*/ 101447 w 251999"/>
                <a:gd name="connsiteY41" fmla="*/ 181990 h 279991"/>
                <a:gd name="connsiteX42" fmla="*/ 171502 w 251999"/>
                <a:gd name="connsiteY42" fmla="*/ 181990 h 279991"/>
                <a:gd name="connsiteX43" fmla="*/ 182002 w 251999"/>
                <a:gd name="connsiteY43" fmla="*/ 192490 h 279991"/>
                <a:gd name="connsiteX44" fmla="*/ 171502 w 251999"/>
                <a:gd name="connsiteY44" fmla="*/ 202990 h 279991"/>
                <a:gd name="connsiteX45" fmla="*/ 137781 w 251999"/>
                <a:gd name="connsiteY45" fmla="*/ 202990 h 279991"/>
                <a:gd name="connsiteX46" fmla="*/ 70001 w 251999"/>
                <a:gd name="connsiteY46" fmla="*/ 80510 h 279991"/>
                <a:gd name="connsiteX47" fmla="*/ 56001 w 251999"/>
                <a:gd name="connsiteY47" fmla="*/ 94511 h 279991"/>
                <a:gd name="connsiteX48" fmla="*/ 42001 w 251999"/>
                <a:gd name="connsiteY48" fmla="*/ 80510 h 279991"/>
                <a:gd name="connsiteX49" fmla="*/ 56001 w 251999"/>
                <a:gd name="connsiteY49" fmla="*/ 66510 h 279991"/>
                <a:gd name="connsiteX50" fmla="*/ 70001 w 251999"/>
                <a:gd name="connsiteY50" fmla="*/ 80510 h 279991"/>
                <a:gd name="connsiteX51" fmla="*/ 90947 w 251999"/>
                <a:gd name="connsiteY51" fmla="*/ 80488 h 279991"/>
                <a:gd name="connsiteX52" fmla="*/ 101447 w 251999"/>
                <a:gd name="connsiteY52" fmla="*/ 69988 h 279991"/>
                <a:gd name="connsiteX53" fmla="*/ 171502 w 251999"/>
                <a:gd name="connsiteY53" fmla="*/ 69988 h 279991"/>
                <a:gd name="connsiteX54" fmla="*/ 182002 w 251999"/>
                <a:gd name="connsiteY54" fmla="*/ 80488 h 279991"/>
                <a:gd name="connsiteX55" fmla="*/ 171502 w 251999"/>
                <a:gd name="connsiteY55" fmla="*/ 90988 h 279991"/>
                <a:gd name="connsiteX56" fmla="*/ 101447 w 251999"/>
                <a:gd name="connsiteY56" fmla="*/ 90988 h 279991"/>
                <a:gd name="connsiteX57" fmla="*/ 90947 w 251999"/>
                <a:gd name="connsiteY57" fmla="*/ 80488 h 279991"/>
                <a:gd name="connsiteX58" fmla="*/ 101447 w 251999"/>
                <a:gd name="connsiteY58" fmla="*/ 125989 h 279991"/>
                <a:gd name="connsiteX59" fmla="*/ 90947 w 251999"/>
                <a:gd name="connsiteY59" fmla="*/ 136489 h 279991"/>
                <a:gd name="connsiteX60" fmla="*/ 101447 w 251999"/>
                <a:gd name="connsiteY60" fmla="*/ 146989 h 279991"/>
                <a:gd name="connsiteX61" fmla="*/ 171502 w 251999"/>
                <a:gd name="connsiteY61" fmla="*/ 146989 h 279991"/>
                <a:gd name="connsiteX62" fmla="*/ 182002 w 251999"/>
                <a:gd name="connsiteY62" fmla="*/ 136489 h 279991"/>
                <a:gd name="connsiteX63" fmla="*/ 171502 w 251999"/>
                <a:gd name="connsiteY63" fmla="*/ 125989 h 279991"/>
                <a:gd name="connsiteX64" fmla="*/ 101447 w 251999"/>
                <a:gd name="connsiteY64" fmla="*/ 125989 h 279991"/>
                <a:gd name="connsiteX65" fmla="*/ 56001 w 251999"/>
                <a:gd name="connsiteY65" fmla="*/ 150489 h 279991"/>
                <a:gd name="connsiteX66" fmla="*/ 70001 w 251999"/>
                <a:gd name="connsiteY66" fmla="*/ 136489 h 279991"/>
                <a:gd name="connsiteX67" fmla="*/ 56001 w 251999"/>
                <a:gd name="connsiteY67" fmla="*/ 122488 h 279991"/>
                <a:gd name="connsiteX68" fmla="*/ 42001 w 251999"/>
                <a:gd name="connsiteY68" fmla="*/ 136489 h 279991"/>
                <a:gd name="connsiteX69" fmla="*/ 56001 w 251999"/>
                <a:gd name="connsiteY69" fmla="*/ 150489 h 279991"/>
                <a:gd name="connsiteX70" fmla="*/ 70001 w 251999"/>
                <a:gd name="connsiteY70" fmla="*/ 192462 h 279991"/>
                <a:gd name="connsiteX71" fmla="*/ 56001 w 251999"/>
                <a:gd name="connsiteY71" fmla="*/ 206462 h 279991"/>
                <a:gd name="connsiteX72" fmla="*/ 42001 w 251999"/>
                <a:gd name="connsiteY72" fmla="*/ 192462 h 279991"/>
                <a:gd name="connsiteX73" fmla="*/ 56001 w 251999"/>
                <a:gd name="connsiteY73" fmla="*/ 178461 h 279991"/>
                <a:gd name="connsiteX74" fmla="*/ 70001 w 251999"/>
                <a:gd name="connsiteY74" fmla="*/ 192462 h 27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251999" h="279991">
                  <a:moveTo>
                    <a:pt x="223930" y="29344"/>
                  </a:moveTo>
                  <a:cubicBezTo>
                    <a:pt x="222821" y="12952"/>
                    <a:pt x="209174" y="0"/>
                    <a:pt x="192502" y="0"/>
                  </a:cubicBezTo>
                  <a:lnTo>
                    <a:pt x="31501" y="0"/>
                  </a:lnTo>
                  <a:lnTo>
                    <a:pt x="29344" y="73"/>
                  </a:lnTo>
                  <a:cubicBezTo>
                    <a:pt x="12952" y="1181"/>
                    <a:pt x="0" y="14828"/>
                    <a:pt x="0" y="31501"/>
                  </a:cubicBezTo>
                  <a:lnTo>
                    <a:pt x="0" y="248477"/>
                  </a:lnTo>
                  <a:lnTo>
                    <a:pt x="73" y="250634"/>
                  </a:lnTo>
                  <a:cubicBezTo>
                    <a:pt x="1181" y="267026"/>
                    <a:pt x="14828" y="279977"/>
                    <a:pt x="31501" y="279977"/>
                  </a:cubicBezTo>
                  <a:lnTo>
                    <a:pt x="137447" y="279977"/>
                  </a:lnTo>
                  <a:lnTo>
                    <a:pt x="116465" y="258977"/>
                  </a:lnTo>
                  <a:lnTo>
                    <a:pt x="31501" y="258977"/>
                  </a:lnTo>
                  <a:lnTo>
                    <a:pt x="30076" y="258882"/>
                  </a:lnTo>
                  <a:cubicBezTo>
                    <a:pt x="24951" y="258186"/>
                    <a:pt x="21000" y="253793"/>
                    <a:pt x="21000" y="248477"/>
                  </a:cubicBezTo>
                  <a:lnTo>
                    <a:pt x="21000" y="31501"/>
                  </a:lnTo>
                  <a:lnTo>
                    <a:pt x="21096" y="30076"/>
                  </a:lnTo>
                  <a:cubicBezTo>
                    <a:pt x="21792" y="24951"/>
                    <a:pt x="26185" y="21000"/>
                    <a:pt x="31501" y="21000"/>
                  </a:cubicBezTo>
                  <a:lnTo>
                    <a:pt x="192502" y="21000"/>
                  </a:lnTo>
                  <a:lnTo>
                    <a:pt x="193926" y="21096"/>
                  </a:lnTo>
                  <a:cubicBezTo>
                    <a:pt x="199051" y="21792"/>
                    <a:pt x="203002" y="26185"/>
                    <a:pt x="203002" y="31501"/>
                  </a:cubicBezTo>
                  <a:lnTo>
                    <a:pt x="203002" y="193439"/>
                  </a:lnTo>
                  <a:lnTo>
                    <a:pt x="219226" y="177215"/>
                  </a:lnTo>
                  <a:cubicBezTo>
                    <a:pt x="220715" y="175726"/>
                    <a:pt x="222316" y="174417"/>
                    <a:pt x="224003" y="173288"/>
                  </a:cubicBezTo>
                  <a:lnTo>
                    <a:pt x="224003" y="31501"/>
                  </a:lnTo>
                  <a:lnTo>
                    <a:pt x="223930" y="29344"/>
                  </a:lnTo>
                  <a:close/>
                  <a:moveTo>
                    <a:pt x="172029" y="279977"/>
                  </a:moveTo>
                  <a:cubicBezTo>
                    <a:pt x="171852" y="279987"/>
                    <a:pt x="171674" y="279991"/>
                    <a:pt x="171496" y="279991"/>
                  </a:cubicBezTo>
                  <a:cubicBezTo>
                    <a:pt x="171320" y="279991"/>
                    <a:pt x="171143" y="279987"/>
                    <a:pt x="170968" y="279977"/>
                  </a:cubicBezTo>
                  <a:cubicBezTo>
                    <a:pt x="168375" y="279847"/>
                    <a:pt x="165914" y="278758"/>
                    <a:pt x="164070" y="276913"/>
                  </a:cubicBezTo>
                  <a:lnTo>
                    <a:pt x="129074" y="241887"/>
                  </a:lnTo>
                  <a:cubicBezTo>
                    <a:pt x="124976" y="237785"/>
                    <a:pt x="124979" y="231136"/>
                    <a:pt x="129081" y="227037"/>
                  </a:cubicBezTo>
                  <a:cubicBezTo>
                    <a:pt x="133183" y="222937"/>
                    <a:pt x="139832" y="222940"/>
                    <a:pt x="143931" y="227044"/>
                  </a:cubicBezTo>
                  <a:lnTo>
                    <a:pt x="171502" y="254638"/>
                  </a:lnTo>
                  <a:lnTo>
                    <a:pt x="234076" y="192066"/>
                  </a:lnTo>
                  <a:cubicBezTo>
                    <a:pt x="238175" y="187965"/>
                    <a:pt x="244824" y="187965"/>
                    <a:pt x="248924" y="192066"/>
                  </a:cubicBezTo>
                  <a:cubicBezTo>
                    <a:pt x="253025" y="196166"/>
                    <a:pt x="253025" y="202814"/>
                    <a:pt x="248924" y="206914"/>
                  </a:cubicBezTo>
                  <a:lnTo>
                    <a:pt x="178923" y="276915"/>
                  </a:lnTo>
                  <a:cubicBezTo>
                    <a:pt x="177079" y="278759"/>
                    <a:pt x="174621" y="279847"/>
                    <a:pt x="172029" y="279977"/>
                  </a:cubicBezTo>
                  <a:close/>
                  <a:moveTo>
                    <a:pt x="137781" y="202990"/>
                  </a:moveTo>
                  <a:cubicBezTo>
                    <a:pt x="136929" y="202956"/>
                    <a:pt x="136075" y="202956"/>
                    <a:pt x="135224" y="202990"/>
                  </a:cubicBezTo>
                  <a:lnTo>
                    <a:pt x="101447" y="202990"/>
                  </a:lnTo>
                  <a:cubicBezTo>
                    <a:pt x="95648" y="202990"/>
                    <a:pt x="90947" y="198289"/>
                    <a:pt x="90947" y="192490"/>
                  </a:cubicBezTo>
                  <a:cubicBezTo>
                    <a:pt x="90947" y="186691"/>
                    <a:pt x="95648" y="181990"/>
                    <a:pt x="101447" y="181990"/>
                  </a:cubicBezTo>
                  <a:lnTo>
                    <a:pt x="171502" y="181990"/>
                  </a:lnTo>
                  <a:cubicBezTo>
                    <a:pt x="177302" y="181990"/>
                    <a:pt x="182002" y="186691"/>
                    <a:pt x="182002" y="192490"/>
                  </a:cubicBezTo>
                  <a:cubicBezTo>
                    <a:pt x="182002" y="198289"/>
                    <a:pt x="177302" y="202990"/>
                    <a:pt x="171502" y="202990"/>
                  </a:cubicBezTo>
                  <a:lnTo>
                    <a:pt x="137781" y="202990"/>
                  </a:lnTo>
                  <a:close/>
                  <a:moveTo>
                    <a:pt x="70001" y="80510"/>
                  </a:moveTo>
                  <a:cubicBezTo>
                    <a:pt x="70001" y="88242"/>
                    <a:pt x="63733" y="94511"/>
                    <a:pt x="56001" y="94511"/>
                  </a:cubicBezTo>
                  <a:cubicBezTo>
                    <a:pt x="48269" y="94511"/>
                    <a:pt x="42001" y="88242"/>
                    <a:pt x="42001" y="80510"/>
                  </a:cubicBezTo>
                  <a:cubicBezTo>
                    <a:pt x="42001" y="72778"/>
                    <a:pt x="48269" y="66510"/>
                    <a:pt x="56001" y="66510"/>
                  </a:cubicBezTo>
                  <a:cubicBezTo>
                    <a:pt x="63733" y="66510"/>
                    <a:pt x="70001" y="72778"/>
                    <a:pt x="70001" y="80510"/>
                  </a:cubicBezTo>
                  <a:close/>
                  <a:moveTo>
                    <a:pt x="90947" y="80488"/>
                  </a:moveTo>
                  <a:cubicBezTo>
                    <a:pt x="90947" y="74689"/>
                    <a:pt x="95648" y="69988"/>
                    <a:pt x="101447" y="69988"/>
                  </a:cubicBezTo>
                  <a:lnTo>
                    <a:pt x="171502" y="69988"/>
                  </a:lnTo>
                  <a:cubicBezTo>
                    <a:pt x="177302" y="69988"/>
                    <a:pt x="182002" y="74689"/>
                    <a:pt x="182002" y="80488"/>
                  </a:cubicBezTo>
                  <a:cubicBezTo>
                    <a:pt x="182002" y="86287"/>
                    <a:pt x="177302" y="90988"/>
                    <a:pt x="171502" y="90988"/>
                  </a:cubicBezTo>
                  <a:lnTo>
                    <a:pt x="101447" y="90988"/>
                  </a:lnTo>
                  <a:cubicBezTo>
                    <a:pt x="95648" y="90988"/>
                    <a:pt x="90947" y="86287"/>
                    <a:pt x="90947" y="80488"/>
                  </a:cubicBezTo>
                  <a:close/>
                  <a:moveTo>
                    <a:pt x="101447" y="125989"/>
                  </a:moveTo>
                  <a:cubicBezTo>
                    <a:pt x="95648" y="125989"/>
                    <a:pt x="90947" y="130690"/>
                    <a:pt x="90947" y="136489"/>
                  </a:cubicBezTo>
                  <a:cubicBezTo>
                    <a:pt x="90947" y="142288"/>
                    <a:pt x="95648" y="146989"/>
                    <a:pt x="101447" y="146989"/>
                  </a:cubicBezTo>
                  <a:lnTo>
                    <a:pt x="171502" y="146989"/>
                  </a:lnTo>
                  <a:cubicBezTo>
                    <a:pt x="177302" y="146989"/>
                    <a:pt x="182002" y="142288"/>
                    <a:pt x="182002" y="136489"/>
                  </a:cubicBezTo>
                  <a:cubicBezTo>
                    <a:pt x="182002" y="130690"/>
                    <a:pt x="177302" y="125989"/>
                    <a:pt x="171502" y="125989"/>
                  </a:cubicBezTo>
                  <a:lnTo>
                    <a:pt x="101447" y="125989"/>
                  </a:lnTo>
                  <a:close/>
                  <a:moveTo>
                    <a:pt x="56001" y="150489"/>
                  </a:moveTo>
                  <a:cubicBezTo>
                    <a:pt x="63733" y="150489"/>
                    <a:pt x="70001" y="144221"/>
                    <a:pt x="70001" y="136489"/>
                  </a:cubicBezTo>
                  <a:cubicBezTo>
                    <a:pt x="70001" y="128756"/>
                    <a:pt x="63733" y="122488"/>
                    <a:pt x="56001" y="122488"/>
                  </a:cubicBezTo>
                  <a:cubicBezTo>
                    <a:pt x="48269" y="122488"/>
                    <a:pt x="42001" y="128756"/>
                    <a:pt x="42001" y="136489"/>
                  </a:cubicBezTo>
                  <a:cubicBezTo>
                    <a:pt x="42001" y="144221"/>
                    <a:pt x="48269" y="150489"/>
                    <a:pt x="56001" y="150489"/>
                  </a:cubicBezTo>
                  <a:close/>
                  <a:moveTo>
                    <a:pt x="70001" y="192462"/>
                  </a:moveTo>
                  <a:cubicBezTo>
                    <a:pt x="70001" y="200194"/>
                    <a:pt x="63733" y="206462"/>
                    <a:pt x="56001" y="206462"/>
                  </a:cubicBezTo>
                  <a:cubicBezTo>
                    <a:pt x="48269" y="206462"/>
                    <a:pt x="42001" y="200194"/>
                    <a:pt x="42001" y="192462"/>
                  </a:cubicBezTo>
                  <a:cubicBezTo>
                    <a:pt x="42001" y="184729"/>
                    <a:pt x="48269" y="178461"/>
                    <a:pt x="56001" y="178461"/>
                  </a:cubicBezTo>
                  <a:cubicBezTo>
                    <a:pt x="63733" y="178461"/>
                    <a:pt x="70001" y="184729"/>
                    <a:pt x="70001" y="192462"/>
                  </a:cubicBezTo>
                  <a:close/>
                </a:path>
              </a:pathLst>
            </a:custGeom>
            <a:solidFill>
              <a:schemeClr val="bg1"/>
            </a:solidFill>
            <a:ln w="1190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: Shape 8">
              <a:extLst>
                <a:ext uri="{FF2B5EF4-FFF2-40B4-BE49-F238E27FC236}">
                  <a16:creationId xmlns:a16="http://schemas.microsoft.com/office/drawing/2014/main" id="{18D21486-B30F-EC00-97C7-16B176F62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9564039" y="3173986"/>
              <a:ext cx="230652" cy="230651"/>
            </a:xfrm>
            <a:custGeom>
              <a:avLst/>
              <a:gdLst>
                <a:gd name="connsiteX0" fmla="*/ 165035 w 366743"/>
                <a:gd name="connsiteY0" fmla="*/ 302550 h 366728"/>
                <a:gd name="connsiteX1" fmla="*/ 165035 w 366743"/>
                <a:gd name="connsiteY1" fmla="*/ 339223 h 366728"/>
                <a:gd name="connsiteX2" fmla="*/ 201709 w 366743"/>
                <a:gd name="connsiteY2" fmla="*/ 339223 h 366728"/>
                <a:gd name="connsiteX3" fmla="*/ 201709 w 366743"/>
                <a:gd name="connsiteY3" fmla="*/ 302550 h 366728"/>
                <a:gd name="connsiteX4" fmla="*/ 297978 w 366743"/>
                <a:gd name="connsiteY4" fmla="*/ 247542 h 366728"/>
                <a:gd name="connsiteX5" fmla="*/ 311731 w 366743"/>
                <a:gd name="connsiteY5" fmla="*/ 261294 h 366728"/>
                <a:gd name="connsiteX6" fmla="*/ 311731 w 366743"/>
                <a:gd name="connsiteY6" fmla="*/ 307135 h 366728"/>
                <a:gd name="connsiteX7" fmla="*/ 297978 w 366743"/>
                <a:gd name="connsiteY7" fmla="*/ 320887 h 366728"/>
                <a:gd name="connsiteX8" fmla="*/ 284226 w 366743"/>
                <a:gd name="connsiteY8" fmla="*/ 307135 h 366728"/>
                <a:gd name="connsiteX9" fmla="*/ 284226 w 366743"/>
                <a:gd name="connsiteY9" fmla="*/ 261294 h 366728"/>
                <a:gd name="connsiteX10" fmla="*/ 297978 w 366743"/>
                <a:gd name="connsiteY10" fmla="*/ 247542 h 366728"/>
                <a:gd name="connsiteX11" fmla="*/ 68764 w 366743"/>
                <a:gd name="connsiteY11" fmla="*/ 247542 h 366728"/>
                <a:gd name="connsiteX12" fmla="*/ 82517 w 366743"/>
                <a:gd name="connsiteY12" fmla="*/ 261294 h 366728"/>
                <a:gd name="connsiteX13" fmla="*/ 82517 w 366743"/>
                <a:gd name="connsiteY13" fmla="*/ 307135 h 366728"/>
                <a:gd name="connsiteX14" fmla="*/ 68764 w 366743"/>
                <a:gd name="connsiteY14" fmla="*/ 320887 h 366728"/>
                <a:gd name="connsiteX15" fmla="*/ 55011 w 366743"/>
                <a:gd name="connsiteY15" fmla="*/ 307135 h 366728"/>
                <a:gd name="connsiteX16" fmla="*/ 55011 w 366743"/>
                <a:gd name="connsiteY16" fmla="*/ 261294 h 366728"/>
                <a:gd name="connsiteX17" fmla="*/ 68764 w 366743"/>
                <a:gd name="connsiteY17" fmla="*/ 247542 h 366728"/>
                <a:gd name="connsiteX18" fmla="*/ 233798 w 366743"/>
                <a:gd name="connsiteY18" fmla="*/ 165028 h 366728"/>
                <a:gd name="connsiteX19" fmla="*/ 247551 w 366743"/>
                <a:gd name="connsiteY19" fmla="*/ 178780 h 366728"/>
                <a:gd name="connsiteX20" fmla="*/ 247551 w 366743"/>
                <a:gd name="connsiteY20" fmla="*/ 215453 h 366728"/>
                <a:gd name="connsiteX21" fmla="*/ 233798 w 366743"/>
                <a:gd name="connsiteY21" fmla="*/ 229205 h 366728"/>
                <a:gd name="connsiteX22" fmla="*/ 220046 w 366743"/>
                <a:gd name="connsiteY22" fmla="*/ 215453 h 366728"/>
                <a:gd name="connsiteX23" fmla="*/ 220046 w 366743"/>
                <a:gd name="connsiteY23" fmla="*/ 178780 h 366728"/>
                <a:gd name="connsiteX24" fmla="*/ 233798 w 366743"/>
                <a:gd name="connsiteY24" fmla="*/ 165028 h 366728"/>
                <a:gd name="connsiteX25" fmla="*/ 178787 w 366743"/>
                <a:gd name="connsiteY25" fmla="*/ 165028 h 366728"/>
                <a:gd name="connsiteX26" fmla="*/ 192540 w 366743"/>
                <a:gd name="connsiteY26" fmla="*/ 178780 h 366728"/>
                <a:gd name="connsiteX27" fmla="*/ 192540 w 366743"/>
                <a:gd name="connsiteY27" fmla="*/ 215453 h 366728"/>
                <a:gd name="connsiteX28" fmla="*/ 178787 w 366743"/>
                <a:gd name="connsiteY28" fmla="*/ 229205 h 366728"/>
                <a:gd name="connsiteX29" fmla="*/ 165034 w 366743"/>
                <a:gd name="connsiteY29" fmla="*/ 215453 h 366728"/>
                <a:gd name="connsiteX30" fmla="*/ 165034 w 366743"/>
                <a:gd name="connsiteY30" fmla="*/ 178780 h 366728"/>
                <a:gd name="connsiteX31" fmla="*/ 178787 w 366743"/>
                <a:gd name="connsiteY31" fmla="*/ 165028 h 366728"/>
                <a:gd name="connsiteX32" fmla="*/ 123775 w 366743"/>
                <a:gd name="connsiteY32" fmla="*/ 165028 h 366728"/>
                <a:gd name="connsiteX33" fmla="*/ 137528 w 366743"/>
                <a:gd name="connsiteY33" fmla="*/ 178780 h 366728"/>
                <a:gd name="connsiteX34" fmla="*/ 137528 w 366743"/>
                <a:gd name="connsiteY34" fmla="*/ 215453 h 366728"/>
                <a:gd name="connsiteX35" fmla="*/ 123775 w 366743"/>
                <a:gd name="connsiteY35" fmla="*/ 229205 h 366728"/>
                <a:gd name="connsiteX36" fmla="*/ 110023 w 366743"/>
                <a:gd name="connsiteY36" fmla="*/ 215453 h 366728"/>
                <a:gd name="connsiteX37" fmla="*/ 110023 w 366743"/>
                <a:gd name="connsiteY37" fmla="*/ 178780 h 366728"/>
                <a:gd name="connsiteX38" fmla="*/ 123775 w 366743"/>
                <a:gd name="connsiteY38" fmla="*/ 165028 h 366728"/>
                <a:gd name="connsiteX39" fmla="*/ 183372 w 366743"/>
                <a:gd name="connsiteY39" fmla="*/ 100850 h 366728"/>
                <a:gd name="connsiteX40" fmla="*/ 82517 w 366743"/>
                <a:gd name="connsiteY40" fmla="*/ 201700 h 366728"/>
                <a:gd name="connsiteX41" fmla="*/ 82517 w 366743"/>
                <a:gd name="connsiteY41" fmla="*/ 215452 h 366728"/>
                <a:gd name="connsiteX42" fmla="*/ 68764 w 366743"/>
                <a:gd name="connsiteY42" fmla="*/ 229205 h 366728"/>
                <a:gd name="connsiteX43" fmla="*/ 41259 w 366743"/>
                <a:gd name="connsiteY43" fmla="*/ 229205 h 366728"/>
                <a:gd name="connsiteX44" fmla="*/ 27506 w 366743"/>
                <a:gd name="connsiteY44" fmla="*/ 242957 h 366728"/>
                <a:gd name="connsiteX45" fmla="*/ 27506 w 366743"/>
                <a:gd name="connsiteY45" fmla="*/ 339223 h 366728"/>
                <a:gd name="connsiteX46" fmla="*/ 137529 w 366743"/>
                <a:gd name="connsiteY46" fmla="*/ 339223 h 366728"/>
                <a:gd name="connsiteX47" fmla="*/ 137529 w 366743"/>
                <a:gd name="connsiteY47" fmla="*/ 288798 h 366728"/>
                <a:gd name="connsiteX48" fmla="*/ 151282 w 366743"/>
                <a:gd name="connsiteY48" fmla="*/ 275046 h 366728"/>
                <a:gd name="connsiteX49" fmla="*/ 215462 w 366743"/>
                <a:gd name="connsiteY49" fmla="*/ 275046 h 366728"/>
                <a:gd name="connsiteX50" fmla="*/ 229215 w 366743"/>
                <a:gd name="connsiteY50" fmla="*/ 288798 h 366728"/>
                <a:gd name="connsiteX51" fmla="*/ 229215 w 366743"/>
                <a:gd name="connsiteY51" fmla="*/ 339223 h 366728"/>
                <a:gd name="connsiteX52" fmla="*/ 339238 w 366743"/>
                <a:gd name="connsiteY52" fmla="*/ 339223 h 366728"/>
                <a:gd name="connsiteX53" fmla="*/ 339238 w 366743"/>
                <a:gd name="connsiteY53" fmla="*/ 242957 h 366728"/>
                <a:gd name="connsiteX54" fmla="*/ 325485 w 366743"/>
                <a:gd name="connsiteY54" fmla="*/ 229205 h 366728"/>
                <a:gd name="connsiteX55" fmla="*/ 297979 w 366743"/>
                <a:gd name="connsiteY55" fmla="*/ 229205 h 366728"/>
                <a:gd name="connsiteX56" fmla="*/ 284226 w 366743"/>
                <a:gd name="connsiteY56" fmla="*/ 215452 h 366728"/>
                <a:gd name="connsiteX57" fmla="*/ 284226 w 366743"/>
                <a:gd name="connsiteY57" fmla="*/ 201700 h 366728"/>
                <a:gd name="connsiteX58" fmla="*/ 183372 w 366743"/>
                <a:gd name="connsiteY58" fmla="*/ 100850 h 366728"/>
                <a:gd name="connsiteX59" fmla="*/ 178787 w 366743"/>
                <a:gd name="connsiteY59" fmla="*/ 0 h 366728"/>
                <a:gd name="connsiteX60" fmla="*/ 247552 w 366743"/>
                <a:gd name="connsiteY60" fmla="*/ 0 h 366728"/>
                <a:gd name="connsiteX61" fmla="*/ 256720 w 366743"/>
                <a:gd name="connsiteY61" fmla="*/ 9168 h 366728"/>
                <a:gd name="connsiteX62" fmla="*/ 256720 w 366743"/>
                <a:gd name="connsiteY62" fmla="*/ 45841 h 366728"/>
                <a:gd name="connsiteX63" fmla="*/ 247552 w 366743"/>
                <a:gd name="connsiteY63" fmla="*/ 55009 h 366728"/>
                <a:gd name="connsiteX64" fmla="*/ 192540 w 366743"/>
                <a:gd name="connsiteY64" fmla="*/ 55009 h 366728"/>
                <a:gd name="connsiteX65" fmla="*/ 192540 w 366743"/>
                <a:gd name="connsiteY65" fmla="*/ 73676 h 366728"/>
                <a:gd name="connsiteX66" fmla="*/ 311732 w 366743"/>
                <a:gd name="connsiteY66" fmla="*/ 201700 h 366728"/>
                <a:gd name="connsiteX67" fmla="*/ 325485 w 366743"/>
                <a:gd name="connsiteY67" fmla="*/ 201700 h 366728"/>
                <a:gd name="connsiteX68" fmla="*/ 366743 w 366743"/>
                <a:gd name="connsiteY68" fmla="*/ 242957 h 366728"/>
                <a:gd name="connsiteX69" fmla="*/ 366743 w 366743"/>
                <a:gd name="connsiteY69" fmla="*/ 352975 h 366728"/>
                <a:gd name="connsiteX70" fmla="*/ 352990 w 366743"/>
                <a:gd name="connsiteY70" fmla="*/ 366728 h 366728"/>
                <a:gd name="connsiteX71" fmla="*/ 13753 w 366743"/>
                <a:gd name="connsiteY71" fmla="*/ 366728 h 366728"/>
                <a:gd name="connsiteX72" fmla="*/ 0 w 366743"/>
                <a:gd name="connsiteY72" fmla="*/ 352975 h 366728"/>
                <a:gd name="connsiteX73" fmla="*/ 0 w 366743"/>
                <a:gd name="connsiteY73" fmla="*/ 242957 h 366728"/>
                <a:gd name="connsiteX74" fmla="*/ 41259 w 366743"/>
                <a:gd name="connsiteY74" fmla="*/ 201700 h 366728"/>
                <a:gd name="connsiteX75" fmla="*/ 55012 w 366743"/>
                <a:gd name="connsiteY75" fmla="*/ 201700 h 366728"/>
                <a:gd name="connsiteX76" fmla="*/ 165035 w 366743"/>
                <a:gd name="connsiteY76" fmla="*/ 74629 h 366728"/>
                <a:gd name="connsiteX77" fmla="*/ 165035 w 366743"/>
                <a:gd name="connsiteY77" fmla="*/ 13752 h 366728"/>
                <a:gd name="connsiteX78" fmla="*/ 178787 w 366743"/>
                <a:gd name="connsiteY78" fmla="*/ 0 h 36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66743" h="366728">
                  <a:moveTo>
                    <a:pt x="165035" y="302550"/>
                  </a:moveTo>
                  <a:lnTo>
                    <a:pt x="165035" y="339223"/>
                  </a:lnTo>
                  <a:lnTo>
                    <a:pt x="201709" y="339223"/>
                  </a:lnTo>
                  <a:lnTo>
                    <a:pt x="201709" y="302550"/>
                  </a:lnTo>
                  <a:close/>
                  <a:moveTo>
                    <a:pt x="297978" y="247542"/>
                  </a:moveTo>
                  <a:cubicBezTo>
                    <a:pt x="305574" y="247542"/>
                    <a:pt x="311731" y="253699"/>
                    <a:pt x="311731" y="261294"/>
                  </a:cubicBezTo>
                  <a:lnTo>
                    <a:pt x="311731" y="307135"/>
                  </a:lnTo>
                  <a:cubicBezTo>
                    <a:pt x="311731" y="314730"/>
                    <a:pt x="305574" y="320887"/>
                    <a:pt x="297978" y="320887"/>
                  </a:cubicBezTo>
                  <a:cubicBezTo>
                    <a:pt x="290383" y="320887"/>
                    <a:pt x="284226" y="314730"/>
                    <a:pt x="284226" y="307135"/>
                  </a:cubicBezTo>
                  <a:lnTo>
                    <a:pt x="284226" y="261294"/>
                  </a:lnTo>
                  <a:cubicBezTo>
                    <a:pt x="284226" y="253699"/>
                    <a:pt x="290383" y="247542"/>
                    <a:pt x="297978" y="247542"/>
                  </a:cubicBezTo>
                  <a:close/>
                  <a:moveTo>
                    <a:pt x="68764" y="247542"/>
                  </a:moveTo>
                  <a:cubicBezTo>
                    <a:pt x="76359" y="247542"/>
                    <a:pt x="82517" y="253699"/>
                    <a:pt x="82517" y="261294"/>
                  </a:cubicBezTo>
                  <a:lnTo>
                    <a:pt x="82517" y="307135"/>
                  </a:lnTo>
                  <a:cubicBezTo>
                    <a:pt x="82517" y="314730"/>
                    <a:pt x="76359" y="320887"/>
                    <a:pt x="68764" y="320887"/>
                  </a:cubicBezTo>
                  <a:cubicBezTo>
                    <a:pt x="61168" y="320887"/>
                    <a:pt x="55011" y="314730"/>
                    <a:pt x="55011" y="307135"/>
                  </a:cubicBezTo>
                  <a:lnTo>
                    <a:pt x="55011" y="261294"/>
                  </a:lnTo>
                  <a:cubicBezTo>
                    <a:pt x="55011" y="253699"/>
                    <a:pt x="61168" y="247542"/>
                    <a:pt x="68764" y="247542"/>
                  </a:cubicBezTo>
                  <a:close/>
                  <a:moveTo>
                    <a:pt x="233798" y="165028"/>
                  </a:moveTo>
                  <a:cubicBezTo>
                    <a:pt x="241394" y="165028"/>
                    <a:pt x="247551" y="171185"/>
                    <a:pt x="247551" y="178780"/>
                  </a:cubicBezTo>
                  <a:lnTo>
                    <a:pt x="247551" y="215453"/>
                  </a:lnTo>
                  <a:cubicBezTo>
                    <a:pt x="247551" y="223048"/>
                    <a:pt x="241394" y="229205"/>
                    <a:pt x="233798" y="229205"/>
                  </a:cubicBezTo>
                  <a:cubicBezTo>
                    <a:pt x="226203" y="229205"/>
                    <a:pt x="220046" y="223048"/>
                    <a:pt x="220046" y="215453"/>
                  </a:cubicBezTo>
                  <a:lnTo>
                    <a:pt x="220046" y="178780"/>
                  </a:lnTo>
                  <a:cubicBezTo>
                    <a:pt x="220046" y="171185"/>
                    <a:pt x="226203" y="165028"/>
                    <a:pt x="233798" y="165028"/>
                  </a:cubicBezTo>
                  <a:close/>
                  <a:moveTo>
                    <a:pt x="178787" y="165028"/>
                  </a:moveTo>
                  <a:cubicBezTo>
                    <a:pt x="186382" y="165028"/>
                    <a:pt x="192540" y="171185"/>
                    <a:pt x="192540" y="178780"/>
                  </a:cubicBezTo>
                  <a:lnTo>
                    <a:pt x="192540" y="215453"/>
                  </a:lnTo>
                  <a:cubicBezTo>
                    <a:pt x="192540" y="223048"/>
                    <a:pt x="186382" y="229205"/>
                    <a:pt x="178787" y="229205"/>
                  </a:cubicBezTo>
                  <a:cubicBezTo>
                    <a:pt x="171192" y="229205"/>
                    <a:pt x="165034" y="223048"/>
                    <a:pt x="165034" y="215453"/>
                  </a:cubicBezTo>
                  <a:lnTo>
                    <a:pt x="165034" y="178780"/>
                  </a:lnTo>
                  <a:cubicBezTo>
                    <a:pt x="165034" y="171185"/>
                    <a:pt x="171192" y="165028"/>
                    <a:pt x="178787" y="165028"/>
                  </a:cubicBezTo>
                  <a:close/>
                  <a:moveTo>
                    <a:pt x="123775" y="165028"/>
                  </a:moveTo>
                  <a:cubicBezTo>
                    <a:pt x="131371" y="165028"/>
                    <a:pt x="137528" y="171185"/>
                    <a:pt x="137528" y="178780"/>
                  </a:cubicBezTo>
                  <a:lnTo>
                    <a:pt x="137528" y="215453"/>
                  </a:lnTo>
                  <a:cubicBezTo>
                    <a:pt x="137528" y="223048"/>
                    <a:pt x="131371" y="229205"/>
                    <a:pt x="123775" y="229205"/>
                  </a:cubicBezTo>
                  <a:cubicBezTo>
                    <a:pt x="116180" y="229205"/>
                    <a:pt x="110023" y="223048"/>
                    <a:pt x="110023" y="215453"/>
                  </a:cubicBezTo>
                  <a:lnTo>
                    <a:pt x="110023" y="178780"/>
                  </a:lnTo>
                  <a:cubicBezTo>
                    <a:pt x="110023" y="171185"/>
                    <a:pt x="116180" y="165028"/>
                    <a:pt x="123775" y="165028"/>
                  </a:cubicBezTo>
                  <a:close/>
                  <a:moveTo>
                    <a:pt x="183372" y="100850"/>
                  </a:moveTo>
                  <a:cubicBezTo>
                    <a:pt x="127671" y="100850"/>
                    <a:pt x="82517" y="146002"/>
                    <a:pt x="82517" y="201700"/>
                  </a:cubicBezTo>
                  <a:lnTo>
                    <a:pt x="82517" y="215452"/>
                  </a:lnTo>
                  <a:cubicBezTo>
                    <a:pt x="82517" y="223047"/>
                    <a:pt x="76360" y="229205"/>
                    <a:pt x="68764" y="229205"/>
                  </a:cubicBezTo>
                  <a:lnTo>
                    <a:pt x="41259" y="229205"/>
                  </a:lnTo>
                  <a:cubicBezTo>
                    <a:pt x="33663" y="229205"/>
                    <a:pt x="27506" y="235362"/>
                    <a:pt x="27506" y="242957"/>
                  </a:cubicBezTo>
                  <a:lnTo>
                    <a:pt x="27506" y="339223"/>
                  </a:lnTo>
                  <a:lnTo>
                    <a:pt x="137529" y="339223"/>
                  </a:lnTo>
                  <a:lnTo>
                    <a:pt x="137529" y="288798"/>
                  </a:lnTo>
                  <a:cubicBezTo>
                    <a:pt x="137529" y="281203"/>
                    <a:pt x="143686" y="275046"/>
                    <a:pt x="151282" y="275046"/>
                  </a:cubicBezTo>
                  <a:lnTo>
                    <a:pt x="215462" y="275046"/>
                  </a:lnTo>
                  <a:cubicBezTo>
                    <a:pt x="223057" y="275046"/>
                    <a:pt x="229215" y="281203"/>
                    <a:pt x="229215" y="288798"/>
                  </a:cubicBezTo>
                  <a:lnTo>
                    <a:pt x="229215" y="339223"/>
                  </a:lnTo>
                  <a:lnTo>
                    <a:pt x="339238" y="339223"/>
                  </a:lnTo>
                  <a:lnTo>
                    <a:pt x="339238" y="242957"/>
                  </a:lnTo>
                  <a:cubicBezTo>
                    <a:pt x="339238" y="235362"/>
                    <a:pt x="333080" y="229205"/>
                    <a:pt x="325485" y="229205"/>
                  </a:cubicBezTo>
                  <a:lnTo>
                    <a:pt x="297979" y="229205"/>
                  </a:lnTo>
                  <a:cubicBezTo>
                    <a:pt x="290384" y="229205"/>
                    <a:pt x="284226" y="223047"/>
                    <a:pt x="284226" y="215452"/>
                  </a:cubicBezTo>
                  <a:lnTo>
                    <a:pt x="284226" y="201700"/>
                  </a:lnTo>
                  <a:cubicBezTo>
                    <a:pt x="284226" y="146002"/>
                    <a:pt x="239073" y="100850"/>
                    <a:pt x="183372" y="100850"/>
                  </a:cubicBezTo>
                  <a:close/>
                  <a:moveTo>
                    <a:pt x="178787" y="0"/>
                  </a:moveTo>
                  <a:lnTo>
                    <a:pt x="247552" y="0"/>
                  </a:lnTo>
                  <a:cubicBezTo>
                    <a:pt x="252615" y="0"/>
                    <a:pt x="256720" y="4105"/>
                    <a:pt x="256720" y="9168"/>
                  </a:cubicBezTo>
                  <a:lnTo>
                    <a:pt x="256720" y="45841"/>
                  </a:lnTo>
                  <a:cubicBezTo>
                    <a:pt x="256720" y="50904"/>
                    <a:pt x="252615" y="55009"/>
                    <a:pt x="247552" y="55009"/>
                  </a:cubicBezTo>
                  <a:lnTo>
                    <a:pt x="192540" y="55009"/>
                  </a:lnTo>
                  <a:lnTo>
                    <a:pt x="192540" y="73676"/>
                  </a:lnTo>
                  <a:cubicBezTo>
                    <a:pt x="259702" y="78485"/>
                    <a:pt x="311730" y="134370"/>
                    <a:pt x="311732" y="201700"/>
                  </a:cubicBezTo>
                  <a:lnTo>
                    <a:pt x="325485" y="201700"/>
                  </a:lnTo>
                  <a:cubicBezTo>
                    <a:pt x="348270" y="201700"/>
                    <a:pt x="366743" y="220172"/>
                    <a:pt x="366743" y="242957"/>
                  </a:cubicBezTo>
                  <a:lnTo>
                    <a:pt x="366743" y="352975"/>
                  </a:lnTo>
                  <a:cubicBezTo>
                    <a:pt x="366743" y="360570"/>
                    <a:pt x="360586" y="366728"/>
                    <a:pt x="352990" y="366728"/>
                  </a:cubicBezTo>
                  <a:lnTo>
                    <a:pt x="13753" y="366728"/>
                  </a:lnTo>
                  <a:cubicBezTo>
                    <a:pt x="6157" y="366728"/>
                    <a:pt x="0" y="360570"/>
                    <a:pt x="0" y="352975"/>
                  </a:cubicBezTo>
                  <a:lnTo>
                    <a:pt x="0" y="242957"/>
                  </a:lnTo>
                  <a:cubicBezTo>
                    <a:pt x="0" y="220172"/>
                    <a:pt x="18472" y="201700"/>
                    <a:pt x="41259" y="201700"/>
                  </a:cubicBezTo>
                  <a:lnTo>
                    <a:pt x="55012" y="201700"/>
                  </a:lnTo>
                  <a:cubicBezTo>
                    <a:pt x="55011" y="137888"/>
                    <a:pt x="101877" y="83761"/>
                    <a:pt x="165035" y="74629"/>
                  </a:cubicBezTo>
                  <a:lnTo>
                    <a:pt x="165035" y="13752"/>
                  </a:lnTo>
                  <a:cubicBezTo>
                    <a:pt x="165035" y="6157"/>
                    <a:pt x="171192" y="0"/>
                    <a:pt x="178787" y="0"/>
                  </a:cubicBezTo>
                  <a:close/>
                </a:path>
              </a:pathLst>
            </a:custGeom>
            <a:solidFill>
              <a:schemeClr val="bg1"/>
            </a:solidFill>
            <a:ln w="1190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Graphic 186">
              <a:extLst>
                <a:ext uri="{FF2B5EF4-FFF2-40B4-BE49-F238E27FC236}">
                  <a16:creationId xmlns:a16="http://schemas.microsoft.com/office/drawing/2014/main" id="{079A875A-AF04-5254-E88D-2B35759D2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0213133" y="2503740"/>
              <a:ext cx="209693" cy="238994"/>
            </a:xfrm>
            <a:custGeom>
              <a:avLst/>
              <a:gdLst>
                <a:gd name="connsiteX0" fmla="*/ 0 w 296704"/>
                <a:gd name="connsiteY0" fmla="*/ 61813 h 329671"/>
                <a:gd name="connsiteX1" fmla="*/ 12363 w 296704"/>
                <a:gd name="connsiteY1" fmla="*/ 49451 h 329671"/>
                <a:gd name="connsiteX2" fmla="*/ 140935 w 296704"/>
                <a:gd name="connsiteY2" fmla="*/ 2473 h 329671"/>
                <a:gd name="connsiteX3" fmla="*/ 155770 w 296704"/>
                <a:gd name="connsiteY3" fmla="*/ 2473 h 329671"/>
                <a:gd name="connsiteX4" fmla="*/ 284342 w 296704"/>
                <a:gd name="connsiteY4" fmla="*/ 49451 h 329671"/>
                <a:gd name="connsiteX5" fmla="*/ 296705 w 296704"/>
                <a:gd name="connsiteY5" fmla="*/ 61813 h 329671"/>
                <a:gd name="connsiteX6" fmla="*/ 296705 w 296704"/>
                <a:gd name="connsiteY6" fmla="*/ 148352 h 329671"/>
                <a:gd name="connsiteX7" fmla="*/ 152884 w 296704"/>
                <a:gd name="connsiteY7" fmla="*/ 328811 h 329671"/>
                <a:gd name="connsiteX8" fmla="*/ 143821 w 296704"/>
                <a:gd name="connsiteY8" fmla="*/ 328811 h 329671"/>
                <a:gd name="connsiteX9" fmla="*/ 0 w 296704"/>
                <a:gd name="connsiteY9" fmla="*/ 148352 h 329671"/>
                <a:gd name="connsiteX10" fmla="*/ 0 w 296704"/>
                <a:gd name="connsiteY10" fmla="*/ 61813 h 329671"/>
                <a:gd name="connsiteX11" fmla="*/ 24725 w 296704"/>
                <a:gd name="connsiteY11" fmla="*/ 73812 h 329671"/>
                <a:gd name="connsiteX12" fmla="*/ 24725 w 296704"/>
                <a:gd name="connsiteY12" fmla="*/ 148352 h 329671"/>
                <a:gd name="connsiteX13" fmla="*/ 148352 w 296704"/>
                <a:gd name="connsiteY13" fmla="*/ 303989 h 329671"/>
                <a:gd name="connsiteX14" fmla="*/ 271979 w 296704"/>
                <a:gd name="connsiteY14" fmla="*/ 148352 h 329671"/>
                <a:gd name="connsiteX15" fmla="*/ 271979 w 296704"/>
                <a:gd name="connsiteY15" fmla="*/ 73812 h 329671"/>
                <a:gd name="connsiteX16" fmla="*/ 148352 w 296704"/>
                <a:gd name="connsiteY16" fmla="*/ 27656 h 329671"/>
                <a:gd name="connsiteX17" fmla="*/ 24725 w 296704"/>
                <a:gd name="connsiteY17" fmla="*/ 73812 h 3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6704" h="329671">
                  <a:moveTo>
                    <a:pt x="0" y="61813"/>
                  </a:moveTo>
                  <a:cubicBezTo>
                    <a:pt x="0" y="54986"/>
                    <a:pt x="5535" y="49451"/>
                    <a:pt x="12363" y="49451"/>
                  </a:cubicBezTo>
                  <a:cubicBezTo>
                    <a:pt x="56265" y="49451"/>
                    <a:pt x="99033" y="33899"/>
                    <a:pt x="140935" y="2473"/>
                  </a:cubicBezTo>
                  <a:cubicBezTo>
                    <a:pt x="145331" y="-824"/>
                    <a:pt x="151374" y="-824"/>
                    <a:pt x="155770" y="2473"/>
                  </a:cubicBezTo>
                  <a:cubicBezTo>
                    <a:pt x="197671" y="33899"/>
                    <a:pt x="240439" y="49451"/>
                    <a:pt x="284342" y="49451"/>
                  </a:cubicBezTo>
                  <a:cubicBezTo>
                    <a:pt x="291169" y="49451"/>
                    <a:pt x="296705" y="54986"/>
                    <a:pt x="296705" y="61813"/>
                  </a:cubicBezTo>
                  <a:lnTo>
                    <a:pt x="296705" y="148352"/>
                  </a:lnTo>
                  <a:cubicBezTo>
                    <a:pt x="296705" y="230790"/>
                    <a:pt x="247953" y="291359"/>
                    <a:pt x="152884" y="328811"/>
                  </a:cubicBezTo>
                  <a:cubicBezTo>
                    <a:pt x="149971" y="329959"/>
                    <a:pt x="146734" y="329959"/>
                    <a:pt x="143821" y="328811"/>
                  </a:cubicBezTo>
                  <a:cubicBezTo>
                    <a:pt x="48751" y="291359"/>
                    <a:pt x="0" y="230790"/>
                    <a:pt x="0" y="148352"/>
                  </a:cubicBezTo>
                  <a:lnTo>
                    <a:pt x="0" y="61813"/>
                  </a:lnTo>
                  <a:close/>
                  <a:moveTo>
                    <a:pt x="24725" y="73812"/>
                  </a:moveTo>
                  <a:lnTo>
                    <a:pt x="24725" y="148352"/>
                  </a:lnTo>
                  <a:cubicBezTo>
                    <a:pt x="24725" y="218500"/>
                    <a:pt x="65166" y="269983"/>
                    <a:pt x="148352" y="303989"/>
                  </a:cubicBezTo>
                  <a:cubicBezTo>
                    <a:pt x="231538" y="269983"/>
                    <a:pt x="271979" y="218500"/>
                    <a:pt x="271979" y="148352"/>
                  </a:cubicBezTo>
                  <a:lnTo>
                    <a:pt x="271979" y="73812"/>
                  </a:lnTo>
                  <a:cubicBezTo>
                    <a:pt x="229496" y="71306"/>
                    <a:pt x="188229" y="55851"/>
                    <a:pt x="148352" y="27656"/>
                  </a:cubicBezTo>
                  <a:cubicBezTo>
                    <a:pt x="108476" y="55851"/>
                    <a:pt x="67209" y="71306"/>
                    <a:pt x="24725" y="73812"/>
                  </a:cubicBezTo>
                  <a:close/>
                </a:path>
              </a:pathLst>
            </a:custGeom>
            <a:solidFill>
              <a:schemeClr val="bg1"/>
            </a:solidFill>
            <a:ln w="1190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Rectangle: Rounded Corners 34">
            <a:extLst>
              <a:ext uri="{FF2B5EF4-FFF2-40B4-BE49-F238E27FC236}">
                <a16:creationId xmlns:a16="http://schemas.microsoft.com/office/drawing/2014/main" id="{E1934609-D518-F016-246B-23D9BA00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2" y="4297366"/>
            <a:ext cx="11018521" cy="2065334"/>
          </a:xfrm>
          <a:prstGeom prst="roundRect">
            <a:avLst>
              <a:gd name="adj" fmla="val 10142"/>
            </a:avLst>
          </a:prstGeom>
          <a:ln w="19050" cap="rnd">
            <a:gradFill flip="none" rotWithShape="1">
              <a:gsLst>
                <a:gs pos="0">
                  <a:srgbClr val="F65567"/>
                </a:gs>
                <a:gs pos="32000">
                  <a:srgbClr val="7656AD"/>
                </a:gs>
                <a:gs pos="100000">
                  <a:srgbClr val="318581"/>
                </a:gs>
                <a:gs pos="68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" pitchFamily="34" charset="0"/>
            </a:endParaRPr>
          </a:p>
        </p:txBody>
      </p:sp>
      <p:sp useBgFill="1">
        <p:nvSpPr>
          <p:cNvPr id="6" name="Title 8">
            <a:extLst>
              <a:ext uri="{FF2B5EF4-FFF2-40B4-BE49-F238E27FC236}">
                <a16:creationId xmlns:a16="http://schemas.microsoft.com/office/drawing/2014/main" id="{47F12048-9BD3-845A-846E-6A8AF5C6E803}"/>
              </a:ext>
            </a:extLst>
          </p:cNvPr>
          <p:cNvSpPr txBox="1">
            <a:spLocks/>
          </p:cNvSpPr>
          <p:nvPr/>
        </p:nvSpPr>
        <p:spPr>
          <a:xfrm>
            <a:off x="3997717" y="4165147"/>
            <a:ext cx="419961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1" algn="ctr" defTabSz="630263" fontAlgn="base">
              <a:spcBef>
                <a:spcPts val="1800"/>
              </a:spcBef>
              <a:buSzPct val="90000"/>
              <a:tabLst>
                <a:tab pos="1371655" algn="l"/>
              </a:tabLst>
              <a:defRPr/>
            </a:pPr>
            <a:r>
              <a:rPr lang="en-US" sz="18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Take the </a:t>
            </a:r>
            <a:r>
              <a:rPr lang="en-US" sz="18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Security for AI Assessment</a:t>
            </a:r>
            <a:endParaRPr lang="en-US" sz="1800" b="1" dirty="0">
              <a:ln w="3175">
                <a:noFill/>
              </a:ln>
              <a:gradFill flip="none" rotWithShape="1">
                <a:gsLst>
                  <a:gs pos="0">
                    <a:srgbClr val="F65567"/>
                  </a:gs>
                  <a:gs pos="100000">
                    <a:srgbClr val="318581"/>
                  </a:gs>
                  <a:gs pos="68000">
                    <a:srgbClr val="0A6BBA"/>
                  </a:gs>
                  <a:gs pos="31000">
                    <a:srgbClr val="7656AD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B82DD54-2D8C-4BC0-D2AC-87B867475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39081" y="4769468"/>
            <a:ext cx="1955407" cy="1446275"/>
          </a:xfrm>
          <a:prstGeom prst="roundRect">
            <a:avLst>
              <a:gd name="adj" fmla="val 11190"/>
            </a:avLst>
          </a:prstGeom>
          <a:solidFill>
            <a:srgbClr val="222120">
              <a:alpha val="8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ct val="0"/>
              </a:spcBef>
            </a:pPr>
            <a:endParaRPr lang="en-US" sz="1600" strike="sngStrike" kern="0" dirty="0">
              <a:solidFill>
                <a:srgbClr val="091F2C"/>
              </a:solidFill>
              <a:latin typeface="Segoe UI"/>
            </a:endParaRPr>
          </a:p>
        </p:txBody>
      </p:sp>
      <p:sp useBgFill="1">
        <p:nvSpPr>
          <p:cNvPr id="75" name="Oval 74">
            <a:extLst>
              <a:ext uri="{FF2B5EF4-FFF2-40B4-BE49-F238E27FC236}">
                <a16:creationId xmlns:a16="http://schemas.microsoft.com/office/drawing/2014/main" id="{1B67CCFA-6131-F2F4-899A-7CCC5EEAE1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531861" y="4506294"/>
            <a:ext cx="499425" cy="499425"/>
          </a:xfrm>
          <a:prstGeom prst="ellipse">
            <a:avLst/>
          </a:prstGeom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ct val="0"/>
              </a:spcBef>
            </a:pPr>
            <a:endParaRPr lang="en-US" sz="1600" strike="sngStrike" kern="0">
              <a:solidFill>
                <a:srgbClr val="091F2C"/>
              </a:solidFill>
              <a:latin typeface="Segoe UI"/>
            </a:endParaRPr>
          </a:p>
        </p:txBody>
      </p:sp>
      <p:sp>
        <p:nvSpPr>
          <p:cNvPr id="76" name="Graphic 95" descr="Icon of a thumbs up">
            <a:extLst>
              <a:ext uri="{FF2B5EF4-FFF2-40B4-BE49-F238E27FC236}">
                <a16:creationId xmlns:a16="http://schemas.microsoft.com/office/drawing/2014/main" id="{935B95F3-E958-46C7-5D6F-FF4F7DC3DC09}"/>
              </a:ext>
            </a:extLst>
          </p:cNvPr>
          <p:cNvSpPr>
            <a:spLocks noChangeAspect="1"/>
          </p:cNvSpPr>
          <p:nvPr/>
        </p:nvSpPr>
        <p:spPr>
          <a:xfrm>
            <a:off x="1672048" y="4614300"/>
            <a:ext cx="219050" cy="261380"/>
          </a:xfrm>
          <a:custGeom>
            <a:avLst/>
            <a:gdLst>
              <a:gd name="connsiteX0" fmla="*/ 203598 w 269254"/>
              <a:gd name="connsiteY0" fmla="*/ 63692 h 321290"/>
              <a:gd name="connsiteX1" fmla="*/ 157992 w 269254"/>
              <a:gd name="connsiteY1" fmla="*/ 0 h 321290"/>
              <a:gd name="connsiteX2" fmla="*/ 131503 w 269254"/>
              <a:gd name="connsiteY2" fmla="*/ 30333 h 321290"/>
              <a:gd name="connsiteX3" fmla="*/ 129213 w 269254"/>
              <a:gd name="connsiteY3" fmla="*/ 38950 h 321290"/>
              <a:gd name="connsiteX4" fmla="*/ 121218 w 269254"/>
              <a:gd name="connsiteY4" fmla="*/ 66726 h 321290"/>
              <a:gd name="connsiteX5" fmla="*/ 120772 w 269254"/>
              <a:gd name="connsiteY5" fmla="*/ 67711 h 321290"/>
              <a:gd name="connsiteX6" fmla="*/ 77284 w 269254"/>
              <a:gd name="connsiteY6" fmla="*/ 135756 h 321290"/>
              <a:gd name="connsiteX7" fmla="*/ 33984 w 269254"/>
              <a:gd name="connsiteY7" fmla="*/ 171051 h 321290"/>
              <a:gd name="connsiteX8" fmla="*/ 26805 w 269254"/>
              <a:gd name="connsiteY8" fmla="*/ 173799 h 321290"/>
              <a:gd name="connsiteX9" fmla="*/ 767 w 269254"/>
              <a:gd name="connsiteY9" fmla="*/ 220699 h 321290"/>
              <a:gd name="connsiteX10" fmla="*/ 6903 w 269254"/>
              <a:gd name="connsiteY10" fmla="*/ 252344 h 321290"/>
              <a:gd name="connsiteX11" fmla="*/ 43567 w 269254"/>
              <a:gd name="connsiteY11" fmla="*/ 290843 h 321290"/>
              <a:gd name="connsiteX12" fmla="*/ 159276 w 269254"/>
              <a:gd name="connsiteY12" fmla="*/ 319203 h 321290"/>
              <a:gd name="connsiteX13" fmla="*/ 246251 w 269254"/>
              <a:gd name="connsiteY13" fmla="*/ 267022 h 321290"/>
              <a:gd name="connsiteX14" fmla="*/ 267714 w 269254"/>
              <a:gd name="connsiteY14" fmla="*/ 182843 h 321290"/>
              <a:gd name="connsiteX15" fmla="*/ 232122 w 269254"/>
              <a:gd name="connsiteY15" fmla="*/ 122890 h 321290"/>
              <a:gd name="connsiteX16" fmla="*/ 219940 w 269254"/>
              <a:gd name="connsiteY16" fmla="*/ 121361 h 321290"/>
              <a:gd name="connsiteX17" fmla="*/ 192282 w 269254"/>
              <a:gd name="connsiteY17" fmla="*/ 121361 h 321290"/>
              <a:gd name="connsiteX18" fmla="*/ 203598 w 269254"/>
              <a:gd name="connsiteY18" fmla="*/ 63692 h 321290"/>
              <a:gd name="connsiteX19" fmla="*/ 23105 w 269254"/>
              <a:gd name="connsiteY19" fmla="*/ 216368 h 321290"/>
              <a:gd name="connsiteX20" fmla="*/ 34941 w 269254"/>
              <a:gd name="connsiteY20" fmla="*/ 195050 h 321290"/>
              <a:gd name="connsiteX21" fmla="*/ 42120 w 269254"/>
              <a:gd name="connsiteY21" fmla="*/ 192300 h 321290"/>
              <a:gd name="connsiteX22" fmla="*/ 96458 w 269254"/>
              <a:gd name="connsiteY22" fmla="*/ 148009 h 321290"/>
              <a:gd name="connsiteX23" fmla="*/ 139945 w 269254"/>
              <a:gd name="connsiteY23" fmla="*/ 79964 h 321290"/>
              <a:gd name="connsiteX24" fmla="*/ 143070 w 269254"/>
              <a:gd name="connsiteY24" fmla="*/ 73069 h 321290"/>
              <a:gd name="connsiteX25" fmla="*/ 151116 w 269254"/>
              <a:gd name="connsiteY25" fmla="*/ 45114 h 321290"/>
              <a:gd name="connsiteX26" fmla="*/ 153508 w 269254"/>
              <a:gd name="connsiteY26" fmla="*/ 36123 h 321290"/>
              <a:gd name="connsiteX27" fmla="*/ 157992 w 269254"/>
              <a:gd name="connsiteY27" fmla="*/ 22754 h 321290"/>
              <a:gd name="connsiteX28" fmla="*/ 180844 w 269254"/>
              <a:gd name="connsiteY28" fmla="*/ 63692 h 321290"/>
              <a:gd name="connsiteX29" fmla="*/ 165920 w 269254"/>
              <a:gd name="connsiteY29" fmla="*/ 129150 h 321290"/>
              <a:gd name="connsiteX30" fmla="*/ 176716 w 269254"/>
              <a:gd name="connsiteY30" fmla="*/ 144115 h 321290"/>
              <a:gd name="connsiteX31" fmla="*/ 219940 w 269254"/>
              <a:gd name="connsiteY31" fmla="*/ 144115 h 321290"/>
              <a:gd name="connsiteX32" fmla="*/ 226500 w 269254"/>
              <a:gd name="connsiteY32" fmla="*/ 144939 h 321290"/>
              <a:gd name="connsiteX33" fmla="*/ 245665 w 269254"/>
              <a:gd name="connsiteY33" fmla="*/ 177222 h 321290"/>
              <a:gd name="connsiteX34" fmla="*/ 224202 w 269254"/>
              <a:gd name="connsiteY34" fmla="*/ 261399 h 321290"/>
              <a:gd name="connsiteX35" fmla="*/ 164693 w 269254"/>
              <a:gd name="connsiteY35" fmla="*/ 297102 h 321290"/>
              <a:gd name="connsiteX36" fmla="*/ 48983 w 269254"/>
              <a:gd name="connsiteY36" fmla="*/ 268743 h 321290"/>
              <a:gd name="connsiteX37" fmla="*/ 29242 w 269254"/>
              <a:gd name="connsiteY37" fmla="*/ 248012 h 321290"/>
              <a:gd name="connsiteX38" fmla="*/ 23105 w 269254"/>
              <a:gd name="connsiteY38" fmla="*/ 216368 h 321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69254" h="321290">
                <a:moveTo>
                  <a:pt x="203598" y="63692"/>
                </a:moveTo>
                <a:cubicBezTo>
                  <a:pt x="203598" y="26649"/>
                  <a:pt x="186303" y="0"/>
                  <a:pt x="157992" y="0"/>
                </a:cubicBezTo>
                <a:cubicBezTo>
                  <a:pt x="142425" y="0"/>
                  <a:pt x="137084" y="9122"/>
                  <a:pt x="131503" y="30333"/>
                </a:cubicBezTo>
                <a:cubicBezTo>
                  <a:pt x="130364" y="34714"/>
                  <a:pt x="129804" y="36848"/>
                  <a:pt x="129213" y="38950"/>
                </a:cubicBezTo>
                <a:cubicBezTo>
                  <a:pt x="127680" y="44392"/>
                  <a:pt x="125014" y="53657"/>
                  <a:pt x="121218" y="66726"/>
                </a:cubicBezTo>
                <a:cubicBezTo>
                  <a:pt x="121117" y="67076"/>
                  <a:pt x="120966" y="67406"/>
                  <a:pt x="120772" y="67711"/>
                </a:cubicBezTo>
                <a:lnTo>
                  <a:pt x="77284" y="135756"/>
                </a:lnTo>
                <a:cubicBezTo>
                  <a:pt x="66999" y="151850"/>
                  <a:pt x="51822" y="164221"/>
                  <a:pt x="33984" y="171051"/>
                </a:cubicBezTo>
                <a:lnTo>
                  <a:pt x="26805" y="173799"/>
                </a:lnTo>
                <a:cubicBezTo>
                  <a:pt x="7892" y="181041"/>
                  <a:pt x="-3088" y="200818"/>
                  <a:pt x="767" y="220699"/>
                </a:cubicBezTo>
                <a:lnTo>
                  <a:pt x="6903" y="252344"/>
                </a:lnTo>
                <a:cubicBezTo>
                  <a:pt x="10566" y="271232"/>
                  <a:pt x="24880" y="286264"/>
                  <a:pt x="43567" y="290843"/>
                </a:cubicBezTo>
                <a:lnTo>
                  <a:pt x="159276" y="319203"/>
                </a:lnTo>
                <a:cubicBezTo>
                  <a:pt x="197673" y="328614"/>
                  <a:pt x="236483" y="305330"/>
                  <a:pt x="246251" y="267022"/>
                </a:cubicBezTo>
                <a:lnTo>
                  <a:pt x="267714" y="182843"/>
                </a:lnTo>
                <a:cubicBezTo>
                  <a:pt x="274442" y="156459"/>
                  <a:pt x="258506" y="129617"/>
                  <a:pt x="232122" y="122890"/>
                </a:cubicBezTo>
                <a:cubicBezTo>
                  <a:pt x="228141" y="121875"/>
                  <a:pt x="224050" y="121361"/>
                  <a:pt x="219940" y="121361"/>
                </a:cubicBezTo>
                <a:lnTo>
                  <a:pt x="192282" y="121361"/>
                </a:lnTo>
                <a:cubicBezTo>
                  <a:pt x="199807" y="96591"/>
                  <a:pt x="203598" y="77481"/>
                  <a:pt x="203598" y="63692"/>
                </a:cubicBezTo>
                <a:close/>
                <a:moveTo>
                  <a:pt x="23105" y="216368"/>
                </a:moveTo>
                <a:cubicBezTo>
                  <a:pt x="21353" y="207332"/>
                  <a:pt x="26344" y="198341"/>
                  <a:pt x="34941" y="195050"/>
                </a:cubicBezTo>
                <a:lnTo>
                  <a:pt x="42120" y="192300"/>
                </a:lnTo>
                <a:cubicBezTo>
                  <a:pt x="64505" y="183731"/>
                  <a:pt x="83550" y="168206"/>
                  <a:pt x="96458" y="148009"/>
                </a:cubicBezTo>
                <a:lnTo>
                  <a:pt x="139945" y="79964"/>
                </a:lnTo>
                <a:cubicBezTo>
                  <a:pt x="141310" y="77827"/>
                  <a:pt x="142363" y="75505"/>
                  <a:pt x="143070" y="73069"/>
                </a:cubicBezTo>
                <a:cubicBezTo>
                  <a:pt x="146882" y="59948"/>
                  <a:pt x="149563" y="50634"/>
                  <a:pt x="151116" y="45114"/>
                </a:cubicBezTo>
                <a:cubicBezTo>
                  <a:pt x="151770" y="42789"/>
                  <a:pt x="152390" y="40431"/>
                  <a:pt x="153508" y="36123"/>
                </a:cubicBezTo>
                <a:cubicBezTo>
                  <a:pt x="156389" y="25175"/>
                  <a:pt x="157806" y="22754"/>
                  <a:pt x="157992" y="22754"/>
                </a:cubicBezTo>
                <a:cubicBezTo>
                  <a:pt x="171155" y="22754"/>
                  <a:pt x="180844" y="37682"/>
                  <a:pt x="180844" y="63692"/>
                </a:cubicBezTo>
                <a:cubicBezTo>
                  <a:pt x="180844" y="77110"/>
                  <a:pt x="175902" y="99120"/>
                  <a:pt x="165920" y="129150"/>
                </a:cubicBezTo>
                <a:cubicBezTo>
                  <a:pt x="163472" y="136515"/>
                  <a:pt x="168954" y="144115"/>
                  <a:pt x="176716" y="144115"/>
                </a:cubicBezTo>
                <a:lnTo>
                  <a:pt x="219940" y="144115"/>
                </a:lnTo>
                <a:cubicBezTo>
                  <a:pt x="222154" y="144115"/>
                  <a:pt x="224356" y="144392"/>
                  <a:pt x="226500" y="144939"/>
                </a:cubicBezTo>
                <a:cubicBezTo>
                  <a:pt x="240708" y="148562"/>
                  <a:pt x="249287" y="163015"/>
                  <a:pt x="245665" y="177222"/>
                </a:cubicBezTo>
                <a:lnTo>
                  <a:pt x="224202" y="261399"/>
                </a:lnTo>
                <a:cubicBezTo>
                  <a:pt x="217518" y="287611"/>
                  <a:pt x="190965" y="303542"/>
                  <a:pt x="164693" y="297102"/>
                </a:cubicBezTo>
                <a:lnTo>
                  <a:pt x="48983" y="268743"/>
                </a:lnTo>
                <a:cubicBezTo>
                  <a:pt x="38922" y="266276"/>
                  <a:pt x="31214" y="258183"/>
                  <a:pt x="29242" y="248012"/>
                </a:cubicBezTo>
                <a:lnTo>
                  <a:pt x="23105" y="216368"/>
                </a:lnTo>
                <a:close/>
              </a:path>
            </a:pathLst>
          </a:custGeom>
          <a:gradFill>
            <a:gsLst>
              <a:gs pos="100000">
                <a:srgbClr val="237C95"/>
              </a:gs>
              <a:gs pos="0">
                <a:srgbClr val="2E8385"/>
              </a:gs>
            </a:gsLst>
            <a:path path="circle">
              <a:fillToRect r="100000" b="100000"/>
            </a:path>
          </a:gra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4BE6DE-7246-D49E-3C49-6B8D8B79B2DD}"/>
              </a:ext>
            </a:extLst>
          </p:cNvPr>
          <p:cNvSpPr txBox="1"/>
          <p:nvPr/>
        </p:nvSpPr>
        <p:spPr>
          <a:xfrm>
            <a:off x="923309" y="5169233"/>
            <a:ext cx="1786950" cy="18466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3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1371655" algn="l"/>
              </a:tabLst>
              <a:defRPr kumimoji="0" sz="7200" b="0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0">
                      <a:srgbClr val="C03BC4"/>
                    </a:gs>
                    <a:gs pos="99000">
                      <a:srgbClr val="0078D4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+mj-lt"/>
                <a:cs typeface="Segoe UI Semibold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1" indent="0" algn="ctr" defTabSz="630263" fontAlgn="base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Tx/>
              <a:buNone/>
              <a:tabLst>
                <a:tab pos="1371655" algn="l"/>
              </a:tabLst>
              <a:defRPr/>
            </a:pPr>
            <a:r>
              <a:rPr lang="en-US" sz="1200" dirty="0">
                <a:ln w="3175">
                  <a:noFill/>
                </a:ln>
                <a:gradFill flip="none" rotWithShape="1">
                  <a:gsLst>
                    <a:gs pos="99000">
                      <a:srgbClr val="1774A8"/>
                    </a:gs>
                    <a:gs pos="0">
                      <a:srgbClr val="318581"/>
                    </a:gs>
                  </a:gsLst>
                  <a:lin ang="0" scaled="0"/>
                  <a:tileRect/>
                </a:gradFill>
                <a:latin typeface="Segoe UI Semibold" panose="020B0502040204020203" pitchFamily="34" charset="0"/>
                <a:cs typeface="Segoe UI" pitchFamily="34" charset="0"/>
              </a:rPr>
              <a:t>Gain clarity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859401-D4F9-9DAB-6760-E14EBB471E7A}"/>
              </a:ext>
            </a:extLst>
          </p:cNvPr>
          <p:cNvSpPr txBox="1">
            <a:spLocks/>
          </p:cNvSpPr>
          <p:nvPr/>
        </p:nvSpPr>
        <p:spPr>
          <a:xfrm>
            <a:off x="968370" y="5499571"/>
            <a:ext cx="1696828" cy="615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/>
              </a:rPr>
              <a:t>on how your security posture aligns with your M365 Copilot + Agents initiatives.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53D2512-55CE-8DB0-121B-8A36C5659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2979106" y="4769468"/>
            <a:ext cx="1953001" cy="1446275"/>
          </a:xfrm>
          <a:prstGeom prst="roundRect">
            <a:avLst>
              <a:gd name="adj" fmla="val 11190"/>
            </a:avLst>
          </a:prstGeom>
          <a:solidFill>
            <a:srgbClr val="222120">
              <a:alpha val="8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ct val="0"/>
              </a:spcBef>
            </a:pPr>
            <a:endParaRPr lang="en-US" sz="1600" strike="sngStrike" kern="0" dirty="0">
              <a:solidFill>
                <a:srgbClr val="091F2C"/>
              </a:solidFill>
              <a:latin typeface="Segoe UI"/>
            </a:endParaRPr>
          </a:p>
        </p:txBody>
      </p:sp>
      <p:sp useBgFill="1">
        <p:nvSpPr>
          <p:cNvPr id="77" name="Oval 76">
            <a:extLst>
              <a:ext uri="{FF2B5EF4-FFF2-40B4-BE49-F238E27FC236}">
                <a16:creationId xmlns:a16="http://schemas.microsoft.com/office/drawing/2014/main" id="{55278D46-92E1-E92E-2658-54835AAA6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05894" y="4508570"/>
            <a:ext cx="499425" cy="499425"/>
          </a:xfrm>
          <a:prstGeom prst="ellipse">
            <a:avLst/>
          </a:prstGeom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ct val="0"/>
              </a:spcBef>
            </a:pPr>
            <a:endParaRPr lang="en-US" sz="1600" strike="sngStrike" kern="0">
              <a:solidFill>
                <a:srgbClr val="091F2C"/>
              </a:solidFill>
              <a:latin typeface="Segoe UI"/>
            </a:endParaRPr>
          </a:p>
        </p:txBody>
      </p:sp>
      <p:sp>
        <p:nvSpPr>
          <p:cNvPr id="78" name="Graphic 9" descr="Icon of a warning sign">
            <a:extLst>
              <a:ext uri="{FF2B5EF4-FFF2-40B4-BE49-F238E27FC236}">
                <a16:creationId xmlns:a16="http://schemas.microsoft.com/office/drawing/2014/main" id="{E3A89921-A141-1CC6-6A51-027D23FEB3D0}"/>
              </a:ext>
            </a:extLst>
          </p:cNvPr>
          <p:cNvSpPr>
            <a:spLocks noChangeAspect="1"/>
          </p:cNvSpPr>
          <p:nvPr/>
        </p:nvSpPr>
        <p:spPr>
          <a:xfrm>
            <a:off x="3833529" y="4628259"/>
            <a:ext cx="244155" cy="225777"/>
          </a:xfrm>
          <a:custGeom>
            <a:avLst/>
            <a:gdLst>
              <a:gd name="connsiteX0" fmla="*/ 118550 w 266105"/>
              <a:gd name="connsiteY0" fmla="*/ 3748 h 246072"/>
              <a:gd name="connsiteX1" fmla="*/ 158102 w 266105"/>
              <a:gd name="connsiteY1" fmla="*/ 13586 h 246072"/>
              <a:gd name="connsiteX2" fmla="*/ 159206 w 266105"/>
              <a:gd name="connsiteY2" fmla="*/ 15420 h 246072"/>
              <a:gd name="connsiteX3" fmla="*/ 262360 w 266105"/>
              <a:gd name="connsiteY3" fmla="*/ 201668 h 246072"/>
              <a:gd name="connsiteX4" fmla="*/ 250669 w 266105"/>
              <a:gd name="connsiteY4" fmla="*/ 242323 h 246072"/>
              <a:gd name="connsiteX5" fmla="*/ 238243 w 266105"/>
              <a:gd name="connsiteY5" fmla="*/ 245993 h 246072"/>
              <a:gd name="connsiteX6" fmla="*/ 236196 w 266105"/>
              <a:gd name="connsiteY6" fmla="*/ 246072 h 246072"/>
              <a:gd name="connsiteX7" fmla="*/ 29913 w 266105"/>
              <a:gd name="connsiteY7" fmla="*/ 246072 h 246072"/>
              <a:gd name="connsiteX8" fmla="*/ 0 w 266105"/>
              <a:gd name="connsiteY8" fmla="*/ 216159 h 246072"/>
              <a:gd name="connsiteX9" fmla="*/ 2779 w 266105"/>
              <a:gd name="connsiteY9" fmla="*/ 203569 h 246072"/>
              <a:gd name="connsiteX10" fmla="*/ 3736 w 266105"/>
              <a:gd name="connsiteY10" fmla="*/ 201668 h 246072"/>
              <a:gd name="connsiteX11" fmla="*/ 106864 w 266105"/>
              <a:gd name="connsiteY11" fmla="*/ 15420 h 246072"/>
              <a:gd name="connsiteX12" fmla="*/ 118537 w 266105"/>
              <a:gd name="connsiteY12" fmla="*/ 3748 h 246072"/>
              <a:gd name="connsiteX13" fmla="*/ 244917 w 266105"/>
              <a:gd name="connsiteY13" fmla="*/ 211320 h 246072"/>
              <a:gd name="connsiteX14" fmla="*/ 141750 w 266105"/>
              <a:gd name="connsiteY14" fmla="*/ 25086 h 246072"/>
              <a:gd name="connsiteX15" fmla="*/ 128191 w 266105"/>
              <a:gd name="connsiteY15" fmla="*/ 21211 h 246072"/>
              <a:gd name="connsiteX16" fmla="*/ 125078 w 266105"/>
              <a:gd name="connsiteY16" fmla="*/ 23916 h 246072"/>
              <a:gd name="connsiteX17" fmla="*/ 124320 w 266105"/>
              <a:gd name="connsiteY17" fmla="*/ 25086 h 246072"/>
              <a:gd name="connsiteX18" fmla="*/ 21192 w 266105"/>
              <a:gd name="connsiteY18" fmla="*/ 211320 h 246072"/>
              <a:gd name="connsiteX19" fmla="*/ 25070 w 266105"/>
              <a:gd name="connsiteY19" fmla="*/ 224878 h 246072"/>
              <a:gd name="connsiteX20" fmla="*/ 28650 w 266105"/>
              <a:gd name="connsiteY20" fmla="*/ 226050 h 246072"/>
              <a:gd name="connsiteX21" fmla="*/ 29913 w 266105"/>
              <a:gd name="connsiteY21" fmla="*/ 226130 h 246072"/>
              <a:gd name="connsiteX22" fmla="*/ 236196 w 266105"/>
              <a:gd name="connsiteY22" fmla="*/ 226130 h 246072"/>
              <a:gd name="connsiteX23" fmla="*/ 246159 w 266105"/>
              <a:gd name="connsiteY23" fmla="*/ 216151 h 246072"/>
              <a:gd name="connsiteX24" fmla="*/ 245449 w 266105"/>
              <a:gd name="connsiteY24" fmla="*/ 212463 h 246072"/>
              <a:gd name="connsiteX25" fmla="*/ 244917 w 266105"/>
              <a:gd name="connsiteY25" fmla="*/ 211320 h 246072"/>
              <a:gd name="connsiteX26" fmla="*/ 141750 w 266105"/>
              <a:gd name="connsiteY26" fmla="*/ 25086 h 246072"/>
              <a:gd name="connsiteX27" fmla="*/ 244917 w 266105"/>
              <a:gd name="connsiteY27" fmla="*/ 211320 h 246072"/>
              <a:gd name="connsiteX28" fmla="*/ 133041 w 266105"/>
              <a:gd name="connsiteY28" fmla="*/ 179505 h 246072"/>
              <a:gd name="connsiteX29" fmla="*/ 146736 w 266105"/>
              <a:gd name="connsiteY29" fmla="*/ 192360 h 246072"/>
              <a:gd name="connsiteX30" fmla="*/ 133882 w 266105"/>
              <a:gd name="connsiteY30" fmla="*/ 206055 h 246072"/>
              <a:gd name="connsiteX31" fmla="*/ 133041 w 266105"/>
              <a:gd name="connsiteY31" fmla="*/ 206055 h 246072"/>
              <a:gd name="connsiteX32" fmla="*/ 120187 w 266105"/>
              <a:gd name="connsiteY32" fmla="*/ 192360 h 246072"/>
              <a:gd name="connsiteX33" fmla="*/ 133041 w 266105"/>
              <a:gd name="connsiteY33" fmla="*/ 179505 h 246072"/>
              <a:gd name="connsiteX34" fmla="*/ 132975 w 266105"/>
              <a:gd name="connsiteY34" fmla="*/ 79767 h 246072"/>
              <a:gd name="connsiteX35" fmla="*/ 142866 w 266105"/>
              <a:gd name="connsiteY35" fmla="*/ 88369 h 246072"/>
              <a:gd name="connsiteX36" fmla="*/ 142959 w 266105"/>
              <a:gd name="connsiteY36" fmla="*/ 89725 h 246072"/>
              <a:gd name="connsiteX37" fmla="*/ 143013 w 266105"/>
              <a:gd name="connsiteY37" fmla="*/ 149579 h 246072"/>
              <a:gd name="connsiteX38" fmla="*/ 133158 w 266105"/>
              <a:gd name="connsiteY38" fmla="*/ 159665 h 246072"/>
              <a:gd name="connsiteX39" fmla="*/ 123150 w 266105"/>
              <a:gd name="connsiteY39" fmla="*/ 150948 h 246072"/>
              <a:gd name="connsiteX40" fmla="*/ 123070 w 266105"/>
              <a:gd name="connsiteY40" fmla="*/ 149592 h 246072"/>
              <a:gd name="connsiteX41" fmla="*/ 123017 w 266105"/>
              <a:gd name="connsiteY41" fmla="*/ 89738 h 246072"/>
              <a:gd name="connsiteX42" fmla="*/ 132988 w 266105"/>
              <a:gd name="connsiteY42" fmla="*/ 79767 h 246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66105" h="246072">
                <a:moveTo>
                  <a:pt x="118550" y="3748"/>
                </a:moveTo>
                <a:cubicBezTo>
                  <a:pt x="132274" y="-3852"/>
                  <a:pt x="149538" y="442"/>
                  <a:pt x="158102" y="13586"/>
                </a:cubicBezTo>
                <a:lnTo>
                  <a:pt x="159206" y="15420"/>
                </a:lnTo>
                <a:lnTo>
                  <a:pt x="262360" y="201668"/>
                </a:lnTo>
                <a:cubicBezTo>
                  <a:pt x="270358" y="216123"/>
                  <a:pt x="265124" y="234325"/>
                  <a:pt x="250669" y="242323"/>
                </a:cubicBezTo>
                <a:cubicBezTo>
                  <a:pt x="246845" y="244440"/>
                  <a:pt x="242604" y="245692"/>
                  <a:pt x="238243" y="245993"/>
                </a:cubicBezTo>
                <a:lnTo>
                  <a:pt x="236196" y="246072"/>
                </a:lnTo>
                <a:lnTo>
                  <a:pt x="29913" y="246072"/>
                </a:lnTo>
                <a:cubicBezTo>
                  <a:pt x="13393" y="246072"/>
                  <a:pt x="0" y="232679"/>
                  <a:pt x="0" y="216159"/>
                </a:cubicBezTo>
                <a:cubicBezTo>
                  <a:pt x="0" y="211810"/>
                  <a:pt x="948" y="207513"/>
                  <a:pt x="2779" y="203569"/>
                </a:cubicBezTo>
                <a:lnTo>
                  <a:pt x="3736" y="201668"/>
                </a:lnTo>
                <a:lnTo>
                  <a:pt x="106864" y="15420"/>
                </a:lnTo>
                <a:cubicBezTo>
                  <a:pt x="109583" y="10512"/>
                  <a:pt x="113628" y="6467"/>
                  <a:pt x="118537" y="3748"/>
                </a:cubicBezTo>
                <a:close/>
                <a:moveTo>
                  <a:pt x="244917" y="211320"/>
                </a:moveTo>
                <a:lnTo>
                  <a:pt x="141750" y="25086"/>
                </a:lnTo>
                <a:cubicBezTo>
                  <a:pt x="139076" y="20272"/>
                  <a:pt x="133006" y="18537"/>
                  <a:pt x="128191" y="21211"/>
                </a:cubicBezTo>
                <a:cubicBezTo>
                  <a:pt x="126976" y="21886"/>
                  <a:pt x="125915" y="22807"/>
                  <a:pt x="125078" y="23916"/>
                </a:cubicBezTo>
                <a:lnTo>
                  <a:pt x="124320" y="25086"/>
                </a:lnTo>
                <a:lnTo>
                  <a:pt x="21192" y="211320"/>
                </a:lnTo>
                <a:cubicBezTo>
                  <a:pt x="18519" y="216135"/>
                  <a:pt x="20256" y="222204"/>
                  <a:pt x="25070" y="224878"/>
                </a:cubicBezTo>
                <a:cubicBezTo>
                  <a:pt x="26178" y="225492"/>
                  <a:pt x="27393" y="225891"/>
                  <a:pt x="28650" y="226050"/>
                </a:cubicBezTo>
                <a:lnTo>
                  <a:pt x="29913" y="226130"/>
                </a:lnTo>
                <a:lnTo>
                  <a:pt x="236196" y="226130"/>
                </a:lnTo>
                <a:cubicBezTo>
                  <a:pt x="241703" y="226126"/>
                  <a:pt x="246163" y="221658"/>
                  <a:pt x="246159" y="216151"/>
                </a:cubicBezTo>
                <a:cubicBezTo>
                  <a:pt x="246159" y="214888"/>
                  <a:pt x="245917" y="213637"/>
                  <a:pt x="245449" y="212463"/>
                </a:cubicBezTo>
                <a:lnTo>
                  <a:pt x="244917" y="211320"/>
                </a:lnTo>
                <a:lnTo>
                  <a:pt x="141750" y="25086"/>
                </a:lnTo>
                <a:lnTo>
                  <a:pt x="244917" y="211320"/>
                </a:lnTo>
                <a:close/>
                <a:moveTo>
                  <a:pt x="133041" y="179505"/>
                </a:moveTo>
                <a:cubicBezTo>
                  <a:pt x="140374" y="179273"/>
                  <a:pt x="146504" y="185028"/>
                  <a:pt x="146736" y="192360"/>
                </a:cubicBezTo>
                <a:cubicBezTo>
                  <a:pt x="146969" y="199692"/>
                  <a:pt x="141214" y="205822"/>
                  <a:pt x="133882" y="206055"/>
                </a:cubicBezTo>
                <a:cubicBezTo>
                  <a:pt x="133601" y="206064"/>
                  <a:pt x="133322" y="206064"/>
                  <a:pt x="133041" y="206055"/>
                </a:cubicBezTo>
                <a:cubicBezTo>
                  <a:pt x="125709" y="205822"/>
                  <a:pt x="119954" y="199692"/>
                  <a:pt x="120187" y="192360"/>
                </a:cubicBezTo>
                <a:cubicBezTo>
                  <a:pt x="120409" y="185355"/>
                  <a:pt x="126036" y="179727"/>
                  <a:pt x="133041" y="179505"/>
                </a:cubicBezTo>
                <a:close/>
                <a:moveTo>
                  <a:pt x="132975" y="79767"/>
                </a:moveTo>
                <a:cubicBezTo>
                  <a:pt x="137958" y="79760"/>
                  <a:pt x="142182" y="83433"/>
                  <a:pt x="142866" y="88369"/>
                </a:cubicBezTo>
                <a:lnTo>
                  <a:pt x="142959" y="89725"/>
                </a:lnTo>
                <a:lnTo>
                  <a:pt x="143013" y="149579"/>
                </a:lnTo>
                <a:cubicBezTo>
                  <a:pt x="143076" y="155085"/>
                  <a:pt x="138665" y="159602"/>
                  <a:pt x="133158" y="159665"/>
                </a:cubicBezTo>
                <a:cubicBezTo>
                  <a:pt x="128092" y="159724"/>
                  <a:pt x="123787" y="155975"/>
                  <a:pt x="123150" y="150948"/>
                </a:cubicBezTo>
                <a:lnTo>
                  <a:pt x="123070" y="149592"/>
                </a:lnTo>
                <a:lnTo>
                  <a:pt x="123017" y="89738"/>
                </a:lnTo>
                <a:cubicBezTo>
                  <a:pt x="123017" y="84232"/>
                  <a:pt x="127482" y="79767"/>
                  <a:pt x="132988" y="79767"/>
                </a:cubicBezTo>
                <a:close/>
              </a:path>
            </a:pathLst>
          </a:custGeom>
          <a:gradFill>
            <a:gsLst>
              <a:gs pos="0">
                <a:srgbClr val="0E6ABA"/>
              </a:gs>
              <a:gs pos="100000">
                <a:srgbClr val="1472AB"/>
              </a:gs>
            </a:gsLst>
            <a:path path="circle">
              <a:fillToRect l="100000" t="100000"/>
            </a:path>
          </a:gra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69AC79-99AB-0E8C-A692-7979721033B7}"/>
              </a:ext>
            </a:extLst>
          </p:cNvPr>
          <p:cNvSpPr txBox="1"/>
          <p:nvPr/>
        </p:nvSpPr>
        <p:spPr>
          <a:xfrm>
            <a:off x="3062131" y="5169233"/>
            <a:ext cx="1786950" cy="18466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3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1371655" algn="l"/>
              </a:tabLst>
              <a:defRPr kumimoji="0" sz="7200" b="0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0">
                      <a:srgbClr val="C03BC4"/>
                    </a:gs>
                    <a:gs pos="99000">
                      <a:srgbClr val="0078D4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+mj-lt"/>
                <a:cs typeface="Segoe UI Semibold" panose="020B0502040204020203" pitchFamily="34" charset="0"/>
              </a:defRPr>
            </a:lvl1pPr>
            <a:lvl2pPr marL="0" marR="0" lvl="1" indent="0" algn="ctr" defTabSz="630263" fontAlgn="base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Tx/>
              <a:buNone/>
              <a:tabLst>
                <a:tab pos="1371655" algn="l"/>
              </a:tabLst>
              <a:defRPr sz="1200">
                <a:ln w="3175">
                  <a:noFill/>
                </a:ln>
                <a:gradFill flip="none" rotWithShape="1">
                  <a:gsLst>
                    <a:gs pos="99000">
                      <a:srgbClr val="1774A8"/>
                    </a:gs>
                    <a:gs pos="0">
                      <a:srgbClr val="318581"/>
                    </a:gs>
                  </a:gsLst>
                  <a:lin ang="0" scaled="0"/>
                  <a:tileRect/>
                </a:gradFill>
                <a:latin typeface="Segoe UI Semibold" panose="020B0502040204020203" pitchFamily="34" charset="0"/>
                <a:cs typeface="Segoe UI" pitchFamily="34" charset="0"/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r>
              <a:rPr lang="en-US" dirty="0">
                <a:gradFill flip="none" rotWithShape="1">
                  <a:gsLst>
                    <a:gs pos="99000">
                      <a:srgbClr val="2C64B6"/>
                    </a:gs>
                    <a:gs pos="0">
                      <a:srgbClr val="1774A8"/>
                    </a:gs>
                  </a:gsLst>
                  <a:lin ang="0" scaled="0"/>
                  <a:tileRect/>
                </a:gradFill>
              </a:rPr>
              <a:t>Identify key gaps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7EEBC3FA-3766-EC61-B20B-471E1D37CB6A}"/>
              </a:ext>
            </a:extLst>
          </p:cNvPr>
          <p:cNvSpPr txBox="1">
            <a:spLocks/>
          </p:cNvSpPr>
          <p:nvPr/>
        </p:nvSpPr>
        <p:spPr>
          <a:xfrm>
            <a:off x="3276548" y="5499571"/>
            <a:ext cx="1358116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/>
              </a:rPr>
              <a:t>that could impact your M365 Copilot + Agents transformation</a:t>
            </a: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/>
              </a:rPr>
              <a:t>.</a:t>
            </a:r>
            <a:endParaRPr kumimoji="0" lang="en-US" sz="100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 panose="020B0502040204020203" pitchFamily="34" charset="0"/>
              <a:ea typeface="+mn-ea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F77837-70F8-E55F-87FC-C99B8797E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116725" y="4769468"/>
            <a:ext cx="1956079" cy="1446275"/>
          </a:xfrm>
          <a:prstGeom prst="roundRect">
            <a:avLst>
              <a:gd name="adj" fmla="val 11190"/>
            </a:avLst>
          </a:prstGeom>
          <a:solidFill>
            <a:srgbClr val="222120">
              <a:alpha val="8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ct val="0"/>
              </a:spcBef>
            </a:pPr>
            <a:endParaRPr lang="en-US" sz="1600" strike="sngStrike" kern="0" dirty="0">
              <a:solidFill>
                <a:srgbClr val="091F2C"/>
              </a:solidFill>
              <a:latin typeface="Segoe UI"/>
            </a:endParaRPr>
          </a:p>
        </p:txBody>
      </p:sp>
      <p:sp useBgFill="1">
        <p:nvSpPr>
          <p:cNvPr id="69" name="Oval 68">
            <a:extLst>
              <a:ext uri="{FF2B5EF4-FFF2-40B4-BE49-F238E27FC236}">
                <a16:creationId xmlns:a16="http://schemas.microsoft.com/office/drawing/2014/main" id="{F6A9FCF2-3AC3-6296-4E57-F0476D193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845052" y="4508570"/>
            <a:ext cx="499425" cy="499425"/>
          </a:xfrm>
          <a:prstGeom prst="ellipse">
            <a:avLst/>
          </a:prstGeom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ct val="0"/>
              </a:spcBef>
            </a:pPr>
            <a:endParaRPr lang="en-US" sz="1600" strike="sngStrike" kern="0">
              <a:solidFill>
                <a:srgbClr val="091F2C"/>
              </a:solidFill>
              <a:latin typeface="Segoe UI"/>
            </a:endParaRPr>
          </a:p>
        </p:txBody>
      </p:sp>
      <p:sp>
        <p:nvSpPr>
          <p:cNvPr id="70" name="Graphic 25" descr="Icon of a Wrench">
            <a:extLst>
              <a:ext uri="{FF2B5EF4-FFF2-40B4-BE49-F238E27FC236}">
                <a16:creationId xmlns:a16="http://schemas.microsoft.com/office/drawing/2014/main" id="{D9DE1791-3282-6BE8-397B-D619C80B6280}"/>
              </a:ext>
            </a:extLst>
          </p:cNvPr>
          <p:cNvSpPr>
            <a:spLocks noChangeAspect="1"/>
          </p:cNvSpPr>
          <p:nvPr/>
        </p:nvSpPr>
        <p:spPr>
          <a:xfrm>
            <a:off x="5983927" y="4632318"/>
            <a:ext cx="232691" cy="234952"/>
          </a:xfrm>
          <a:custGeom>
            <a:avLst/>
            <a:gdLst>
              <a:gd name="connsiteX0" fmla="*/ 114410 w 274951"/>
              <a:gd name="connsiteY0" fmla="*/ 80256 h 277625"/>
              <a:gd name="connsiteX1" fmla="*/ 194646 w 274951"/>
              <a:gd name="connsiteY1" fmla="*/ 0 h 277625"/>
              <a:gd name="connsiteX2" fmla="*/ 231359 w 274951"/>
              <a:gd name="connsiteY2" fmla="*/ 8886 h 277625"/>
              <a:gd name="connsiteX3" fmla="*/ 235857 w 274951"/>
              <a:gd name="connsiteY3" fmla="*/ 22988 h 277625"/>
              <a:gd name="connsiteX4" fmla="*/ 233955 w 274951"/>
              <a:gd name="connsiteY4" fmla="*/ 25591 h 277625"/>
              <a:gd name="connsiteX5" fmla="*/ 195367 w 274951"/>
              <a:gd name="connsiteY5" fmla="*/ 64193 h 277625"/>
              <a:gd name="connsiteX6" fmla="*/ 210160 w 274951"/>
              <a:gd name="connsiteY6" fmla="*/ 78986 h 277625"/>
              <a:gd name="connsiteX7" fmla="*/ 248943 w 274951"/>
              <a:gd name="connsiteY7" fmla="*/ 40217 h 277625"/>
              <a:gd name="connsiteX8" fmla="*/ 263746 w 274951"/>
              <a:gd name="connsiteY8" fmla="*/ 40216 h 277625"/>
              <a:gd name="connsiteX9" fmla="*/ 265593 w 274951"/>
              <a:gd name="connsiteY9" fmla="*/ 42715 h 277625"/>
              <a:gd name="connsiteX10" fmla="*/ 232268 w 274951"/>
              <a:gd name="connsiteY10" fmla="*/ 151195 h 277625"/>
              <a:gd name="connsiteX11" fmla="*/ 175969 w 274951"/>
              <a:gd name="connsiteY11" fmla="*/ 158324 h 277625"/>
              <a:gd name="connsiteX12" fmla="*/ 73185 w 274951"/>
              <a:gd name="connsiteY12" fmla="*/ 264639 h 277625"/>
              <a:gd name="connsiteX13" fmla="*/ 12987 w 274951"/>
              <a:gd name="connsiteY13" fmla="*/ 265665 h 277625"/>
              <a:gd name="connsiteX14" fmla="*/ 11961 w 274951"/>
              <a:gd name="connsiteY14" fmla="*/ 205467 h 277625"/>
              <a:gd name="connsiteX15" fmla="*/ 116280 w 274951"/>
              <a:gd name="connsiteY15" fmla="*/ 97533 h 277625"/>
              <a:gd name="connsiteX16" fmla="*/ 114410 w 274951"/>
              <a:gd name="connsiteY16" fmla="*/ 80256 h 277625"/>
              <a:gd name="connsiteX17" fmla="*/ 194656 w 274951"/>
              <a:gd name="connsiteY17" fmla="*/ 20944 h 277625"/>
              <a:gd name="connsiteX18" fmla="*/ 135321 w 274951"/>
              <a:gd name="connsiteY18" fmla="*/ 80233 h 277625"/>
              <a:gd name="connsiteX19" fmla="*/ 137897 w 274951"/>
              <a:gd name="connsiteY19" fmla="*/ 97547 h 277625"/>
              <a:gd name="connsiteX20" fmla="*/ 135413 w 274951"/>
              <a:gd name="connsiteY20" fmla="*/ 107874 h 277625"/>
              <a:gd name="connsiteX21" fmla="*/ 27005 w 274951"/>
              <a:gd name="connsiteY21" fmla="*/ 220008 h 277625"/>
              <a:gd name="connsiteX22" fmla="*/ 27521 w 274951"/>
              <a:gd name="connsiteY22" fmla="*/ 250613 h 277625"/>
              <a:gd name="connsiteX23" fmla="*/ 58126 w 274951"/>
              <a:gd name="connsiteY23" fmla="*/ 250097 h 277625"/>
              <a:gd name="connsiteX24" fmla="*/ 165251 w 274951"/>
              <a:gd name="connsiteY24" fmla="*/ 139274 h 277625"/>
              <a:gd name="connsiteX25" fmla="*/ 176066 w 274951"/>
              <a:gd name="connsiteY25" fmla="*/ 136609 h 277625"/>
              <a:gd name="connsiteX26" fmla="*/ 250999 w 274951"/>
              <a:gd name="connsiteY26" fmla="*/ 98913 h 277625"/>
              <a:gd name="connsiteX27" fmla="*/ 252349 w 274951"/>
              <a:gd name="connsiteY27" fmla="*/ 66412 h 277625"/>
              <a:gd name="connsiteX28" fmla="*/ 217571 w 274951"/>
              <a:gd name="connsiteY28" fmla="*/ 101189 h 277625"/>
              <a:gd name="connsiteX29" fmla="*/ 202768 w 274951"/>
              <a:gd name="connsiteY29" fmla="*/ 101194 h 277625"/>
              <a:gd name="connsiteX30" fmla="*/ 202764 w 274951"/>
              <a:gd name="connsiteY30" fmla="*/ 101189 h 277625"/>
              <a:gd name="connsiteX31" fmla="*/ 173164 w 274951"/>
              <a:gd name="connsiteY31" fmla="*/ 71589 h 277625"/>
              <a:gd name="connsiteX32" fmla="*/ 173164 w 274951"/>
              <a:gd name="connsiteY32" fmla="*/ 56796 h 277625"/>
              <a:gd name="connsiteX33" fmla="*/ 207579 w 274951"/>
              <a:gd name="connsiteY33" fmla="*/ 22367 h 277625"/>
              <a:gd name="connsiteX34" fmla="*/ 194656 w 274951"/>
              <a:gd name="connsiteY34" fmla="*/ 20944 h 27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4951" h="277625">
                <a:moveTo>
                  <a:pt x="114410" y="80256"/>
                </a:moveTo>
                <a:cubicBezTo>
                  <a:pt x="114404" y="35937"/>
                  <a:pt x="150326" y="6"/>
                  <a:pt x="194646" y="0"/>
                </a:cubicBezTo>
                <a:cubicBezTo>
                  <a:pt x="207417" y="-2"/>
                  <a:pt x="220003" y="3045"/>
                  <a:pt x="231359" y="8886"/>
                </a:cubicBezTo>
                <a:cubicBezTo>
                  <a:pt x="236496" y="11538"/>
                  <a:pt x="238510" y="17852"/>
                  <a:pt x="235857" y="22988"/>
                </a:cubicBezTo>
                <a:cubicBezTo>
                  <a:pt x="235362" y="23949"/>
                  <a:pt x="234720" y="24827"/>
                  <a:pt x="233955" y="25591"/>
                </a:cubicBezTo>
                <a:lnTo>
                  <a:pt x="195367" y="64193"/>
                </a:lnTo>
                <a:lnTo>
                  <a:pt x="210160" y="78986"/>
                </a:lnTo>
                <a:lnTo>
                  <a:pt x="248943" y="40217"/>
                </a:lnTo>
                <a:cubicBezTo>
                  <a:pt x="253031" y="36129"/>
                  <a:pt x="259657" y="36128"/>
                  <a:pt x="263746" y="40216"/>
                </a:cubicBezTo>
                <a:cubicBezTo>
                  <a:pt x="264482" y="40952"/>
                  <a:pt x="265104" y="41794"/>
                  <a:pt x="265593" y="42715"/>
                </a:cubicBezTo>
                <a:cubicBezTo>
                  <a:pt x="286346" y="81873"/>
                  <a:pt x="271426" y="130442"/>
                  <a:pt x="232268" y="151195"/>
                </a:cubicBezTo>
                <a:cubicBezTo>
                  <a:pt x="214996" y="160349"/>
                  <a:pt x="194977" y="162885"/>
                  <a:pt x="175969" y="158324"/>
                </a:cubicBezTo>
                <a:lnTo>
                  <a:pt x="73185" y="264639"/>
                </a:lnTo>
                <a:cubicBezTo>
                  <a:pt x="56845" y="281545"/>
                  <a:pt x="29893" y="282004"/>
                  <a:pt x="12987" y="265665"/>
                </a:cubicBezTo>
                <a:cubicBezTo>
                  <a:pt x="-3920" y="249325"/>
                  <a:pt x="-4379" y="222373"/>
                  <a:pt x="11961" y="205467"/>
                </a:cubicBezTo>
                <a:lnTo>
                  <a:pt x="116280" y="97533"/>
                </a:lnTo>
                <a:cubicBezTo>
                  <a:pt x="115035" y="91858"/>
                  <a:pt x="114407" y="86065"/>
                  <a:pt x="114410" y="80256"/>
                </a:cubicBezTo>
                <a:close/>
                <a:moveTo>
                  <a:pt x="194656" y="20944"/>
                </a:moveTo>
                <a:cubicBezTo>
                  <a:pt x="161899" y="20931"/>
                  <a:pt x="135334" y="47476"/>
                  <a:pt x="135321" y="80233"/>
                </a:cubicBezTo>
                <a:cubicBezTo>
                  <a:pt x="135318" y="86100"/>
                  <a:pt x="136187" y="91935"/>
                  <a:pt x="137897" y="97547"/>
                </a:cubicBezTo>
                <a:cubicBezTo>
                  <a:pt x="139007" y="101185"/>
                  <a:pt x="138057" y="105139"/>
                  <a:pt x="135413" y="107874"/>
                </a:cubicBezTo>
                <a:lnTo>
                  <a:pt x="27005" y="220008"/>
                </a:lnTo>
                <a:cubicBezTo>
                  <a:pt x="18696" y="228602"/>
                  <a:pt x="18927" y="242304"/>
                  <a:pt x="27521" y="250613"/>
                </a:cubicBezTo>
                <a:cubicBezTo>
                  <a:pt x="36115" y="258923"/>
                  <a:pt x="49818" y="258691"/>
                  <a:pt x="58126" y="250097"/>
                </a:cubicBezTo>
                <a:lnTo>
                  <a:pt x="165251" y="139274"/>
                </a:lnTo>
                <a:cubicBezTo>
                  <a:pt x="168045" y="136381"/>
                  <a:pt x="172248" y="135346"/>
                  <a:pt x="176066" y="136609"/>
                </a:cubicBezTo>
                <a:cubicBezTo>
                  <a:pt x="207168" y="146892"/>
                  <a:pt x="240716" y="130015"/>
                  <a:pt x="250999" y="98913"/>
                </a:cubicBezTo>
                <a:cubicBezTo>
                  <a:pt x="254468" y="88417"/>
                  <a:pt x="254936" y="77159"/>
                  <a:pt x="252349" y="66412"/>
                </a:cubicBezTo>
                <a:lnTo>
                  <a:pt x="217571" y="101189"/>
                </a:lnTo>
                <a:cubicBezTo>
                  <a:pt x="213485" y="105278"/>
                  <a:pt x="206857" y="105280"/>
                  <a:pt x="202768" y="101194"/>
                </a:cubicBezTo>
                <a:cubicBezTo>
                  <a:pt x="202767" y="101192"/>
                  <a:pt x="202765" y="101191"/>
                  <a:pt x="202764" y="101189"/>
                </a:cubicBezTo>
                <a:lnTo>
                  <a:pt x="173164" y="71589"/>
                </a:lnTo>
                <a:cubicBezTo>
                  <a:pt x="169082" y="67503"/>
                  <a:pt x="169082" y="60883"/>
                  <a:pt x="173164" y="56796"/>
                </a:cubicBezTo>
                <a:lnTo>
                  <a:pt x="207579" y="22367"/>
                </a:lnTo>
                <a:cubicBezTo>
                  <a:pt x="203336" y="21422"/>
                  <a:pt x="199003" y="20945"/>
                  <a:pt x="194656" y="20944"/>
                </a:cubicBezTo>
                <a:close/>
              </a:path>
            </a:pathLst>
          </a:custGeom>
          <a:gradFill>
            <a:gsLst>
              <a:gs pos="0">
                <a:srgbClr val="3463B5"/>
              </a:gs>
              <a:gs pos="100000">
                <a:srgbClr val="3163B5"/>
              </a:gs>
            </a:gsLst>
            <a:path path="circle">
              <a:fillToRect l="100000" t="100000"/>
            </a:path>
          </a:gra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8B24AF-B63F-917F-04E7-7EBE08D1ACD1}"/>
              </a:ext>
            </a:extLst>
          </p:cNvPr>
          <p:cNvSpPr txBox="1"/>
          <p:nvPr/>
        </p:nvSpPr>
        <p:spPr>
          <a:xfrm>
            <a:off x="5201289" y="5076900"/>
            <a:ext cx="1786950" cy="369332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3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1371655" algn="l"/>
              </a:tabLst>
              <a:defRPr kumimoji="0" sz="7200" b="0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0">
                      <a:srgbClr val="C03BC4"/>
                    </a:gs>
                    <a:gs pos="99000">
                      <a:srgbClr val="0078D4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+mj-lt"/>
                <a:cs typeface="Segoe UI Semibold" panose="020B0502040204020203" pitchFamily="34" charset="0"/>
              </a:defRPr>
            </a:lvl1pPr>
            <a:lvl2pPr marL="0" marR="0" lvl="1" indent="0" algn="ctr" defTabSz="630263" fontAlgn="base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Tx/>
              <a:buNone/>
              <a:tabLst>
                <a:tab pos="1371655" algn="l"/>
              </a:tabLst>
              <a:defRPr sz="1200">
                <a:ln w="3175">
                  <a:noFill/>
                </a:ln>
                <a:gradFill flip="none" rotWithShape="1">
                  <a:gsLst>
                    <a:gs pos="99000">
                      <a:srgbClr val="1774A8"/>
                    </a:gs>
                    <a:gs pos="0">
                      <a:srgbClr val="318581"/>
                    </a:gs>
                  </a:gsLst>
                  <a:lin ang="0" scaled="0"/>
                  <a:tileRect/>
                </a:gradFill>
                <a:latin typeface="Segoe UI Semibold" panose="020B0502040204020203" pitchFamily="34" charset="0"/>
                <a:cs typeface="Segoe UI" pitchFamily="34" charset="0"/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r>
              <a:rPr lang="en-US" dirty="0">
                <a:gradFill flip="none" rotWithShape="1">
                  <a:gsLst>
                    <a:gs pos="99000">
                      <a:srgbClr val="6558B0"/>
                    </a:gs>
                    <a:gs pos="0">
                      <a:srgbClr val="2C64B6"/>
                    </a:gs>
                  </a:gsLst>
                  <a:lin ang="0" scaled="0"/>
                  <a:tileRect/>
                </a:gradFill>
              </a:rPr>
              <a:t>Receive Tailored Recommendations 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C09C5D39-75AE-015B-7272-3AB1EBD1664C}"/>
              </a:ext>
            </a:extLst>
          </p:cNvPr>
          <p:cNvSpPr txBox="1">
            <a:spLocks/>
          </p:cNvSpPr>
          <p:nvPr/>
        </p:nvSpPr>
        <p:spPr>
          <a:xfrm>
            <a:off x="5431107" y="5499571"/>
            <a:ext cx="1327314" cy="4616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/>
              </a:rPr>
              <a:t>to strengthen your M365 Copilot + Agents security strategy.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F786DBB-CC7A-93C4-9141-DB2CACF5A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257422" y="4769468"/>
            <a:ext cx="1956079" cy="1446275"/>
          </a:xfrm>
          <a:prstGeom prst="roundRect">
            <a:avLst>
              <a:gd name="adj" fmla="val 11190"/>
            </a:avLst>
          </a:prstGeom>
          <a:solidFill>
            <a:srgbClr val="222120">
              <a:alpha val="8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ct val="0"/>
              </a:spcBef>
            </a:pPr>
            <a:endParaRPr lang="en-US" sz="1600" strike="sngStrike" kern="0" dirty="0">
              <a:solidFill>
                <a:srgbClr val="091F2C"/>
              </a:solidFill>
              <a:latin typeface="Segoe UI"/>
            </a:endParaRPr>
          </a:p>
        </p:txBody>
      </p:sp>
      <p:sp useBgFill="1">
        <p:nvSpPr>
          <p:cNvPr id="71" name="Oval 70">
            <a:extLst>
              <a:ext uri="{FF2B5EF4-FFF2-40B4-BE49-F238E27FC236}">
                <a16:creationId xmlns:a16="http://schemas.microsoft.com/office/drawing/2014/main" id="{6BBFEEF8-EFB6-BBED-2FA6-A821E1037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7985749" y="4511051"/>
            <a:ext cx="499425" cy="499425"/>
          </a:xfrm>
          <a:prstGeom prst="ellipse">
            <a:avLst/>
          </a:prstGeom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ct val="0"/>
              </a:spcBef>
            </a:pPr>
            <a:endParaRPr lang="en-US" sz="1600" strike="sngStrike" kern="0">
              <a:solidFill>
                <a:srgbClr val="091F2C"/>
              </a:solidFill>
              <a:latin typeface="Segoe UI"/>
            </a:endParaRPr>
          </a:p>
        </p:txBody>
      </p:sp>
      <p:sp>
        <p:nvSpPr>
          <p:cNvPr id="72" name="Graphic 38" descr="Icon of a bulleted clipboard">
            <a:extLst>
              <a:ext uri="{FF2B5EF4-FFF2-40B4-BE49-F238E27FC236}">
                <a16:creationId xmlns:a16="http://schemas.microsoft.com/office/drawing/2014/main" id="{7485F81F-7B14-93FC-8F72-16770DB865B1}"/>
              </a:ext>
            </a:extLst>
          </p:cNvPr>
          <p:cNvSpPr>
            <a:spLocks noChangeAspect="1"/>
          </p:cNvSpPr>
          <p:nvPr/>
        </p:nvSpPr>
        <p:spPr>
          <a:xfrm>
            <a:off x="8133159" y="4625293"/>
            <a:ext cx="193589" cy="258122"/>
          </a:xfrm>
          <a:custGeom>
            <a:avLst/>
            <a:gdLst>
              <a:gd name="connsiteX0" fmla="*/ 77511 w 186026"/>
              <a:gd name="connsiteY0" fmla="*/ 100764 h 248035"/>
              <a:gd name="connsiteX1" fmla="*/ 85262 w 186026"/>
              <a:gd name="connsiteY1" fmla="*/ 93013 h 248035"/>
              <a:gd name="connsiteX2" fmla="*/ 139520 w 186026"/>
              <a:gd name="connsiteY2" fmla="*/ 93013 h 248035"/>
              <a:gd name="connsiteX3" fmla="*/ 147271 w 186026"/>
              <a:gd name="connsiteY3" fmla="*/ 100764 h 248035"/>
              <a:gd name="connsiteX4" fmla="*/ 139520 w 186026"/>
              <a:gd name="connsiteY4" fmla="*/ 108515 h 248035"/>
              <a:gd name="connsiteX5" fmla="*/ 85262 w 186026"/>
              <a:gd name="connsiteY5" fmla="*/ 108515 h 248035"/>
              <a:gd name="connsiteX6" fmla="*/ 77511 w 186026"/>
              <a:gd name="connsiteY6" fmla="*/ 100764 h 248035"/>
              <a:gd name="connsiteX7" fmla="*/ 77511 w 186026"/>
              <a:gd name="connsiteY7" fmla="*/ 147271 h 248035"/>
              <a:gd name="connsiteX8" fmla="*/ 85262 w 186026"/>
              <a:gd name="connsiteY8" fmla="*/ 139520 h 248035"/>
              <a:gd name="connsiteX9" fmla="*/ 139520 w 186026"/>
              <a:gd name="connsiteY9" fmla="*/ 139520 h 248035"/>
              <a:gd name="connsiteX10" fmla="*/ 147271 w 186026"/>
              <a:gd name="connsiteY10" fmla="*/ 147271 h 248035"/>
              <a:gd name="connsiteX11" fmla="*/ 139520 w 186026"/>
              <a:gd name="connsiteY11" fmla="*/ 155022 h 248035"/>
              <a:gd name="connsiteX12" fmla="*/ 85262 w 186026"/>
              <a:gd name="connsiteY12" fmla="*/ 155022 h 248035"/>
              <a:gd name="connsiteX13" fmla="*/ 77511 w 186026"/>
              <a:gd name="connsiteY13" fmla="*/ 147271 h 248035"/>
              <a:gd name="connsiteX14" fmla="*/ 77511 w 186026"/>
              <a:gd name="connsiteY14" fmla="*/ 193778 h 248035"/>
              <a:gd name="connsiteX15" fmla="*/ 85262 w 186026"/>
              <a:gd name="connsiteY15" fmla="*/ 186026 h 248035"/>
              <a:gd name="connsiteX16" fmla="*/ 139520 w 186026"/>
              <a:gd name="connsiteY16" fmla="*/ 186026 h 248035"/>
              <a:gd name="connsiteX17" fmla="*/ 147271 w 186026"/>
              <a:gd name="connsiteY17" fmla="*/ 193778 h 248035"/>
              <a:gd name="connsiteX18" fmla="*/ 139520 w 186026"/>
              <a:gd name="connsiteY18" fmla="*/ 201529 h 248035"/>
              <a:gd name="connsiteX19" fmla="*/ 85262 w 186026"/>
              <a:gd name="connsiteY19" fmla="*/ 201529 h 248035"/>
              <a:gd name="connsiteX20" fmla="*/ 77511 w 186026"/>
              <a:gd name="connsiteY20" fmla="*/ 193778 h 248035"/>
              <a:gd name="connsiteX21" fmla="*/ 62009 w 186026"/>
              <a:gd name="connsiteY21" fmla="*/ 100764 h 248035"/>
              <a:gd name="connsiteX22" fmla="*/ 50382 w 186026"/>
              <a:gd name="connsiteY22" fmla="*/ 112391 h 248035"/>
              <a:gd name="connsiteX23" fmla="*/ 38756 w 186026"/>
              <a:gd name="connsiteY23" fmla="*/ 100764 h 248035"/>
              <a:gd name="connsiteX24" fmla="*/ 50382 w 186026"/>
              <a:gd name="connsiteY24" fmla="*/ 89138 h 248035"/>
              <a:gd name="connsiteX25" fmla="*/ 62009 w 186026"/>
              <a:gd name="connsiteY25" fmla="*/ 100764 h 248035"/>
              <a:gd name="connsiteX26" fmla="*/ 62009 w 186026"/>
              <a:gd name="connsiteY26" fmla="*/ 147271 h 248035"/>
              <a:gd name="connsiteX27" fmla="*/ 50382 w 186026"/>
              <a:gd name="connsiteY27" fmla="*/ 158898 h 248035"/>
              <a:gd name="connsiteX28" fmla="*/ 38756 w 186026"/>
              <a:gd name="connsiteY28" fmla="*/ 147271 h 248035"/>
              <a:gd name="connsiteX29" fmla="*/ 50382 w 186026"/>
              <a:gd name="connsiteY29" fmla="*/ 135644 h 248035"/>
              <a:gd name="connsiteX30" fmla="*/ 62009 w 186026"/>
              <a:gd name="connsiteY30" fmla="*/ 147271 h 248035"/>
              <a:gd name="connsiteX31" fmla="*/ 50382 w 186026"/>
              <a:gd name="connsiteY31" fmla="*/ 205404 h 248035"/>
              <a:gd name="connsiteX32" fmla="*/ 62009 w 186026"/>
              <a:gd name="connsiteY32" fmla="*/ 193778 h 248035"/>
              <a:gd name="connsiteX33" fmla="*/ 50382 w 186026"/>
              <a:gd name="connsiteY33" fmla="*/ 182151 h 248035"/>
              <a:gd name="connsiteX34" fmla="*/ 38756 w 186026"/>
              <a:gd name="connsiteY34" fmla="*/ 193778 h 248035"/>
              <a:gd name="connsiteX35" fmla="*/ 50382 w 186026"/>
              <a:gd name="connsiteY35" fmla="*/ 205404 h 248035"/>
              <a:gd name="connsiteX36" fmla="*/ 47830 w 186026"/>
              <a:gd name="connsiteY36" fmla="*/ 15502 h 248035"/>
              <a:gd name="connsiteX37" fmla="*/ 69760 w 186026"/>
              <a:gd name="connsiteY37" fmla="*/ 0 h 248035"/>
              <a:gd name="connsiteX38" fmla="*/ 116267 w 186026"/>
              <a:gd name="connsiteY38" fmla="*/ 0 h 248035"/>
              <a:gd name="connsiteX39" fmla="*/ 138196 w 186026"/>
              <a:gd name="connsiteY39" fmla="*/ 15502 h 248035"/>
              <a:gd name="connsiteX40" fmla="*/ 162773 w 186026"/>
              <a:gd name="connsiteY40" fmla="*/ 15502 h 248035"/>
              <a:gd name="connsiteX41" fmla="*/ 186026 w 186026"/>
              <a:gd name="connsiteY41" fmla="*/ 38756 h 248035"/>
              <a:gd name="connsiteX42" fmla="*/ 186026 w 186026"/>
              <a:gd name="connsiteY42" fmla="*/ 224782 h 248035"/>
              <a:gd name="connsiteX43" fmla="*/ 162773 w 186026"/>
              <a:gd name="connsiteY43" fmla="*/ 248035 h 248035"/>
              <a:gd name="connsiteX44" fmla="*/ 23253 w 186026"/>
              <a:gd name="connsiteY44" fmla="*/ 248035 h 248035"/>
              <a:gd name="connsiteX45" fmla="*/ 0 w 186026"/>
              <a:gd name="connsiteY45" fmla="*/ 224782 h 248035"/>
              <a:gd name="connsiteX46" fmla="*/ 0 w 186026"/>
              <a:gd name="connsiteY46" fmla="*/ 38756 h 248035"/>
              <a:gd name="connsiteX47" fmla="*/ 23253 w 186026"/>
              <a:gd name="connsiteY47" fmla="*/ 15502 h 248035"/>
              <a:gd name="connsiteX48" fmla="*/ 47830 w 186026"/>
              <a:gd name="connsiteY48" fmla="*/ 15502 h 248035"/>
              <a:gd name="connsiteX49" fmla="*/ 69760 w 186026"/>
              <a:gd name="connsiteY49" fmla="*/ 15502 h 248035"/>
              <a:gd name="connsiteX50" fmla="*/ 62009 w 186026"/>
              <a:gd name="connsiteY50" fmla="*/ 23253 h 248035"/>
              <a:gd name="connsiteX51" fmla="*/ 69760 w 186026"/>
              <a:gd name="connsiteY51" fmla="*/ 31004 h 248035"/>
              <a:gd name="connsiteX52" fmla="*/ 116267 w 186026"/>
              <a:gd name="connsiteY52" fmla="*/ 31004 h 248035"/>
              <a:gd name="connsiteX53" fmla="*/ 124018 w 186026"/>
              <a:gd name="connsiteY53" fmla="*/ 23253 h 248035"/>
              <a:gd name="connsiteX54" fmla="*/ 116267 w 186026"/>
              <a:gd name="connsiteY54" fmla="*/ 15502 h 248035"/>
              <a:gd name="connsiteX55" fmla="*/ 69760 w 186026"/>
              <a:gd name="connsiteY55" fmla="*/ 15502 h 248035"/>
              <a:gd name="connsiteX56" fmla="*/ 47830 w 186026"/>
              <a:gd name="connsiteY56" fmla="*/ 31004 h 248035"/>
              <a:gd name="connsiteX57" fmla="*/ 23253 w 186026"/>
              <a:gd name="connsiteY57" fmla="*/ 31004 h 248035"/>
              <a:gd name="connsiteX58" fmla="*/ 15502 w 186026"/>
              <a:gd name="connsiteY58" fmla="*/ 38756 h 248035"/>
              <a:gd name="connsiteX59" fmla="*/ 15502 w 186026"/>
              <a:gd name="connsiteY59" fmla="*/ 224782 h 248035"/>
              <a:gd name="connsiteX60" fmla="*/ 23253 w 186026"/>
              <a:gd name="connsiteY60" fmla="*/ 232533 h 248035"/>
              <a:gd name="connsiteX61" fmla="*/ 162773 w 186026"/>
              <a:gd name="connsiteY61" fmla="*/ 232533 h 248035"/>
              <a:gd name="connsiteX62" fmla="*/ 170524 w 186026"/>
              <a:gd name="connsiteY62" fmla="*/ 224782 h 248035"/>
              <a:gd name="connsiteX63" fmla="*/ 170524 w 186026"/>
              <a:gd name="connsiteY63" fmla="*/ 38756 h 248035"/>
              <a:gd name="connsiteX64" fmla="*/ 162773 w 186026"/>
              <a:gd name="connsiteY64" fmla="*/ 31004 h 248035"/>
              <a:gd name="connsiteX65" fmla="*/ 138196 w 186026"/>
              <a:gd name="connsiteY65" fmla="*/ 31004 h 248035"/>
              <a:gd name="connsiteX66" fmla="*/ 116267 w 186026"/>
              <a:gd name="connsiteY66" fmla="*/ 46507 h 248035"/>
              <a:gd name="connsiteX67" fmla="*/ 69760 w 186026"/>
              <a:gd name="connsiteY67" fmla="*/ 46507 h 248035"/>
              <a:gd name="connsiteX68" fmla="*/ 47830 w 186026"/>
              <a:gd name="connsiteY68" fmla="*/ 31004 h 24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86026" h="248035">
                <a:moveTo>
                  <a:pt x="77511" y="100764"/>
                </a:moveTo>
                <a:cubicBezTo>
                  <a:pt x="77511" y="96484"/>
                  <a:pt x="80981" y="93013"/>
                  <a:pt x="85262" y="93013"/>
                </a:cubicBezTo>
                <a:lnTo>
                  <a:pt x="139520" y="93013"/>
                </a:lnTo>
                <a:cubicBezTo>
                  <a:pt x="143800" y="93013"/>
                  <a:pt x="147271" y="96484"/>
                  <a:pt x="147271" y="100764"/>
                </a:cubicBezTo>
                <a:cubicBezTo>
                  <a:pt x="147271" y="105045"/>
                  <a:pt x="143800" y="108515"/>
                  <a:pt x="139520" y="108515"/>
                </a:cubicBezTo>
                <a:lnTo>
                  <a:pt x="85262" y="108515"/>
                </a:lnTo>
                <a:cubicBezTo>
                  <a:pt x="80981" y="108515"/>
                  <a:pt x="77511" y="105045"/>
                  <a:pt x="77511" y="100764"/>
                </a:cubicBezTo>
                <a:close/>
                <a:moveTo>
                  <a:pt x="77511" y="147271"/>
                </a:moveTo>
                <a:cubicBezTo>
                  <a:pt x="77511" y="142991"/>
                  <a:pt x="80981" y="139520"/>
                  <a:pt x="85262" y="139520"/>
                </a:cubicBezTo>
                <a:lnTo>
                  <a:pt x="139520" y="139520"/>
                </a:lnTo>
                <a:cubicBezTo>
                  <a:pt x="143800" y="139520"/>
                  <a:pt x="147271" y="142991"/>
                  <a:pt x="147271" y="147271"/>
                </a:cubicBezTo>
                <a:cubicBezTo>
                  <a:pt x="147271" y="151551"/>
                  <a:pt x="143800" y="155022"/>
                  <a:pt x="139520" y="155022"/>
                </a:cubicBezTo>
                <a:lnTo>
                  <a:pt x="85262" y="155022"/>
                </a:lnTo>
                <a:cubicBezTo>
                  <a:pt x="80981" y="155022"/>
                  <a:pt x="77511" y="151551"/>
                  <a:pt x="77511" y="147271"/>
                </a:cubicBezTo>
                <a:close/>
                <a:moveTo>
                  <a:pt x="77511" y="193778"/>
                </a:moveTo>
                <a:cubicBezTo>
                  <a:pt x="77511" y="189497"/>
                  <a:pt x="80981" y="186026"/>
                  <a:pt x="85262" y="186026"/>
                </a:cubicBezTo>
                <a:lnTo>
                  <a:pt x="139520" y="186026"/>
                </a:lnTo>
                <a:cubicBezTo>
                  <a:pt x="143800" y="186026"/>
                  <a:pt x="147271" y="189497"/>
                  <a:pt x="147271" y="193778"/>
                </a:cubicBezTo>
                <a:cubicBezTo>
                  <a:pt x="147271" y="198058"/>
                  <a:pt x="143800" y="201529"/>
                  <a:pt x="139520" y="201529"/>
                </a:cubicBezTo>
                <a:lnTo>
                  <a:pt x="85262" y="201529"/>
                </a:lnTo>
                <a:cubicBezTo>
                  <a:pt x="80981" y="201529"/>
                  <a:pt x="77511" y="198058"/>
                  <a:pt x="77511" y="193778"/>
                </a:cubicBezTo>
                <a:close/>
                <a:moveTo>
                  <a:pt x="62009" y="100764"/>
                </a:moveTo>
                <a:cubicBezTo>
                  <a:pt x="62009" y="107185"/>
                  <a:pt x="56803" y="112391"/>
                  <a:pt x="50382" y="112391"/>
                </a:cubicBezTo>
                <a:cubicBezTo>
                  <a:pt x="43961" y="112391"/>
                  <a:pt x="38756" y="107185"/>
                  <a:pt x="38756" y="100764"/>
                </a:cubicBezTo>
                <a:cubicBezTo>
                  <a:pt x="38756" y="94343"/>
                  <a:pt x="43961" y="89138"/>
                  <a:pt x="50382" y="89138"/>
                </a:cubicBezTo>
                <a:cubicBezTo>
                  <a:pt x="56803" y="89138"/>
                  <a:pt x="62009" y="94343"/>
                  <a:pt x="62009" y="100764"/>
                </a:cubicBezTo>
                <a:close/>
                <a:moveTo>
                  <a:pt x="62009" y="147271"/>
                </a:moveTo>
                <a:cubicBezTo>
                  <a:pt x="62009" y="153692"/>
                  <a:pt x="56803" y="158898"/>
                  <a:pt x="50382" y="158898"/>
                </a:cubicBezTo>
                <a:cubicBezTo>
                  <a:pt x="43961" y="158898"/>
                  <a:pt x="38756" y="153692"/>
                  <a:pt x="38756" y="147271"/>
                </a:cubicBezTo>
                <a:cubicBezTo>
                  <a:pt x="38756" y="140850"/>
                  <a:pt x="43961" y="135644"/>
                  <a:pt x="50382" y="135644"/>
                </a:cubicBezTo>
                <a:cubicBezTo>
                  <a:pt x="56803" y="135644"/>
                  <a:pt x="62009" y="140850"/>
                  <a:pt x="62009" y="147271"/>
                </a:cubicBezTo>
                <a:close/>
                <a:moveTo>
                  <a:pt x="50382" y="205404"/>
                </a:moveTo>
                <a:cubicBezTo>
                  <a:pt x="56803" y="205404"/>
                  <a:pt x="62009" y="200199"/>
                  <a:pt x="62009" y="193778"/>
                </a:cubicBezTo>
                <a:cubicBezTo>
                  <a:pt x="62009" y="187356"/>
                  <a:pt x="56803" y="182151"/>
                  <a:pt x="50382" y="182151"/>
                </a:cubicBezTo>
                <a:cubicBezTo>
                  <a:pt x="43961" y="182151"/>
                  <a:pt x="38756" y="187356"/>
                  <a:pt x="38756" y="193778"/>
                </a:cubicBezTo>
                <a:cubicBezTo>
                  <a:pt x="38756" y="200199"/>
                  <a:pt x="43961" y="205404"/>
                  <a:pt x="50382" y="205404"/>
                </a:cubicBezTo>
                <a:close/>
                <a:moveTo>
                  <a:pt x="47830" y="15502"/>
                </a:moveTo>
                <a:cubicBezTo>
                  <a:pt x="51022" y="6471"/>
                  <a:pt x="59635" y="0"/>
                  <a:pt x="69760" y="0"/>
                </a:cubicBezTo>
                <a:lnTo>
                  <a:pt x="116267" y="0"/>
                </a:lnTo>
                <a:cubicBezTo>
                  <a:pt x="126391" y="0"/>
                  <a:pt x="135004" y="6471"/>
                  <a:pt x="138196" y="15502"/>
                </a:cubicBezTo>
                <a:lnTo>
                  <a:pt x="162773" y="15502"/>
                </a:lnTo>
                <a:cubicBezTo>
                  <a:pt x="175615" y="15502"/>
                  <a:pt x="186026" y="25913"/>
                  <a:pt x="186026" y="38756"/>
                </a:cubicBezTo>
                <a:lnTo>
                  <a:pt x="186026" y="224782"/>
                </a:lnTo>
                <a:cubicBezTo>
                  <a:pt x="186026" y="237624"/>
                  <a:pt x="175615" y="248035"/>
                  <a:pt x="162773" y="248035"/>
                </a:cubicBezTo>
                <a:lnTo>
                  <a:pt x="23253" y="248035"/>
                </a:lnTo>
                <a:cubicBezTo>
                  <a:pt x="10411" y="248035"/>
                  <a:pt x="0" y="237624"/>
                  <a:pt x="0" y="224782"/>
                </a:cubicBezTo>
                <a:lnTo>
                  <a:pt x="0" y="38756"/>
                </a:lnTo>
                <a:cubicBezTo>
                  <a:pt x="0" y="25913"/>
                  <a:pt x="10411" y="15502"/>
                  <a:pt x="23253" y="15502"/>
                </a:cubicBezTo>
                <a:lnTo>
                  <a:pt x="47830" y="15502"/>
                </a:lnTo>
                <a:close/>
                <a:moveTo>
                  <a:pt x="69760" y="15502"/>
                </a:moveTo>
                <a:cubicBezTo>
                  <a:pt x="65479" y="15502"/>
                  <a:pt x="62009" y="18973"/>
                  <a:pt x="62009" y="23253"/>
                </a:cubicBezTo>
                <a:cubicBezTo>
                  <a:pt x="62009" y="27534"/>
                  <a:pt x="65479" y="31004"/>
                  <a:pt x="69760" y="31004"/>
                </a:cubicBezTo>
                <a:lnTo>
                  <a:pt x="116267" y="31004"/>
                </a:lnTo>
                <a:cubicBezTo>
                  <a:pt x="120547" y="31004"/>
                  <a:pt x="124018" y="27534"/>
                  <a:pt x="124018" y="23253"/>
                </a:cubicBezTo>
                <a:cubicBezTo>
                  <a:pt x="124018" y="18973"/>
                  <a:pt x="120547" y="15502"/>
                  <a:pt x="116267" y="15502"/>
                </a:cubicBezTo>
                <a:lnTo>
                  <a:pt x="69760" y="15502"/>
                </a:lnTo>
                <a:close/>
                <a:moveTo>
                  <a:pt x="47830" y="31004"/>
                </a:moveTo>
                <a:lnTo>
                  <a:pt x="23253" y="31004"/>
                </a:lnTo>
                <a:cubicBezTo>
                  <a:pt x="18973" y="31004"/>
                  <a:pt x="15502" y="34475"/>
                  <a:pt x="15502" y="38756"/>
                </a:cubicBezTo>
                <a:lnTo>
                  <a:pt x="15502" y="224782"/>
                </a:lnTo>
                <a:cubicBezTo>
                  <a:pt x="15502" y="229062"/>
                  <a:pt x="18973" y="232533"/>
                  <a:pt x="23253" y="232533"/>
                </a:cubicBezTo>
                <a:lnTo>
                  <a:pt x="162773" y="232533"/>
                </a:lnTo>
                <a:cubicBezTo>
                  <a:pt x="167053" y="232533"/>
                  <a:pt x="170524" y="229062"/>
                  <a:pt x="170524" y="224782"/>
                </a:cubicBezTo>
                <a:lnTo>
                  <a:pt x="170524" y="38756"/>
                </a:lnTo>
                <a:cubicBezTo>
                  <a:pt x="170524" y="34475"/>
                  <a:pt x="167053" y="31004"/>
                  <a:pt x="162773" y="31004"/>
                </a:cubicBezTo>
                <a:lnTo>
                  <a:pt x="138196" y="31004"/>
                </a:lnTo>
                <a:cubicBezTo>
                  <a:pt x="135004" y="40036"/>
                  <a:pt x="126391" y="46507"/>
                  <a:pt x="116267" y="46507"/>
                </a:cubicBezTo>
                <a:lnTo>
                  <a:pt x="69760" y="46507"/>
                </a:lnTo>
                <a:cubicBezTo>
                  <a:pt x="59635" y="46507"/>
                  <a:pt x="51022" y="40036"/>
                  <a:pt x="47830" y="31004"/>
                </a:cubicBezTo>
                <a:close/>
              </a:path>
            </a:pathLst>
          </a:custGeom>
          <a:gradFill>
            <a:gsLst>
              <a:gs pos="100000">
                <a:srgbClr val="7456AD"/>
              </a:gs>
              <a:gs pos="0">
                <a:srgbClr val="94569D"/>
              </a:gs>
            </a:gsLst>
            <a:path path="circle">
              <a:fillToRect l="100000" t="100000"/>
            </a:path>
          </a:gra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3212319-327C-8EAE-1D4B-3DAD555C0257}"/>
              </a:ext>
            </a:extLst>
          </p:cNvPr>
          <p:cNvSpPr txBox="1"/>
          <p:nvPr/>
        </p:nvSpPr>
        <p:spPr>
          <a:xfrm>
            <a:off x="7608908" y="5076900"/>
            <a:ext cx="1253107" cy="369332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3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1371655" algn="l"/>
              </a:tabLst>
              <a:defRPr kumimoji="0" sz="7200" b="0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0">
                      <a:srgbClr val="C03BC4"/>
                    </a:gs>
                    <a:gs pos="99000">
                      <a:srgbClr val="0078D4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+mj-lt"/>
                <a:cs typeface="Segoe UI Semibold" panose="020B0502040204020203" pitchFamily="34" charset="0"/>
              </a:defRPr>
            </a:lvl1pPr>
            <a:lvl2pPr marL="0" marR="0" lvl="1" indent="0" algn="ctr" defTabSz="630263" fontAlgn="base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Tx/>
              <a:buNone/>
              <a:tabLst>
                <a:tab pos="1371655" algn="l"/>
              </a:tabLst>
              <a:defRPr sz="1200">
                <a:ln w="3175">
                  <a:noFill/>
                </a:ln>
                <a:gradFill flip="none" rotWithShape="1">
                  <a:gsLst>
                    <a:gs pos="99000">
                      <a:srgbClr val="1774A8"/>
                    </a:gs>
                    <a:gs pos="0">
                      <a:srgbClr val="318581"/>
                    </a:gs>
                  </a:gsLst>
                  <a:lin ang="0" scaled="0"/>
                  <a:tileRect/>
                </a:gradFill>
                <a:latin typeface="Segoe UI Semibold" panose="020B0502040204020203" pitchFamily="34" charset="0"/>
                <a:cs typeface="Segoe UI" pitchFamily="34" charset="0"/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r>
              <a:rPr lang="en-US" dirty="0">
                <a:gradFill flip="none" rotWithShape="1">
                  <a:gsLst>
                    <a:gs pos="99000">
                      <a:srgbClr val="B1568D"/>
                    </a:gs>
                    <a:gs pos="0">
                      <a:srgbClr val="6558B0"/>
                    </a:gs>
                  </a:gsLst>
                  <a:lin ang="0" scaled="0"/>
                  <a:tileRect/>
                </a:gradFill>
              </a:rPr>
              <a:t>Download your full report 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A901E6B0-95A8-F23C-555B-7DBB92036043}"/>
              </a:ext>
            </a:extLst>
          </p:cNvPr>
          <p:cNvSpPr txBox="1">
            <a:spLocks/>
          </p:cNvSpPr>
          <p:nvPr/>
        </p:nvSpPr>
        <p:spPr>
          <a:xfrm>
            <a:off x="7607229" y="5499571"/>
            <a:ext cx="1256464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 share findings and align your team.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A50A0A2-1E7E-DCB5-654D-64ECFC906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9398118" y="4769468"/>
            <a:ext cx="1956079" cy="1446275"/>
          </a:xfrm>
          <a:prstGeom prst="roundRect">
            <a:avLst>
              <a:gd name="adj" fmla="val 11190"/>
            </a:avLst>
          </a:prstGeom>
          <a:solidFill>
            <a:srgbClr val="222120">
              <a:alpha val="8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ct val="0"/>
              </a:spcBef>
            </a:pPr>
            <a:endParaRPr lang="en-US" sz="1600" strike="sngStrike" kern="0" dirty="0">
              <a:solidFill>
                <a:srgbClr val="091F2C"/>
              </a:solidFill>
              <a:latin typeface="Segoe UI"/>
            </a:endParaRPr>
          </a:p>
        </p:txBody>
      </p:sp>
      <p:sp useBgFill="1">
        <p:nvSpPr>
          <p:cNvPr id="73" name="Oval 72">
            <a:extLst>
              <a:ext uri="{FF2B5EF4-FFF2-40B4-BE49-F238E27FC236}">
                <a16:creationId xmlns:a16="http://schemas.microsoft.com/office/drawing/2014/main" id="{04E24370-3BBD-A58B-F792-FE64D0F87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0126445" y="4511051"/>
            <a:ext cx="499425" cy="499425"/>
          </a:xfrm>
          <a:prstGeom prst="ellipse">
            <a:avLst/>
          </a:prstGeom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ct val="0"/>
              </a:spcBef>
            </a:pPr>
            <a:endParaRPr lang="en-US" sz="1600" strike="sngStrike" kern="0">
              <a:solidFill>
                <a:srgbClr val="091F2C"/>
              </a:solidFill>
              <a:latin typeface="Segoe UI"/>
            </a:endParaRPr>
          </a:p>
        </p:txBody>
      </p:sp>
      <p:sp>
        <p:nvSpPr>
          <p:cNvPr id="74" name="Graphic 77" descr="Icon of an arrow pointing outside a square box">
            <a:extLst>
              <a:ext uri="{FF2B5EF4-FFF2-40B4-BE49-F238E27FC236}">
                <a16:creationId xmlns:a16="http://schemas.microsoft.com/office/drawing/2014/main" id="{CB5AF1A2-A7C5-A08F-EC16-42BAE1338143}"/>
              </a:ext>
            </a:extLst>
          </p:cNvPr>
          <p:cNvSpPr>
            <a:spLocks noChangeAspect="1"/>
          </p:cNvSpPr>
          <p:nvPr/>
        </p:nvSpPr>
        <p:spPr>
          <a:xfrm>
            <a:off x="10261481" y="4641087"/>
            <a:ext cx="229353" cy="217319"/>
          </a:xfrm>
          <a:custGeom>
            <a:avLst/>
            <a:gdLst>
              <a:gd name="connsiteX0" fmla="*/ 35719 w 180949"/>
              <a:gd name="connsiteY0" fmla="*/ 9529 h 171454"/>
              <a:gd name="connsiteX1" fmla="*/ 68713 w 180949"/>
              <a:gd name="connsiteY1" fmla="*/ 9529 h 171454"/>
              <a:gd name="connsiteX2" fmla="*/ 75855 w 180949"/>
              <a:gd name="connsiteY2" fmla="*/ 16675 h 171454"/>
              <a:gd name="connsiteX3" fmla="*/ 69685 w 180949"/>
              <a:gd name="connsiteY3" fmla="*/ 23750 h 171454"/>
              <a:gd name="connsiteX4" fmla="*/ 68713 w 180949"/>
              <a:gd name="connsiteY4" fmla="*/ 23817 h 171454"/>
              <a:gd name="connsiteX5" fmla="*/ 35719 w 180949"/>
              <a:gd name="connsiteY5" fmla="*/ 23817 h 171454"/>
              <a:gd name="connsiteX6" fmla="*/ 14335 w 180949"/>
              <a:gd name="connsiteY6" fmla="*/ 43781 h 171454"/>
              <a:gd name="connsiteX7" fmla="*/ 14288 w 180949"/>
              <a:gd name="connsiteY7" fmla="*/ 45248 h 171454"/>
              <a:gd name="connsiteX8" fmla="*/ 14288 w 180949"/>
              <a:gd name="connsiteY8" fmla="*/ 135736 h 171454"/>
              <a:gd name="connsiteX9" fmla="*/ 34252 w 180949"/>
              <a:gd name="connsiteY9" fmla="*/ 157119 h 171454"/>
              <a:gd name="connsiteX10" fmla="*/ 35719 w 180949"/>
              <a:gd name="connsiteY10" fmla="*/ 157167 h 171454"/>
              <a:gd name="connsiteX11" fmla="*/ 126206 w 180949"/>
              <a:gd name="connsiteY11" fmla="*/ 157167 h 171454"/>
              <a:gd name="connsiteX12" fmla="*/ 147590 w 180949"/>
              <a:gd name="connsiteY12" fmla="*/ 137203 h 171454"/>
              <a:gd name="connsiteX13" fmla="*/ 147638 w 180949"/>
              <a:gd name="connsiteY13" fmla="*/ 135736 h 171454"/>
              <a:gd name="connsiteX14" fmla="*/ 147638 w 180949"/>
              <a:gd name="connsiteY14" fmla="*/ 130992 h 171454"/>
              <a:gd name="connsiteX15" fmla="*/ 154718 w 180949"/>
              <a:gd name="connsiteY15" fmla="*/ 123787 h 171454"/>
              <a:gd name="connsiteX16" fmla="*/ 161868 w 180949"/>
              <a:gd name="connsiteY16" fmla="*/ 130030 h 171454"/>
              <a:gd name="connsiteX17" fmla="*/ 161925 w 180949"/>
              <a:gd name="connsiteY17" fmla="*/ 130992 h 171454"/>
              <a:gd name="connsiteX18" fmla="*/ 161925 w 180949"/>
              <a:gd name="connsiteY18" fmla="*/ 135736 h 171454"/>
              <a:gd name="connsiteX19" fmla="*/ 128111 w 180949"/>
              <a:gd name="connsiteY19" fmla="*/ 171407 h 171454"/>
              <a:gd name="connsiteX20" fmla="*/ 126206 w 180949"/>
              <a:gd name="connsiteY20" fmla="*/ 171454 h 171454"/>
              <a:gd name="connsiteX21" fmla="*/ 35719 w 180949"/>
              <a:gd name="connsiteY21" fmla="*/ 171454 h 171454"/>
              <a:gd name="connsiteX22" fmla="*/ 48 w 180949"/>
              <a:gd name="connsiteY22" fmla="*/ 137641 h 171454"/>
              <a:gd name="connsiteX23" fmla="*/ 0 w 180949"/>
              <a:gd name="connsiteY23" fmla="*/ 135736 h 171454"/>
              <a:gd name="connsiteX24" fmla="*/ 0 w 180949"/>
              <a:gd name="connsiteY24" fmla="*/ 45248 h 171454"/>
              <a:gd name="connsiteX25" fmla="*/ 33814 w 180949"/>
              <a:gd name="connsiteY25" fmla="*/ 9577 h 171454"/>
              <a:gd name="connsiteX26" fmla="*/ 35719 w 180949"/>
              <a:gd name="connsiteY26" fmla="*/ 9529 h 171454"/>
              <a:gd name="connsiteX27" fmla="*/ 68713 w 180949"/>
              <a:gd name="connsiteY27" fmla="*/ 9529 h 171454"/>
              <a:gd name="connsiteX28" fmla="*/ 35719 w 180949"/>
              <a:gd name="connsiteY28" fmla="*/ 9529 h 171454"/>
              <a:gd name="connsiteX29" fmla="*/ 109566 w 180949"/>
              <a:gd name="connsiteY29" fmla="*/ 33532 h 171454"/>
              <a:gd name="connsiteX30" fmla="*/ 109566 w 180949"/>
              <a:gd name="connsiteY30" fmla="*/ 7148 h 171454"/>
              <a:gd name="connsiteX31" fmla="*/ 116705 w 180949"/>
              <a:gd name="connsiteY31" fmla="*/ 0 h 171454"/>
              <a:gd name="connsiteX32" fmla="*/ 120872 w 180949"/>
              <a:gd name="connsiteY32" fmla="*/ 1338 h 171454"/>
              <a:gd name="connsiteX33" fmla="*/ 121653 w 180949"/>
              <a:gd name="connsiteY33" fmla="*/ 1995 h 171454"/>
              <a:gd name="connsiteX34" fmla="*/ 178746 w 180949"/>
              <a:gd name="connsiteY34" fmla="*/ 56764 h 171454"/>
              <a:gd name="connsiteX35" fmla="*/ 179480 w 180949"/>
              <a:gd name="connsiteY35" fmla="*/ 66260 h 171454"/>
              <a:gd name="connsiteX36" fmla="*/ 178746 w 180949"/>
              <a:gd name="connsiteY36" fmla="*/ 67070 h 171454"/>
              <a:gd name="connsiteX37" fmla="*/ 121653 w 180949"/>
              <a:gd name="connsiteY37" fmla="*/ 121858 h 171454"/>
              <a:gd name="connsiteX38" fmla="*/ 111553 w 180949"/>
              <a:gd name="connsiteY38" fmla="*/ 121656 h 171454"/>
              <a:gd name="connsiteX39" fmla="*/ 109633 w 180949"/>
              <a:gd name="connsiteY39" fmla="*/ 117724 h 171454"/>
              <a:gd name="connsiteX40" fmla="*/ 109566 w 180949"/>
              <a:gd name="connsiteY40" fmla="*/ 116705 h 171454"/>
              <a:gd name="connsiteX41" fmla="*/ 109566 w 180949"/>
              <a:gd name="connsiteY41" fmla="*/ 90749 h 171454"/>
              <a:gd name="connsiteX42" fmla="*/ 106289 w 180949"/>
              <a:gd name="connsiteY42" fmla="*/ 91035 h 171454"/>
              <a:gd name="connsiteX43" fmla="*/ 40434 w 180949"/>
              <a:gd name="connsiteY43" fmla="*/ 122086 h 171454"/>
              <a:gd name="connsiteX44" fmla="*/ 28651 w 180949"/>
              <a:gd name="connsiteY44" fmla="*/ 115819 h 171454"/>
              <a:gd name="connsiteX45" fmla="*/ 106709 w 180949"/>
              <a:gd name="connsiteY45" fmla="*/ 33713 h 171454"/>
              <a:gd name="connsiteX46" fmla="*/ 109566 w 180949"/>
              <a:gd name="connsiteY46" fmla="*/ 33523 h 171454"/>
              <a:gd name="connsiteX47" fmla="*/ 109566 w 180949"/>
              <a:gd name="connsiteY47" fmla="*/ 7148 h 171454"/>
              <a:gd name="connsiteX48" fmla="*/ 109566 w 180949"/>
              <a:gd name="connsiteY48" fmla="*/ 33532 h 171454"/>
              <a:gd name="connsiteX49" fmla="*/ 123854 w 180949"/>
              <a:gd name="connsiteY49" fmla="*/ 23903 h 171454"/>
              <a:gd name="connsiteX50" fmla="*/ 123854 w 180949"/>
              <a:gd name="connsiteY50" fmla="*/ 40486 h 171454"/>
              <a:gd name="connsiteX51" fmla="*/ 116710 w 180949"/>
              <a:gd name="connsiteY51" fmla="*/ 47629 h 171454"/>
              <a:gd name="connsiteX52" fmla="*/ 47063 w 180949"/>
              <a:gd name="connsiteY52" fmla="*/ 96750 h 171454"/>
              <a:gd name="connsiteX53" fmla="*/ 46311 w 180949"/>
              <a:gd name="connsiteY53" fmla="*/ 99407 h 171454"/>
              <a:gd name="connsiteX54" fmla="*/ 49663 w 180949"/>
              <a:gd name="connsiteY54" fmla="*/ 97150 h 171454"/>
              <a:gd name="connsiteX55" fmla="*/ 116719 w 180949"/>
              <a:gd name="connsiteY55" fmla="*/ 76204 h 171454"/>
              <a:gd name="connsiteX56" fmla="*/ 123796 w 180949"/>
              <a:gd name="connsiteY56" fmla="*/ 82377 h 171454"/>
              <a:gd name="connsiteX57" fmla="*/ 123863 w 180949"/>
              <a:gd name="connsiteY57" fmla="*/ 83348 h 171454"/>
              <a:gd name="connsiteX58" fmla="*/ 123863 w 180949"/>
              <a:gd name="connsiteY58" fmla="*/ 99950 h 171454"/>
              <a:gd name="connsiteX59" fmla="*/ 163478 w 180949"/>
              <a:gd name="connsiteY59" fmla="*/ 61917 h 171454"/>
              <a:gd name="connsiteX60" fmla="*/ 123854 w 180949"/>
              <a:gd name="connsiteY60" fmla="*/ 23903 h 17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80949" h="171454">
                <a:moveTo>
                  <a:pt x="35719" y="9529"/>
                </a:moveTo>
                <a:lnTo>
                  <a:pt x="68713" y="9529"/>
                </a:lnTo>
                <a:cubicBezTo>
                  <a:pt x="72659" y="9531"/>
                  <a:pt x="75856" y="12730"/>
                  <a:pt x="75855" y="16675"/>
                </a:cubicBezTo>
                <a:cubicBezTo>
                  <a:pt x="75854" y="20244"/>
                  <a:pt x="73220" y="23264"/>
                  <a:pt x="69685" y="23750"/>
                </a:cubicBezTo>
                <a:lnTo>
                  <a:pt x="68713" y="23817"/>
                </a:lnTo>
                <a:lnTo>
                  <a:pt x="35719" y="23817"/>
                </a:lnTo>
                <a:cubicBezTo>
                  <a:pt x="24451" y="23816"/>
                  <a:pt x="15106" y="32540"/>
                  <a:pt x="14335" y="43781"/>
                </a:cubicBezTo>
                <a:lnTo>
                  <a:pt x="14288" y="45248"/>
                </a:lnTo>
                <a:lnTo>
                  <a:pt x="14288" y="135736"/>
                </a:lnTo>
                <a:cubicBezTo>
                  <a:pt x="14286" y="147004"/>
                  <a:pt x="23010" y="156348"/>
                  <a:pt x="34252" y="157119"/>
                </a:cubicBezTo>
                <a:lnTo>
                  <a:pt x="35719" y="157167"/>
                </a:lnTo>
                <a:lnTo>
                  <a:pt x="126206" y="157167"/>
                </a:lnTo>
                <a:cubicBezTo>
                  <a:pt x="137474" y="157168"/>
                  <a:pt x="146818" y="148444"/>
                  <a:pt x="147590" y="137203"/>
                </a:cubicBezTo>
                <a:lnTo>
                  <a:pt x="147638" y="135736"/>
                </a:lnTo>
                <a:lnTo>
                  <a:pt x="147638" y="130992"/>
                </a:lnTo>
                <a:cubicBezTo>
                  <a:pt x="147603" y="127047"/>
                  <a:pt x="150773" y="123821"/>
                  <a:pt x="154718" y="123787"/>
                </a:cubicBezTo>
                <a:cubicBezTo>
                  <a:pt x="158340" y="123755"/>
                  <a:pt x="161412" y="126437"/>
                  <a:pt x="161868" y="130030"/>
                </a:cubicBezTo>
                <a:lnTo>
                  <a:pt x="161925" y="130992"/>
                </a:lnTo>
                <a:lnTo>
                  <a:pt x="161925" y="135736"/>
                </a:lnTo>
                <a:cubicBezTo>
                  <a:pt x="161927" y="154724"/>
                  <a:pt x="147072" y="170394"/>
                  <a:pt x="128111" y="171407"/>
                </a:cubicBezTo>
                <a:lnTo>
                  <a:pt x="126206" y="171454"/>
                </a:lnTo>
                <a:lnTo>
                  <a:pt x="35719" y="171454"/>
                </a:lnTo>
                <a:cubicBezTo>
                  <a:pt x="16731" y="171456"/>
                  <a:pt x="1060" y="156601"/>
                  <a:pt x="48" y="137641"/>
                </a:cubicBezTo>
                <a:lnTo>
                  <a:pt x="0" y="135736"/>
                </a:lnTo>
                <a:lnTo>
                  <a:pt x="0" y="45248"/>
                </a:lnTo>
                <a:cubicBezTo>
                  <a:pt x="-2" y="26260"/>
                  <a:pt x="14853" y="10590"/>
                  <a:pt x="33814" y="9577"/>
                </a:cubicBezTo>
                <a:lnTo>
                  <a:pt x="35719" y="9529"/>
                </a:lnTo>
                <a:lnTo>
                  <a:pt x="68713" y="9529"/>
                </a:lnTo>
                <a:lnTo>
                  <a:pt x="35719" y="9529"/>
                </a:lnTo>
                <a:close/>
                <a:moveTo>
                  <a:pt x="109566" y="33532"/>
                </a:moveTo>
                <a:lnTo>
                  <a:pt x="109566" y="7148"/>
                </a:lnTo>
                <a:cubicBezTo>
                  <a:pt x="109563" y="3203"/>
                  <a:pt x="112760" y="2"/>
                  <a:pt x="116705" y="0"/>
                </a:cubicBezTo>
                <a:cubicBezTo>
                  <a:pt x="118200" y="-1"/>
                  <a:pt x="119658" y="467"/>
                  <a:pt x="120872" y="1338"/>
                </a:cubicBezTo>
                <a:lnTo>
                  <a:pt x="121653" y="1995"/>
                </a:lnTo>
                <a:lnTo>
                  <a:pt x="178746" y="56764"/>
                </a:lnTo>
                <a:cubicBezTo>
                  <a:pt x="181413" y="59317"/>
                  <a:pt x="181661" y="63431"/>
                  <a:pt x="179480" y="66260"/>
                </a:cubicBezTo>
                <a:lnTo>
                  <a:pt x="178746" y="67070"/>
                </a:lnTo>
                <a:lnTo>
                  <a:pt x="121653" y="121858"/>
                </a:lnTo>
                <a:cubicBezTo>
                  <a:pt x="118808" y="124591"/>
                  <a:pt x="114286" y="124501"/>
                  <a:pt x="111553" y="121656"/>
                </a:cubicBezTo>
                <a:cubicBezTo>
                  <a:pt x="110517" y="120579"/>
                  <a:pt x="109845" y="119203"/>
                  <a:pt x="109633" y="117724"/>
                </a:cubicBezTo>
                <a:lnTo>
                  <a:pt x="109566" y="116705"/>
                </a:lnTo>
                <a:lnTo>
                  <a:pt x="109566" y="90749"/>
                </a:lnTo>
                <a:lnTo>
                  <a:pt x="106289" y="91035"/>
                </a:lnTo>
                <a:cubicBezTo>
                  <a:pt x="83429" y="93416"/>
                  <a:pt x="61522" y="103703"/>
                  <a:pt x="40434" y="122086"/>
                </a:cubicBezTo>
                <a:cubicBezTo>
                  <a:pt x="35481" y="126401"/>
                  <a:pt x="27832" y="122325"/>
                  <a:pt x="28651" y="115819"/>
                </a:cubicBezTo>
                <a:cubicBezTo>
                  <a:pt x="34976" y="65146"/>
                  <a:pt x="61474" y="37219"/>
                  <a:pt x="106709" y="33713"/>
                </a:cubicBezTo>
                <a:lnTo>
                  <a:pt x="109566" y="33523"/>
                </a:lnTo>
                <a:lnTo>
                  <a:pt x="109566" y="7148"/>
                </a:lnTo>
                <a:lnTo>
                  <a:pt x="109566" y="33532"/>
                </a:lnTo>
                <a:close/>
                <a:moveTo>
                  <a:pt x="123854" y="23903"/>
                </a:moveTo>
                <a:lnTo>
                  <a:pt x="123854" y="40486"/>
                </a:lnTo>
                <a:cubicBezTo>
                  <a:pt x="123854" y="44431"/>
                  <a:pt x="120655" y="47629"/>
                  <a:pt x="116710" y="47629"/>
                </a:cubicBezTo>
                <a:cubicBezTo>
                  <a:pt x="79810" y="47629"/>
                  <a:pt x="56950" y="63593"/>
                  <a:pt x="47063" y="96750"/>
                </a:cubicBezTo>
                <a:lnTo>
                  <a:pt x="46311" y="99407"/>
                </a:lnTo>
                <a:lnTo>
                  <a:pt x="49663" y="97150"/>
                </a:lnTo>
                <a:cubicBezTo>
                  <a:pt x="70990" y="83224"/>
                  <a:pt x="93355" y="76204"/>
                  <a:pt x="116719" y="76204"/>
                </a:cubicBezTo>
                <a:cubicBezTo>
                  <a:pt x="120289" y="76204"/>
                  <a:pt x="123311" y="78840"/>
                  <a:pt x="123796" y="82377"/>
                </a:cubicBezTo>
                <a:lnTo>
                  <a:pt x="123863" y="83348"/>
                </a:lnTo>
                <a:lnTo>
                  <a:pt x="123863" y="99950"/>
                </a:lnTo>
                <a:lnTo>
                  <a:pt x="163478" y="61917"/>
                </a:lnTo>
                <a:lnTo>
                  <a:pt x="123854" y="23903"/>
                </a:lnTo>
                <a:close/>
              </a:path>
            </a:pathLst>
          </a:custGeom>
          <a:gradFill>
            <a:gsLst>
              <a:gs pos="0">
                <a:srgbClr val="E8556F"/>
              </a:gs>
              <a:gs pos="100000">
                <a:srgbClr val="A55693"/>
              </a:gs>
            </a:gsLst>
            <a:path path="circle">
              <a:fillToRect l="100000" t="100000"/>
            </a:path>
          </a:gra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FA8BE45-38ED-EB1B-DE40-E1E09025BCE3}"/>
              </a:ext>
            </a:extLst>
          </p:cNvPr>
          <p:cNvSpPr txBox="1"/>
          <p:nvPr/>
        </p:nvSpPr>
        <p:spPr>
          <a:xfrm>
            <a:off x="9482682" y="5076900"/>
            <a:ext cx="1786950" cy="369332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3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1371655" algn="l"/>
              </a:tabLst>
              <a:defRPr kumimoji="0" sz="7200" b="0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0">
                      <a:srgbClr val="C03BC4"/>
                    </a:gs>
                    <a:gs pos="99000">
                      <a:srgbClr val="0078D4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+mj-lt"/>
                <a:cs typeface="Segoe UI Semibold" panose="020B0502040204020203" pitchFamily="34" charset="0"/>
              </a:defRPr>
            </a:lvl1pPr>
            <a:lvl2pPr marL="0" marR="0" lvl="1" indent="0" algn="ctr" defTabSz="630263" fontAlgn="base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Tx/>
              <a:buNone/>
              <a:tabLst>
                <a:tab pos="1371655" algn="l"/>
              </a:tabLst>
              <a:defRPr sz="1200">
                <a:ln w="3175">
                  <a:noFill/>
                </a:ln>
                <a:gradFill flip="none" rotWithShape="1">
                  <a:gsLst>
                    <a:gs pos="99000">
                      <a:srgbClr val="1774A8"/>
                    </a:gs>
                    <a:gs pos="0">
                      <a:srgbClr val="318581"/>
                    </a:gs>
                  </a:gsLst>
                  <a:lin ang="0" scaled="0"/>
                  <a:tileRect/>
                </a:gradFill>
                <a:latin typeface="Segoe UI Semibold" panose="020B0502040204020203" pitchFamily="34" charset="0"/>
                <a:cs typeface="Segoe UI" pitchFamily="34" charset="0"/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1"/>
            <a:r>
              <a:rPr lang="en-US" dirty="0">
                <a:gradFill flip="none" rotWithShape="1">
                  <a:gsLst>
                    <a:gs pos="99000">
                      <a:srgbClr val="F65567"/>
                    </a:gs>
                    <a:gs pos="0">
                      <a:srgbClr val="B1568D"/>
                    </a:gs>
                  </a:gsLst>
                  <a:lin ang="0" scaled="0"/>
                  <a:tileRect/>
                </a:gradFill>
              </a:rPr>
              <a:t>Keep the </a:t>
            </a:r>
            <a:br>
              <a:rPr lang="en-US" dirty="0">
                <a:gradFill flip="none" rotWithShape="1">
                  <a:gsLst>
                    <a:gs pos="99000">
                      <a:srgbClr val="F65567"/>
                    </a:gs>
                    <a:gs pos="0">
                      <a:srgbClr val="B1568D"/>
                    </a:gs>
                  </a:gsLst>
                  <a:lin ang="0" scaled="0"/>
                  <a:tileRect/>
                </a:gradFill>
              </a:rPr>
            </a:br>
            <a:r>
              <a:rPr lang="en-US" dirty="0">
                <a:gradFill flip="none" rotWithShape="1">
                  <a:gsLst>
                    <a:gs pos="99000">
                      <a:srgbClr val="F65567"/>
                    </a:gs>
                    <a:gs pos="0">
                      <a:srgbClr val="B1568D"/>
                    </a:gs>
                  </a:gsLst>
                  <a:lin ang="0" scaled="0"/>
                  <a:tileRect/>
                </a:gradFill>
              </a:rPr>
              <a:t>momentum going 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F3E65FE7-D62A-D303-A73D-940EA3EC8AAA}"/>
              </a:ext>
            </a:extLst>
          </p:cNvPr>
          <p:cNvSpPr txBox="1">
            <a:spLocks/>
          </p:cNvSpPr>
          <p:nvPr/>
        </p:nvSpPr>
        <p:spPr>
          <a:xfrm>
            <a:off x="9686181" y="5499571"/>
            <a:ext cx="1379952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00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expert guidance and next steps.</a:t>
            </a:r>
          </a:p>
        </p:txBody>
      </p:sp>
      <p:sp>
        <p:nvSpPr>
          <p:cNvPr id="25" name="Rectangle: Rounded Corners 153">
            <a:extLst>
              <a:ext uri="{FF2B5EF4-FFF2-40B4-BE49-F238E27FC236}">
                <a16:creationId xmlns:a16="http://schemas.microsoft.com/office/drawing/2014/main" id="{FE331872-F416-AAE5-FDA1-867D59273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4297352" y="1436688"/>
            <a:ext cx="5389553" cy="4832350"/>
          </a:xfrm>
          <a:prstGeom prst="roundRect">
            <a:avLst>
              <a:gd name="adj" fmla="val 8952"/>
            </a:avLst>
          </a:prstGeom>
          <a:solidFill>
            <a:srgbClr val="222120">
              <a:alpha val="4706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ct val="0"/>
              </a:spcBef>
            </a:pPr>
            <a:endParaRPr lang="en-US" sz="1600" strike="sngStrike" kern="0" err="1">
              <a:solidFill>
                <a:srgbClr val="091F2C"/>
              </a:solidFill>
              <a:latin typeface="Segoe UI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04CA7D1-1B23-B107-6EFA-61EB9EDC7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5245989" y="1830378"/>
            <a:ext cx="3493008" cy="3493008"/>
          </a:xfrm>
          <a:prstGeom prst="roundRect">
            <a:avLst>
              <a:gd name="adj" fmla="val 11691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A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2522D4-4DE2-9BAA-814A-5B1A77ADA622}"/>
              </a:ext>
            </a:extLst>
          </p:cNvPr>
          <p:cNvSpPr txBox="1"/>
          <p:nvPr/>
        </p:nvSpPr>
        <p:spPr>
          <a:xfrm>
            <a:off x="14837123" y="5548821"/>
            <a:ext cx="4310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630263" fontAlgn="base">
              <a:spcBef>
                <a:spcPts val="1800"/>
              </a:spcBef>
              <a:buSzPct val="90000"/>
              <a:tabLst>
                <a:tab pos="1371655" algn="l"/>
              </a:tabLst>
              <a:defRPr/>
            </a:pPr>
            <a:r>
              <a:rPr lang="en-US" sz="20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aka.ms/S4AIassessment</a:t>
            </a:r>
            <a:endParaRPr lang="en-US" sz="2000" b="1" dirty="0">
              <a:ln w="3175">
                <a:noFill/>
              </a:ln>
              <a:gradFill flip="none" rotWithShape="1">
                <a:gsLst>
                  <a:gs pos="0">
                    <a:srgbClr val="F65567"/>
                  </a:gs>
                  <a:gs pos="100000">
                    <a:srgbClr val="318581"/>
                  </a:gs>
                  <a:gs pos="68000">
                    <a:srgbClr val="0A6BBA"/>
                  </a:gs>
                  <a:gs pos="31000">
                    <a:srgbClr val="7656AD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902CC34-F16E-BE69-4D67-E33E841A6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11175" y="2158618"/>
            <a:ext cx="2762636" cy="2734057"/>
          </a:xfrm>
          <a:prstGeom prst="rect">
            <a:avLst/>
          </a:prstGeom>
        </p:spPr>
      </p:pic>
      <p:sp>
        <p:nvSpPr>
          <p:cNvPr id="32" name="!!1">
            <a:extLst>
              <a:ext uri="{FF2B5EF4-FFF2-40B4-BE49-F238E27FC236}">
                <a16:creationId xmlns:a16="http://schemas.microsoft.com/office/drawing/2014/main" id="{65ABF8B2-05B1-563C-5547-1453AB1B7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-5640268" y="1436688"/>
            <a:ext cx="5389553" cy="4832350"/>
          </a:xfrm>
          <a:prstGeom prst="roundRect">
            <a:avLst>
              <a:gd name="adj" fmla="val 8952"/>
            </a:avLst>
          </a:prstGeom>
          <a:solidFill>
            <a:srgbClr val="222120">
              <a:alpha val="4706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ct val="0"/>
              </a:spcBef>
            </a:pPr>
            <a:endParaRPr lang="en-US" sz="1600" strike="sngStrike" kern="0" err="1">
              <a:solidFill>
                <a:srgbClr val="091F2C"/>
              </a:solidFill>
              <a:latin typeface="Segoe U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6830B7-73B6-FC19-13EE-1D147DAA4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5093152" y="2295620"/>
            <a:ext cx="4355822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Use our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502040204020203" pitchFamily="34" charset="0"/>
                <a:cs typeface="Segoe UI Semibold" panose="020B0502040204020203" pitchFamily="34" charset="0"/>
              </a:rPr>
              <a:t>Security for Al Assessment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to evaluate your current Al security across four key pillars: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502040204020203" pitchFamily="34" charset="0"/>
                <a:cs typeface="Segoe UI Semibold" panose="020B0502040204020203" pitchFamily="34" charset="0"/>
              </a:rPr>
              <a:t>Prepare, Discover, Protect,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502040204020203" pitchFamily="34" charset="0"/>
                <a:cs typeface="Segoe UI Semibold" panose="020B0502040204020203" pitchFamily="34" charset="0"/>
              </a:rPr>
              <a:t>Govern.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F47044-8B0C-EDC9-FD3E-05E0FCB07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5127072" y="1791986"/>
            <a:ext cx="435582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 algn="ctr" defTabSz="630263" fontAlgn="base">
              <a:spcBef>
                <a:spcPts val="1800"/>
              </a:spcBef>
              <a:buSzPct val="90000"/>
              <a:tabLst>
                <a:tab pos="1371655" algn="l"/>
              </a:tabLst>
              <a:defRPr/>
            </a:pPr>
            <a:r>
              <a:rPr lang="en-US" sz="24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 Al Security</a:t>
            </a:r>
            <a:r>
              <a:rPr lang="uk-UA" sz="24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 </a:t>
            </a:r>
            <a:r>
              <a:rPr lang="en-US" sz="2400" b="1" dirty="0" err="1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demensions</a:t>
            </a:r>
            <a:endParaRPr lang="en-US" sz="2400" b="1" dirty="0">
              <a:ln w="3175">
                <a:noFill/>
              </a:ln>
              <a:gradFill flip="none" rotWithShape="1">
                <a:gsLst>
                  <a:gs pos="0">
                    <a:srgbClr val="F65567"/>
                  </a:gs>
                  <a:gs pos="100000">
                    <a:srgbClr val="318581"/>
                  </a:gs>
                  <a:gs pos="68000">
                    <a:srgbClr val="0A6BBA"/>
                  </a:gs>
                  <a:gs pos="31000">
                    <a:srgbClr val="7656AD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83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154" grpId="0" animBg="1"/>
      <p:bldP spid="191" grpId="0" animBg="1"/>
      <p:bldP spid="192" grpId="0" animBg="1"/>
      <p:bldP spid="155" grpId="0"/>
      <p:bldP spid="189" grpId="0" animBg="1"/>
      <p:bldP spid="156" grpId="0"/>
      <p:bldP spid="195" grpId="0" animBg="1"/>
      <p:bldP spid="196" grpId="0" animBg="1"/>
      <p:bldP spid="157" grpId="0"/>
      <p:bldP spid="193" grpId="0" animBg="1"/>
      <p:bldP spid="194" grpId="0" animBg="1"/>
      <p:bldP spid="158" grpId="0"/>
      <p:bldP spid="33" grpId="0" animBg="1"/>
      <p:bldP spid="6" grpId="0" animBg="1"/>
      <p:bldP spid="36" grpId="0" animBg="1"/>
      <p:bldP spid="36" grpId="1" animBg="1"/>
      <p:bldP spid="76" grpId="0" animBg="1"/>
      <p:bldP spid="76" grpId="1" animBg="1"/>
      <p:bldP spid="39" grpId="0"/>
      <p:bldP spid="39" grpId="1"/>
      <p:bldP spid="5" grpId="0"/>
      <p:bldP spid="5" grpId="1"/>
      <p:bldP spid="42" grpId="0" animBg="1"/>
      <p:bldP spid="42" grpId="1" animBg="1"/>
      <p:bldP spid="78" grpId="0" animBg="1"/>
      <p:bldP spid="78" grpId="1" animBg="1"/>
      <p:bldP spid="44" grpId="0"/>
      <p:bldP spid="44" grpId="1"/>
      <p:bldP spid="45" grpId="0"/>
      <p:bldP spid="45" grpId="1"/>
      <p:bldP spid="51" grpId="0" animBg="1"/>
      <p:bldP spid="51" grpId="1" animBg="1"/>
      <p:bldP spid="69" grpId="0" animBg="1"/>
      <p:bldP spid="69" grpId="1" animBg="1"/>
      <p:bldP spid="70" grpId="0" animBg="1"/>
      <p:bldP spid="70" grpId="1" animBg="1"/>
      <p:bldP spid="52" grpId="0"/>
      <p:bldP spid="52" grpId="1"/>
      <p:bldP spid="53" grpId="0"/>
      <p:bldP spid="53" grpId="1"/>
      <p:bldP spid="54" grpId="0" animBg="1"/>
      <p:bldP spid="54" grpId="1" animBg="1"/>
      <p:bldP spid="72" grpId="0" animBg="1"/>
      <p:bldP spid="72" grpId="1" animBg="1"/>
      <p:bldP spid="55" grpId="0"/>
      <p:bldP spid="55" grpId="1"/>
      <p:bldP spid="56" grpId="0"/>
      <p:bldP spid="56" grpId="1"/>
      <p:bldP spid="57" grpId="0" animBg="1"/>
      <p:bldP spid="57" grpId="1" animBg="1"/>
      <p:bldP spid="74" grpId="0" animBg="1"/>
      <p:bldP spid="74" grpId="1" animBg="1"/>
      <p:bldP spid="58" grpId="0"/>
      <p:bldP spid="58" grpId="1"/>
      <p:bldP spid="59" grpId="0"/>
      <p:bldP spid="5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BF140-469E-5514-40C7-9271D3565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34">
            <a:extLst>
              <a:ext uri="{FF2B5EF4-FFF2-40B4-BE49-F238E27FC236}">
                <a16:creationId xmlns:a16="http://schemas.microsoft.com/office/drawing/2014/main" id="{34E037D7-718D-09D8-C99B-CA2F1FD2C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4199" y="1541763"/>
            <a:ext cx="11025189" cy="3774474"/>
          </a:xfrm>
          <a:prstGeom prst="roundRect">
            <a:avLst>
              <a:gd name="adj" fmla="val 7096"/>
            </a:avLst>
          </a:prstGeom>
          <a:solidFill>
            <a:srgbClr val="222120">
              <a:alpha val="4706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 dirty="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3E219B3-BA3F-C482-E5E6-3581602EB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68913" y="801913"/>
            <a:ext cx="5254174" cy="5254174"/>
          </a:xfrm>
          <a:prstGeom prst="ellipse">
            <a:avLst/>
          </a:prstGeom>
          <a:gradFill flip="none" rotWithShape="1">
            <a:gsLst>
              <a:gs pos="68000">
                <a:srgbClr val="0A6BBA"/>
              </a:gs>
              <a:gs pos="100000">
                <a:srgbClr val="318581"/>
              </a:gs>
              <a:gs pos="0">
                <a:srgbClr val="F65567"/>
              </a:gs>
              <a:gs pos="3200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228600" tIns="18288" rIns="228600" bIns="9144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22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D9C23D-D06C-2A2D-AFBE-CEB77A009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43086" y="976086"/>
            <a:ext cx="4905828" cy="4905828"/>
          </a:xfrm>
          <a:prstGeom prst="ellipse">
            <a:avLst/>
          </a:prstGeom>
          <a:solidFill>
            <a:srgbClr val="EAEAE9"/>
          </a:solidFill>
        </p:spPr>
        <p:txBody>
          <a:bodyPr wrap="square" lIns="146957" tIns="25718" rIns="146957" bIns="27432" rtlCol="0" anchor="ctr">
            <a:noAutofit/>
          </a:bodyPr>
          <a:lstStyle/>
          <a:p>
            <a:pPr marL="0" marR="0" lvl="0" indent="0" algn="ctr" defTabSz="227585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Tx/>
              <a:buSzTx/>
              <a:buFontTx/>
              <a:buNone/>
              <a:tabLst>
                <a:tab pos="3701239" algn="l"/>
              </a:tabLst>
              <a:defRPr/>
            </a:pPr>
            <a:endParaRPr kumimoji="0" lang="en-US" sz="1800" b="0" i="0" u="none" strike="noStrike" kern="1200" cap="none" spc="0" normalizeH="0" baseline="0" noProof="0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4" name="Graphic 37">
            <a:extLst>
              <a:ext uri="{FF2B5EF4-FFF2-40B4-BE49-F238E27FC236}">
                <a16:creationId xmlns:a16="http://schemas.microsoft.com/office/drawing/2014/main" id="{187C6DE9-F635-59C1-729A-3401EE658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93993" y="2674596"/>
            <a:ext cx="576571" cy="521208"/>
          </a:xfrm>
          <a:custGeom>
            <a:avLst/>
            <a:gdLst>
              <a:gd name="connsiteX0" fmla="*/ 143312 w 279350"/>
              <a:gd name="connsiteY0" fmla="*/ 1 h 252526"/>
              <a:gd name="connsiteX1" fmla="*/ 135192 w 279350"/>
              <a:gd name="connsiteY1" fmla="*/ 3864 h 252526"/>
              <a:gd name="connsiteX2" fmla="*/ 134380 w 279350"/>
              <a:gd name="connsiteY2" fmla="*/ 4466 h 252526"/>
              <a:gd name="connsiteX3" fmla="*/ 46663 w 279350"/>
              <a:gd name="connsiteY3" fmla="*/ 26207 h 252526"/>
              <a:gd name="connsiteX4" fmla="*/ 22361 w 279350"/>
              <a:gd name="connsiteY4" fmla="*/ 103340 h 252526"/>
              <a:gd name="connsiteX5" fmla="*/ 22151 w 279350"/>
              <a:gd name="connsiteY5" fmla="*/ 103550 h 252526"/>
              <a:gd name="connsiteX6" fmla="*/ 8741 w 279350"/>
              <a:gd name="connsiteY6" fmla="*/ 116863 h 252526"/>
              <a:gd name="connsiteX7" fmla="*/ 8546 w 279350"/>
              <a:gd name="connsiteY7" fmla="*/ 158595 h 252526"/>
              <a:gd name="connsiteX8" fmla="*/ 8741 w 279350"/>
              <a:gd name="connsiteY8" fmla="*/ 158790 h 252526"/>
              <a:gd name="connsiteX9" fmla="*/ 33841 w 279350"/>
              <a:gd name="connsiteY9" fmla="*/ 167203 h 252526"/>
              <a:gd name="connsiteX10" fmla="*/ 60200 w 279350"/>
              <a:gd name="connsiteY10" fmla="*/ 189014 h 252526"/>
              <a:gd name="connsiteX11" fmla="*/ 88436 w 279350"/>
              <a:gd name="connsiteY11" fmla="*/ 216199 h 252526"/>
              <a:gd name="connsiteX12" fmla="*/ 97143 w 279350"/>
              <a:gd name="connsiteY12" fmla="*/ 235672 h 252526"/>
              <a:gd name="connsiteX13" fmla="*/ 136158 w 279350"/>
              <a:gd name="connsiteY13" fmla="*/ 238430 h 252526"/>
              <a:gd name="connsiteX14" fmla="*/ 141576 w 279350"/>
              <a:gd name="connsiteY14" fmla="*/ 243805 h 252526"/>
              <a:gd name="connsiteX15" fmla="*/ 183964 w 279350"/>
              <a:gd name="connsiteY15" fmla="*/ 243805 h 252526"/>
              <a:gd name="connsiteX16" fmla="*/ 192644 w 279350"/>
              <a:gd name="connsiteY16" fmla="*/ 225355 h 252526"/>
              <a:gd name="connsiteX17" fmla="*/ 219802 w 279350"/>
              <a:gd name="connsiteY17" fmla="*/ 198309 h 252526"/>
              <a:gd name="connsiteX18" fmla="*/ 245979 w 279350"/>
              <a:gd name="connsiteY18" fmla="*/ 175855 h 252526"/>
              <a:gd name="connsiteX19" fmla="*/ 270617 w 279350"/>
              <a:gd name="connsiteY19" fmla="*/ 167371 h 252526"/>
              <a:gd name="connsiteX20" fmla="*/ 270798 w 279350"/>
              <a:gd name="connsiteY20" fmla="*/ 125639 h 252526"/>
              <a:gd name="connsiteX21" fmla="*/ 270617 w 279350"/>
              <a:gd name="connsiteY21" fmla="*/ 125459 h 252526"/>
              <a:gd name="connsiteX22" fmla="*/ 258956 w 279350"/>
              <a:gd name="connsiteY22" fmla="*/ 113854 h 252526"/>
              <a:gd name="connsiteX23" fmla="*/ 261364 w 279350"/>
              <a:gd name="connsiteY23" fmla="*/ 104530 h 252526"/>
              <a:gd name="connsiteX24" fmla="*/ 254015 w 279350"/>
              <a:gd name="connsiteY24" fmla="*/ 44293 h 252526"/>
              <a:gd name="connsiteX25" fmla="*/ 179779 w 279350"/>
              <a:gd name="connsiteY25" fmla="*/ 57 h 252526"/>
              <a:gd name="connsiteX26" fmla="*/ 157283 w 279350"/>
              <a:gd name="connsiteY26" fmla="*/ 57 h 252526"/>
              <a:gd name="connsiteX27" fmla="*/ 154399 w 279350"/>
              <a:gd name="connsiteY27" fmla="*/ 1 h 252526"/>
              <a:gd name="connsiteX28" fmla="*/ 143326 w 279350"/>
              <a:gd name="connsiteY28" fmla="*/ 1 h 252526"/>
              <a:gd name="connsiteX29" fmla="*/ 184258 w 279350"/>
              <a:gd name="connsiteY29" fmla="*/ 69225 h 252526"/>
              <a:gd name="connsiteX30" fmla="*/ 232751 w 279350"/>
              <a:gd name="connsiteY30" fmla="*/ 117409 h 252526"/>
              <a:gd name="connsiteX31" fmla="*/ 232793 w 279350"/>
              <a:gd name="connsiteY31" fmla="*/ 117465 h 252526"/>
              <a:gd name="connsiteX32" fmla="*/ 232989 w 279350"/>
              <a:gd name="connsiteY32" fmla="*/ 117647 h 252526"/>
              <a:gd name="connsiteX33" fmla="*/ 255737 w 279350"/>
              <a:gd name="connsiteY33" fmla="*/ 140255 h 252526"/>
              <a:gd name="connsiteX34" fmla="*/ 255781 w 279350"/>
              <a:gd name="connsiteY34" fmla="*/ 152530 h 252526"/>
              <a:gd name="connsiteX35" fmla="*/ 255737 w 279350"/>
              <a:gd name="connsiteY35" fmla="*/ 152574 h 252526"/>
              <a:gd name="connsiteX36" fmla="*/ 243334 w 279350"/>
              <a:gd name="connsiteY36" fmla="*/ 152574 h 252526"/>
              <a:gd name="connsiteX37" fmla="*/ 220586 w 279350"/>
              <a:gd name="connsiteY37" fmla="*/ 129966 h 252526"/>
              <a:gd name="connsiteX38" fmla="*/ 205691 w 279350"/>
              <a:gd name="connsiteY38" fmla="*/ 129966 h 252526"/>
              <a:gd name="connsiteX39" fmla="*/ 205467 w 279350"/>
              <a:gd name="connsiteY39" fmla="*/ 130204 h 252526"/>
              <a:gd name="connsiteX40" fmla="*/ 205400 w 279350"/>
              <a:gd name="connsiteY40" fmla="*/ 144934 h 252526"/>
              <a:gd name="connsiteX41" fmla="*/ 205467 w 279350"/>
              <a:gd name="connsiteY41" fmla="*/ 145001 h 252526"/>
              <a:gd name="connsiteX42" fmla="*/ 223189 w 279350"/>
              <a:gd name="connsiteY42" fmla="*/ 162626 h 252526"/>
              <a:gd name="connsiteX43" fmla="*/ 223234 w 279350"/>
              <a:gd name="connsiteY43" fmla="*/ 174900 h 252526"/>
              <a:gd name="connsiteX44" fmla="*/ 223189 w 279350"/>
              <a:gd name="connsiteY44" fmla="*/ 174945 h 252526"/>
              <a:gd name="connsiteX45" fmla="*/ 211724 w 279350"/>
              <a:gd name="connsiteY45" fmla="*/ 175785 h 252526"/>
              <a:gd name="connsiteX46" fmla="*/ 197907 w 279350"/>
              <a:gd name="connsiteY46" fmla="*/ 176764 h 252526"/>
              <a:gd name="connsiteX47" fmla="*/ 197039 w 279350"/>
              <a:gd name="connsiteY47" fmla="*/ 190511 h 252526"/>
              <a:gd name="connsiteX48" fmla="*/ 196269 w 279350"/>
              <a:gd name="connsiteY48" fmla="*/ 201976 h 252526"/>
              <a:gd name="connsiteX49" fmla="*/ 184650 w 279350"/>
              <a:gd name="connsiteY49" fmla="*/ 202676 h 252526"/>
              <a:gd name="connsiteX50" fmla="*/ 170722 w 279350"/>
              <a:gd name="connsiteY50" fmla="*/ 203474 h 252526"/>
              <a:gd name="connsiteX51" fmla="*/ 169826 w 279350"/>
              <a:gd name="connsiteY51" fmla="*/ 217319 h 252526"/>
              <a:gd name="connsiteX52" fmla="*/ 169070 w 279350"/>
              <a:gd name="connsiteY52" fmla="*/ 228994 h 252526"/>
              <a:gd name="connsiteX53" fmla="*/ 156471 w 279350"/>
              <a:gd name="connsiteY53" fmla="*/ 228994 h 252526"/>
              <a:gd name="connsiteX54" fmla="*/ 151263 w 279350"/>
              <a:gd name="connsiteY54" fmla="*/ 223829 h 252526"/>
              <a:gd name="connsiteX55" fmla="*/ 152733 w 279350"/>
              <a:gd name="connsiteY55" fmla="*/ 222359 h 252526"/>
              <a:gd name="connsiteX56" fmla="*/ 152914 w 279350"/>
              <a:gd name="connsiteY56" fmla="*/ 180627 h 252526"/>
              <a:gd name="connsiteX57" fmla="*/ 152733 w 279350"/>
              <a:gd name="connsiteY57" fmla="*/ 180446 h 252526"/>
              <a:gd name="connsiteX58" fmla="*/ 133135 w 279350"/>
              <a:gd name="connsiteY58" fmla="*/ 171795 h 252526"/>
              <a:gd name="connsiteX59" fmla="*/ 105781 w 279350"/>
              <a:gd name="connsiteY59" fmla="*/ 143741 h 252526"/>
              <a:gd name="connsiteX60" fmla="*/ 97143 w 279350"/>
              <a:gd name="connsiteY60" fmla="*/ 125207 h 252526"/>
              <a:gd name="connsiteX61" fmla="*/ 72043 w 279350"/>
              <a:gd name="connsiteY61" fmla="*/ 116793 h 252526"/>
              <a:gd name="connsiteX62" fmla="*/ 42394 w 279350"/>
              <a:gd name="connsiteY62" fmla="*/ 94885 h 252526"/>
              <a:gd name="connsiteX63" fmla="*/ 61558 w 279350"/>
              <a:gd name="connsiteY63" fmla="*/ 40989 h 252526"/>
              <a:gd name="connsiteX64" fmla="*/ 111688 w 279350"/>
              <a:gd name="connsiteY64" fmla="*/ 21671 h 252526"/>
              <a:gd name="connsiteX65" fmla="*/ 90732 w 279350"/>
              <a:gd name="connsiteY65" fmla="*/ 37532 h 252526"/>
              <a:gd name="connsiteX66" fmla="*/ 84451 w 279350"/>
              <a:gd name="connsiteY66" fmla="*/ 82910 h 252526"/>
              <a:gd name="connsiteX67" fmla="*/ 84572 w 279350"/>
              <a:gd name="connsiteY67" fmla="*/ 83070 h 252526"/>
              <a:gd name="connsiteX68" fmla="*/ 130181 w 279350"/>
              <a:gd name="connsiteY68" fmla="*/ 89244 h 252526"/>
              <a:gd name="connsiteX69" fmla="*/ 156625 w 279350"/>
              <a:gd name="connsiteY69" fmla="*/ 69211 h 252526"/>
              <a:gd name="connsiteX70" fmla="*/ 184258 w 279350"/>
              <a:gd name="connsiteY70" fmla="*/ 69211 h 252526"/>
              <a:gd name="connsiteX71" fmla="*/ 103401 w 279350"/>
              <a:gd name="connsiteY71" fmla="*/ 54288 h 252526"/>
              <a:gd name="connsiteX72" fmla="*/ 147343 w 279350"/>
              <a:gd name="connsiteY72" fmla="*/ 20999 h 252526"/>
              <a:gd name="connsiteX73" fmla="*/ 154399 w 279350"/>
              <a:gd name="connsiteY73" fmla="*/ 20999 h 252526"/>
              <a:gd name="connsiteX74" fmla="*/ 157017 w 279350"/>
              <a:gd name="connsiteY74" fmla="*/ 21069 h 252526"/>
              <a:gd name="connsiteX75" fmla="*/ 179779 w 279350"/>
              <a:gd name="connsiteY75" fmla="*/ 21069 h 252526"/>
              <a:gd name="connsiteX76" fmla="*/ 235522 w 279350"/>
              <a:gd name="connsiteY76" fmla="*/ 54246 h 252526"/>
              <a:gd name="connsiteX77" fmla="*/ 241738 w 279350"/>
              <a:gd name="connsiteY77" fmla="*/ 96173 h 252526"/>
              <a:gd name="connsiteX78" fmla="*/ 196787 w 279350"/>
              <a:gd name="connsiteY78" fmla="*/ 51433 h 252526"/>
              <a:gd name="connsiteX79" fmla="*/ 189242 w 279350"/>
              <a:gd name="connsiteY79" fmla="*/ 48227 h 252526"/>
              <a:gd name="connsiteX80" fmla="*/ 153111 w 279350"/>
              <a:gd name="connsiteY80" fmla="*/ 48227 h 252526"/>
              <a:gd name="connsiteX81" fmla="*/ 146769 w 279350"/>
              <a:gd name="connsiteY81" fmla="*/ 50355 h 252526"/>
              <a:gd name="connsiteX82" fmla="*/ 117512 w 279350"/>
              <a:gd name="connsiteY82" fmla="*/ 72515 h 252526"/>
              <a:gd name="connsiteX83" fmla="*/ 101245 w 279350"/>
              <a:gd name="connsiteY83" fmla="*/ 70317 h 252526"/>
              <a:gd name="connsiteX84" fmla="*/ 103347 w 279350"/>
              <a:gd name="connsiteY84" fmla="*/ 54340 h 252526"/>
              <a:gd name="connsiteX85" fmla="*/ 103415 w 279350"/>
              <a:gd name="connsiteY85" fmla="*/ 54288 h 252526"/>
              <a:gd name="connsiteX86" fmla="*/ 56449 w 279350"/>
              <a:gd name="connsiteY86" fmla="*/ 165649 h 252526"/>
              <a:gd name="connsiteX87" fmla="*/ 56404 w 279350"/>
              <a:gd name="connsiteY87" fmla="*/ 153375 h 252526"/>
              <a:gd name="connsiteX88" fmla="*/ 56449 w 279350"/>
              <a:gd name="connsiteY88" fmla="*/ 153330 h 252526"/>
              <a:gd name="connsiteX89" fmla="*/ 69846 w 279350"/>
              <a:gd name="connsiteY89" fmla="*/ 140003 h 252526"/>
              <a:gd name="connsiteX90" fmla="*/ 82249 w 279350"/>
              <a:gd name="connsiteY90" fmla="*/ 140003 h 252526"/>
              <a:gd name="connsiteX91" fmla="*/ 82361 w 279350"/>
              <a:gd name="connsiteY91" fmla="*/ 152210 h 252526"/>
              <a:gd name="connsiteX92" fmla="*/ 82249 w 279350"/>
              <a:gd name="connsiteY92" fmla="*/ 152322 h 252526"/>
              <a:gd name="connsiteX93" fmla="*/ 68852 w 279350"/>
              <a:gd name="connsiteY93" fmla="*/ 165635 h 252526"/>
              <a:gd name="connsiteX94" fmla="*/ 68726 w 279350"/>
              <a:gd name="connsiteY94" fmla="*/ 165761 h 252526"/>
              <a:gd name="connsiteX95" fmla="*/ 56449 w 279350"/>
              <a:gd name="connsiteY95" fmla="*/ 165649 h 252526"/>
              <a:gd name="connsiteX96" fmla="*/ 49575 w 279350"/>
              <a:gd name="connsiteY96" fmla="*/ 118487 h 252526"/>
              <a:gd name="connsiteX97" fmla="*/ 49435 w 279350"/>
              <a:gd name="connsiteY97" fmla="*/ 130666 h 252526"/>
              <a:gd name="connsiteX98" fmla="*/ 36038 w 279350"/>
              <a:gd name="connsiteY98" fmla="*/ 143993 h 252526"/>
              <a:gd name="connsiteX99" fmla="*/ 23635 w 279350"/>
              <a:gd name="connsiteY99" fmla="*/ 143993 h 252526"/>
              <a:gd name="connsiteX100" fmla="*/ 23591 w 279350"/>
              <a:gd name="connsiteY100" fmla="*/ 131719 h 252526"/>
              <a:gd name="connsiteX101" fmla="*/ 23635 w 279350"/>
              <a:gd name="connsiteY101" fmla="*/ 131674 h 252526"/>
              <a:gd name="connsiteX102" fmla="*/ 37046 w 279350"/>
              <a:gd name="connsiteY102" fmla="*/ 118361 h 252526"/>
              <a:gd name="connsiteX103" fmla="*/ 49449 w 279350"/>
              <a:gd name="connsiteY103" fmla="*/ 118361 h 252526"/>
              <a:gd name="connsiteX104" fmla="*/ 49575 w 279350"/>
              <a:gd name="connsiteY104" fmla="*/ 118487 h 252526"/>
              <a:gd name="connsiteX105" fmla="*/ 124441 w 279350"/>
              <a:gd name="connsiteY105" fmla="*/ 220875 h 252526"/>
              <a:gd name="connsiteX106" fmla="*/ 112038 w 279350"/>
              <a:gd name="connsiteY106" fmla="*/ 220875 h 252526"/>
              <a:gd name="connsiteX107" fmla="*/ 111993 w 279350"/>
              <a:gd name="connsiteY107" fmla="*/ 208601 h 252526"/>
              <a:gd name="connsiteX108" fmla="*/ 112038 w 279350"/>
              <a:gd name="connsiteY108" fmla="*/ 208556 h 252526"/>
              <a:gd name="connsiteX109" fmla="*/ 125435 w 279350"/>
              <a:gd name="connsiteY109" fmla="*/ 195243 h 252526"/>
              <a:gd name="connsiteX110" fmla="*/ 137838 w 279350"/>
              <a:gd name="connsiteY110" fmla="*/ 195243 h 252526"/>
              <a:gd name="connsiteX111" fmla="*/ 137883 w 279350"/>
              <a:gd name="connsiteY111" fmla="*/ 207517 h 252526"/>
              <a:gd name="connsiteX112" fmla="*/ 137838 w 279350"/>
              <a:gd name="connsiteY112" fmla="*/ 207562 h 252526"/>
              <a:gd name="connsiteX113" fmla="*/ 124441 w 279350"/>
              <a:gd name="connsiteY113" fmla="*/ 220875 h 252526"/>
              <a:gd name="connsiteX114" fmla="*/ 96150 w 279350"/>
              <a:gd name="connsiteY114" fmla="*/ 192765 h 252526"/>
              <a:gd name="connsiteX115" fmla="*/ 83746 w 279350"/>
              <a:gd name="connsiteY115" fmla="*/ 192765 h 252526"/>
              <a:gd name="connsiteX116" fmla="*/ 83621 w 279350"/>
              <a:gd name="connsiteY116" fmla="*/ 180558 h 252526"/>
              <a:gd name="connsiteX117" fmla="*/ 83746 w 279350"/>
              <a:gd name="connsiteY117" fmla="*/ 180446 h 252526"/>
              <a:gd name="connsiteX118" fmla="*/ 97143 w 279350"/>
              <a:gd name="connsiteY118" fmla="*/ 167133 h 252526"/>
              <a:gd name="connsiteX119" fmla="*/ 97255 w 279350"/>
              <a:gd name="connsiteY119" fmla="*/ 167007 h 252526"/>
              <a:gd name="connsiteX120" fmla="*/ 109546 w 279350"/>
              <a:gd name="connsiteY120" fmla="*/ 167133 h 252526"/>
              <a:gd name="connsiteX121" fmla="*/ 109591 w 279350"/>
              <a:gd name="connsiteY121" fmla="*/ 179407 h 252526"/>
              <a:gd name="connsiteX122" fmla="*/ 109546 w 279350"/>
              <a:gd name="connsiteY122" fmla="*/ 179452 h 252526"/>
              <a:gd name="connsiteX123" fmla="*/ 96150 w 279350"/>
              <a:gd name="connsiteY123" fmla="*/ 192765 h 25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79350" h="252526">
                <a:moveTo>
                  <a:pt x="143312" y="1"/>
                </a:moveTo>
                <a:cubicBezTo>
                  <a:pt x="140162" y="2"/>
                  <a:pt x="137180" y="1421"/>
                  <a:pt x="135192" y="3864"/>
                </a:cubicBezTo>
                <a:lnTo>
                  <a:pt x="134380" y="4466"/>
                </a:lnTo>
                <a:cubicBezTo>
                  <a:pt x="103368" y="-4972"/>
                  <a:pt x="69678" y="3378"/>
                  <a:pt x="46663" y="26207"/>
                </a:cubicBezTo>
                <a:cubicBezTo>
                  <a:pt x="26337" y="46336"/>
                  <a:pt x="17244" y="75195"/>
                  <a:pt x="22361" y="103340"/>
                </a:cubicBezTo>
                <a:lnTo>
                  <a:pt x="22151" y="103550"/>
                </a:lnTo>
                <a:lnTo>
                  <a:pt x="8741" y="116863"/>
                </a:lnTo>
                <a:cubicBezTo>
                  <a:pt x="-2837" y="128334"/>
                  <a:pt x="-2924" y="147018"/>
                  <a:pt x="8546" y="158595"/>
                </a:cubicBezTo>
                <a:cubicBezTo>
                  <a:pt x="8611" y="158661"/>
                  <a:pt x="8676" y="158726"/>
                  <a:pt x="8741" y="158790"/>
                </a:cubicBezTo>
                <a:cubicBezTo>
                  <a:pt x="15342" y="165347"/>
                  <a:pt x="24621" y="168458"/>
                  <a:pt x="33841" y="167203"/>
                </a:cubicBezTo>
                <a:cubicBezTo>
                  <a:pt x="37164" y="179295"/>
                  <a:pt x="47700" y="188013"/>
                  <a:pt x="60200" y="189014"/>
                </a:cubicBezTo>
                <a:cubicBezTo>
                  <a:pt x="61498" y="203858"/>
                  <a:pt x="73554" y="215466"/>
                  <a:pt x="88436" y="216199"/>
                </a:cubicBezTo>
                <a:cubicBezTo>
                  <a:pt x="88800" y="223297"/>
                  <a:pt x="91698" y="230268"/>
                  <a:pt x="97143" y="235672"/>
                </a:cubicBezTo>
                <a:cubicBezTo>
                  <a:pt x="107783" y="246255"/>
                  <a:pt x="124469" y="247165"/>
                  <a:pt x="136158" y="238430"/>
                </a:cubicBezTo>
                <a:lnTo>
                  <a:pt x="141576" y="243805"/>
                </a:lnTo>
                <a:cubicBezTo>
                  <a:pt x="153313" y="255434"/>
                  <a:pt x="172228" y="255434"/>
                  <a:pt x="183964" y="243805"/>
                </a:cubicBezTo>
                <a:cubicBezTo>
                  <a:pt x="189144" y="238654"/>
                  <a:pt x="192042" y="232074"/>
                  <a:pt x="192644" y="225355"/>
                </a:cubicBezTo>
                <a:cubicBezTo>
                  <a:pt x="207064" y="224132"/>
                  <a:pt x="218521" y="212723"/>
                  <a:pt x="219802" y="198309"/>
                </a:cubicBezTo>
                <a:cubicBezTo>
                  <a:pt x="232413" y="197150"/>
                  <a:pt x="242914" y="188143"/>
                  <a:pt x="245979" y="175855"/>
                </a:cubicBezTo>
                <a:cubicBezTo>
                  <a:pt x="255058" y="176942"/>
                  <a:pt x="264133" y="173816"/>
                  <a:pt x="270617" y="167371"/>
                </a:cubicBezTo>
                <a:cubicBezTo>
                  <a:pt x="282192" y="155896"/>
                  <a:pt x="282272" y="137212"/>
                  <a:pt x="270798" y="125639"/>
                </a:cubicBezTo>
                <a:cubicBezTo>
                  <a:pt x="270738" y="125579"/>
                  <a:pt x="270678" y="125519"/>
                  <a:pt x="270617" y="125459"/>
                </a:cubicBezTo>
                <a:lnTo>
                  <a:pt x="258956" y="113854"/>
                </a:lnTo>
                <a:lnTo>
                  <a:pt x="261364" y="104530"/>
                </a:lnTo>
                <a:cubicBezTo>
                  <a:pt x="266573" y="84241"/>
                  <a:pt x="263950" y="62735"/>
                  <a:pt x="254015" y="44293"/>
                </a:cubicBezTo>
                <a:cubicBezTo>
                  <a:pt x="239288" y="17017"/>
                  <a:pt x="210776" y="27"/>
                  <a:pt x="179779" y="57"/>
                </a:cubicBezTo>
                <a:lnTo>
                  <a:pt x="157283" y="57"/>
                </a:lnTo>
                <a:cubicBezTo>
                  <a:pt x="156322" y="15"/>
                  <a:pt x="155361" y="-4"/>
                  <a:pt x="154399" y="1"/>
                </a:cubicBezTo>
                <a:lnTo>
                  <a:pt x="143326" y="1"/>
                </a:lnTo>
                <a:close/>
                <a:moveTo>
                  <a:pt x="184258" y="69225"/>
                </a:moveTo>
                <a:lnTo>
                  <a:pt x="232751" y="117409"/>
                </a:lnTo>
                <a:lnTo>
                  <a:pt x="232793" y="117465"/>
                </a:lnTo>
                <a:lnTo>
                  <a:pt x="232989" y="117647"/>
                </a:lnTo>
                <a:lnTo>
                  <a:pt x="255737" y="140255"/>
                </a:lnTo>
                <a:cubicBezTo>
                  <a:pt x="259138" y="143632"/>
                  <a:pt x="259158" y="149128"/>
                  <a:pt x="255781" y="152530"/>
                </a:cubicBezTo>
                <a:cubicBezTo>
                  <a:pt x="255766" y="152545"/>
                  <a:pt x="255752" y="152559"/>
                  <a:pt x="255737" y="152574"/>
                </a:cubicBezTo>
                <a:cubicBezTo>
                  <a:pt x="252300" y="155972"/>
                  <a:pt x="246770" y="155972"/>
                  <a:pt x="243334" y="152574"/>
                </a:cubicBezTo>
                <a:lnTo>
                  <a:pt x="220586" y="129966"/>
                </a:lnTo>
                <a:cubicBezTo>
                  <a:pt x="216461" y="125881"/>
                  <a:pt x="209815" y="125881"/>
                  <a:pt x="205691" y="129966"/>
                </a:cubicBezTo>
                <a:lnTo>
                  <a:pt x="205467" y="130204"/>
                </a:lnTo>
                <a:cubicBezTo>
                  <a:pt x="201380" y="134253"/>
                  <a:pt x="201351" y="140848"/>
                  <a:pt x="205400" y="144934"/>
                </a:cubicBezTo>
                <a:cubicBezTo>
                  <a:pt x="205422" y="144956"/>
                  <a:pt x="205444" y="144979"/>
                  <a:pt x="205467" y="145001"/>
                </a:cubicBezTo>
                <a:lnTo>
                  <a:pt x="223189" y="162626"/>
                </a:lnTo>
                <a:cubicBezTo>
                  <a:pt x="226591" y="166002"/>
                  <a:pt x="226611" y="171498"/>
                  <a:pt x="223234" y="174900"/>
                </a:cubicBezTo>
                <a:cubicBezTo>
                  <a:pt x="223219" y="174915"/>
                  <a:pt x="223205" y="174929"/>
                  <a:pt x="223189" y="174945"/>
                </a:cubicBezTo>
                <a:cubicBezTo>
                  <a:pt x="220100" y="178019"/>
                  <a:pt x="215228" y="178376"/>
                  <a:pt x="211724" y="175785"/>
                </a:cubicBezTo>
                <a:cubicBezTo>
                  <a:pt x="207515" y="172633"/>
                  <a:pt x="201630" y="173051"/>
                  <a:pt x="197907" y="176764"/>
                </a:cubicBezTo>
                <a:cubicBezTo>
                  <a:pt x="194196" y="180474"/>
                  <a:pt x="193825" y="186365"/>
                  <a:pt x="197039" y="190511"/>
                </a:cubicBezTo>
                <a:cubicBezTo>
                  <a:pt x="199712" y="193980"/>
                  <a:pt x="199381" y="198897"/>
                  <a:pt x="196269" y="201976"/>
                </a:cubicBezTo>
                <a:cubicBezTo>
                  <a:pt x="193123" y="205095"/>
                  <a:pt x="188149" y="205395"/>
                  <a:pt x="184650" y="202676"/>
                </a:cubicBezTo>
                <a:cubicBezTo>
                  <a:pt x="180465" y="199410"/>
                  <a:pt x="174507" y="199752"/>
                  <a:pt x="170722" y="203474"/>
                </a:cubicBezTo>
                <a:cubicBezTo>
                  <a:pt x="166945" y="207190"/>
                  <a:pt x="166560" y="213148"/>
                  <a:pt x="169826" y="217319"/>
                </a:cubicBezTo>
                <a:cubicBezTo>
                  <a:pt x="172562" y="220841"/>
                  <a:pt x="172238" y="225854"/>
                  <a:pt x="169070" y="228994"/>
                </a:cubicBezTo>
                <a:cubicBezTo>
                  <a:pt x="165580" y="232446"/>
                  <a:pt x="159961" y="232446"/>
                  <a:pt x="156471" y="228994"/>
                </a:cubicBezTo>
                <a:lnTo>
                  <a:pt x="151263" y="223829"/>
                </a:lnTo>
                <a:lnTo>
                  <a:pt x="152733" y="222359"/>
                </a:lnTo>
                <a:cubicBezTo>
                  <a:pt x="164307" y="210884"/>
                  <a:pt x="164387" y="192200"/>
                  <a:pt x="152914" y="180627"/>
                </a:cubicBezTo>
                <a:cubicBezTo>
                  <a:pt x="152853" y="180567"/>
                  <a:pt x="152793" y="180506"/>
                  <a:pt x="152733" y="180446"/>
                </a:cubicBezTo>
                <a:cubicBezTo>
                  <a:pt x="147497" y="175234"/>
                  <a:pt x="140513" y="172152"/>
                  <a:pt x="133135" y="171795"/>
                </a:cubicBezTo>
                <a:cubicBezTo>
                  <a:pt x="132309" y="156922"/>
                  <a:pt x="120628" y="144942"/>
                  <a:pt x="105781" y="143741"/>
                </a:cubicBezTo>
                <a:cubicBezTo>
                  <a:pt x="105207" y="136729"/>
                  <a:pt x="102144" y="130155"/>
                  <a:pt x="97143" y="125207"/>
                </a:cubicBezTo>
                <a:cubicBezTo>
                  <a:pt x="90542" y="118650"/>
                  <a:pt x="81263" y="115539"/>
                  <a:pt x="72043" y="116793"/>
                </a:cubicBezTo>
                <a:cubicBezTo>
                  <a:pt x="68386" y="103534"/>
                  <a:pt x="56144" y="94487"/>
                  <a:pt x="42394" y="94885"/>
                </a:cubicBezTo>
                <a:cubicBezTo>
                  <a:pt x="40240" y="74939"/>
                  <a:pt x="47295" y="55098"/>
                  <a:pt x="61558" y="40989"/>
                </a:cubicBezTo>
                <a:cubicBezTo>
                  <a:pt x="74824" y="27811"/>
                  <a:pt x="93010" y="20803"/>
                  <a:pt x="111688" y="21671"/>
                </a:cubicBezTo>
                <a:lnTo>
                  <a:pt x="90732" y="37532"/>
                </a:lnTo>
                <a:cubicBezTo>
                  <a:pt x="76467" y="48328"/>
                  <a:pt x="73654" y="68645"/>
                  <a:pt x="84451" y="82910"/>
                </a:cubicBezTo>
                <a:cubicBezTo>
                  <a:pt x="84491" y="82964"/>
                  <a:pt x="84532" y="83017"/>
                  <a:pt x="84572" y="83070"/>
                </a:cubicBezTo>
                <a:cubicBezTo>
                  <a:pt x="95496" y="97310"/>
                  <a:pt x="115864" y="100067"/>
                  <a:pt x="130181" y="89244"/>
                </a:cubicBezTo>
                <a:lnTo>
                  <a:pt x="156625" y="69211"/>
                </a:lnTo>
                <a:lnTo>
                  <a:pt x="184258" y="69211"/>
                </a:lnTo>
                <a:close/>
                <a:moveTo>
                  <a:pt x="103401" y="54288"/>
                </a:moveTo>
                <a:lnTo>
                  <a:pt x="147343" y="20999"/>
                </a:lnTo>
                <a:lnTo>
                  <a:pt x="154399" y="20999"/>
                </a:lnTo>
                <a:cubicBezTo>
                  <a:pt x="155272" y="20993"/>
                  <a:pt x="156144" y="21016"/>
                  <a:pt x="157017" y="21069"/>
                </a:cubicBezTo>
                <a:lnTo>
                  <a:pt x="179779" y="21069"/>
                </a:lnTo>
                <a:cubicBezTo>
                  <a:pt x="203046" y="21038"/>
                  <a:pt x="224455" y="33779"/>
                  <a:pt x="235522" y="54246"/>
                </a:cubicBezTo>
                <a:cubicBezTo>
                  <a:pt x="242452" y="67125"/>
                  <a:pt x="244622" y="81936"/>
                  <a:pt x="241738" y="96173"/>
                </a:cubicBezTo>
                <a:lnTo>
                  <a:pt x="196787" y="51433"/>
                </a:lnTo>
                <a:cubicBezTo>
                  <a:pt x="194811" y="49386"/>
                  <a:pt x="192088" y="48229"/>
                  <a:pt x="189242" y="48227"/>
                </a:cubicBezTo>
                <a:lnTo>
                  <a:pt x="153111" y="48227"/>
                </a:lnTo>
                <a:cubicBezTo>
                  <a:pt x="150822" y="48226"/>
                  <a:pt x="148595" y="48973"/>
                  <a:pt x="146769" y="50355"/>
                </a:cubicBezTo>
                <a:lnTo>
                  <a:pt x="117512" y="72515"/>
                </a:lnTo>
                <a:cubicBezTo>
                  <a:pt x="112405" y="76369"/>
                  <a:pt x="105146" y="75388"/>
                  <a:pt x="101245" y="70317"/>
                </a:cubicBezTo>
                <a:cubicBezTo>
                  <a:pt x="97414" y="65324"/>
                  <a:pt x="98355" y="58171"/>
                  <a:pt x="103347" y="54340"/>
                </a:cubicBezTo>
                <a:cubicBezTo>
                  <a:pt x="103370" y="54322"/>
                  <a:pt x="103392" y="54305"/>
                  <a:pt x="103415" y="54288"/>
                </a:cubicBezTo>
                <a:close/>
                <a:moveTo>
                  <a:pt x="56449" y="165649"/>
                </a:moveTo>
                <a:cubicBezTo>
                  <a:pt x="53047" y="162273"/>
                  <a:pt x="53027" y="156777"/>
                  <a:pt x="56404" y="153375"/>
                </a:cubicBezTo>
                <a:cubicBezTo>
                  <a:pt x="56419" y="153360"/>
                  <a:pt x="56434" y="153346"/>
                  <a:pt x="56449" y="153330"/>
                </a:cubicBezTo>
                <a:lnTo>
                  <a:pt x="69846" y="140003"/>
                </a:lnTo>
                <a:cubicBezTo>
                  <a:pt x="73282" y="136606"/>
                  <a:pt x="78813" y="136606"/>
                  <a:pt x="82249" y="140003"/>
                </a:cubicBezTo>
                <a:cubicBezTo>
                  <a:pt x="85625" y="143355"/>
                  <a:pt x="85675" y="148798"/>
                  <a:pt x="82361" y="152210"/>
                </a:cubicBezTo>
                <a:lnTo>
                  <a:pt x="82249" y="152322"/>
                </a:lnTo>
                <a:lnTo>
                  <a:pt x="68852" y="165635"/>
                </a:lnTo>
                <a:lnTo>
                  <a:pt x="68726" y="165761"/>
                </a:lnTo>
                <a:cubicBezTo>
                  <a:pt x="65275" y="169047"/>
                  <a:pt x="59839" y="168997"/>
                  <a:pt x="56449" y="165649"/>
                </a:cubicBezTo>
                <a:close/>
                <a:moveTo>
                  <a:pt x="49575" y="118487"/>
                </a:moveTo>
                <a:cubicBezTo>
                  <a:pt x="52878" y="121897"/>
                  <a:pt x="52816" y="127333"/>
                  <a:pt x="49435" y="130666"/>
                </a:cubicBezTo>
                <a:lnTo>
                  <a:pt x="36038" y="143993"/>
                </a:lnTo>
                <a:cubicBezTo>
                  <a:pt x="32602" y="147391"/>
                  <a:pt x="27071" y="147391"/>
                  <a:pt x="23635" y="143993"/>
                </a:cubicBezTo>
                <a:cubicBezTo>
                  <a:pt x="20233" y="140617"/>
                  <a:pt x="20214" y="135121"/>
                  <a:pt x="23591" y="131719"/>
                </a:cubicBezTo>
                <a:cubicBezTo>
                  <a:pt x="23606" y="131704"/>
                  <a:pt x="23620" y="131690"/>
                  <a:pt x="23635" y="131674"/>
                </a:cubicBezTo>
                <a:lnTo>
                  <a:pt x="37046" y="118361"/>
                </a:lnTo>
                <a:cubicBezTo>
                  <a:pt x="40482" y="114964"/>
                  <a:pt x="46013" y="114964"/>
                  <a:pt x="49449" y="118361"/>
                </a:cubicBezTo>
                <a:lnTo>
                  <a:pt x="49575" y="118487"/>
                </a:lnTo>
                <a:close/>
                <a:moveTo>
                  <a:pt x="124441" y="220875"/>
                </a:moveTo>
                <a:cubicBezTo>
                  <a:pt x="121004" y="224272"/>
                  <a:pt x="115475" y="224272"/>
                  <a:pt x="112038" y="220875"/>
                </a:cubicBezTo>
                <a:cubicBezTo>
                  <a:pt x="108636" y="217498"/>
                  <a:pt x="108616" y="212002"/>
                  <a:pt x="111993" y="208601"/>
                </a:cubicBezTo>
                <a:cubicBezTo>
                  <a:pt x="112009" y="208585"/>
                  <a:pt x="112023" y="208571"/>
                  <a:pt x="112038" y="208556"/>
                </a:cubicBezTo>
                <a:lnTo>
                  <a:pt x="125435" y="195243"/>
                </a:lnTo>
                <a:cubicBezTo>
                  <a:pt x="128872" y="191845"/>
                  <a:pt x="134401" y="191845"/>
                  <a:pt x="137838" y="195243"/>
                </a:cubicBezTo>
                <a:cubicBezTo>
                  <a:pt x="141240" y="198620"/>
                  <a:pt x="141259" y="204115"/>
                  <a:pt x="137883" y="207517"/>
                </a:cubicBezTo>
                <a:cubicBezTo>
                  <a:pt x="137868" y="207533"/>
                  <a:pt x="137854" y="207547"/>
                  <a:pt x="137838" y="207562"/>
                </a:cubicBezTo>
                <a:lnTo>
                  <a:pt x="124441" y="220875"/>
                </a:lnTo>
                <a:close/>
                <a:moveTo>
                  <a:pt x="96150" y="192765"/>
                </a:moveTo>
                <a:cubicBezTo>
                  <a:pt x="92717" y="196171"/>
                  <a:pt x="87179" y="196171"/>
                  <a:pt x="83746" y="192765"/>
                </a:cubicBezTo>
                <a:cubicBezTo>
                  <a:pt x="80366" y="189418"/>
                  <a:pt x="80310" y="183974"/>
                  <a:pt x="83621" y="180558"/>
                </a:cubicBezTo>
                <a:lnTo>
                  <a:pt x="83746" y="180446"/>
                </a:lnTo>
                <a:lnTo>
                  <a:pt x="97143" y="167133"/>
                </a:lnTo>
                <a:lnTo>
                  <a:pt x="97255" y="167007"/>
                </a:lnTo>
                <a:cubicBezTo>
                  <a:pt x="100712" y="163718"/>
                  <a:pt x="106158" y="163774"/>
                  <a:pt x="109546" y="167133"/>
                </a:cubicBezTo>
                <a:cubicBezTo>
                  <a:pt x="112948" y="170510"/>
                  <a:pt x="112968" y="176006"/>
                  <a:pt x="109591" y="179407"/>
                </a:cubicBezTo>
                <a:cubicBezTo>
                  <a:pt x="109576" y="179423"/>
                  <a:pt x="109561" y="179437"/>
                  <a:pt x="109546" y="179452"/>
                </a:cubicBezTo>
                <a:lnTo>
                  <a:pt x="96150" y="192765"/>
                </a:lnTo>
                <a:close/>
              </a:path>
            </a:pathLst>
          </a:custGeom>
          <a:gradFill flip="none" rotWithShape="1">
            <a:gsLst>
              <a:gs pos="68000">
                <a:srgbClr val="0A6BBA"/>
              </a:gs>
              <a:gs pos="100000">
                <a:srgbClr val="318581"/>
              </a:gs>
              <a:gs pos="0">
                <a:srgbClr val="F65567"/>
              </a:gs>
              <a:gs pos="3200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228600" tIns="18288" rIns="228600" bIns="9144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22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16" name="Graphic 2">
            <a:extLst>
              <a:ext uri="{FF2B5EF4-FFF2-40B4-BE49-F238E27FC236}">
                <a16:creationId xmlns:a16="http://schemas.microsoft.com/office/drawing/2014/main" id="{E7B73968-1F8B-02B7-12AA-CC9B253B1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11788" y="2674596"/>
            <a:ext cx="520560" cy="520560"/>
          </a:xfrm>
          <a:custGeom>
            <a:avLst/>
            <a:gdLst>
              <a:gd name="connsiteX0" fmla="*/ 89274 w 178348"/>
              <a:gd name="connsiteY0" fmla="*/ 0 h 185732"/>
              <a:gd name="connsiteX1" fmla="*/ 110058 w 178348"/>
              <a:gd name="connsiteY1" fmla="*/ 2410 h 185732"/>
              <a:gd name="connsiteX2" fmla="*/ 115601 w 178348"/>
              <a:gd name="connsiteY2" fmla="*/ 8592 h 185732"/>
              <a:gd name="connsiteX3" fmla="*/ 117220 w 178348"/>
              <a:gd name="connsiteY3" fmla="*/ 23136 h 185732"/>
              <a:gd name="connsiteX4" fmla="*/ 131782 w 178348"/>
              <a:gd name="connsiteY4" fmla="*/ 34777 h 185732"/>
              <a:gd name="connsiteX5" fmla="*/ 135575 w 178348"/>
              <a:gd name="connsiteY5" fmla="*/ 33766 h 185732"/>
              <a:gd name="connsiteX6" fmla="*/ 148920 w 178348"/>
              <a:gd name="connsiteY6" fmla="*/ 27908 h 185732"/>
              <a:gd name="connsiteX7" fmla="*/ 157016 w 178348"/>
              <a:gd name="connsiteY7" fmla="*/ 29566 h 185732"/>
              <a:gd name="connsiteX8" fmla="*/ 178009 w 178348"/>
              <a:gd name="connsiteY8" fmla="*/ 65684 h 185732"/>
              <a:gd name="connsiteX9" fmla="*/ 175428 w 178348"/>
              <a:gd name="connsiteY9" fmla="*/ 73543 h 185732"/>
              <a:gd name="connsiteX10" fmla="*/ 163598 w 178348"/>
              <a:gd name="connsiteY10" fmla="*/ 82267 h 185732"/>
              <a:gd name="connsiteX11" fmla="*/ 160784 w 178348"/>
              <a:gd name="connsiteY11" fmla="*/ 100656 h 185732"/>
              <a:gd name="connsiteX12" fmla="*/ 163598 w 178348"/>
              <a:gd name="connsiteY12" fmla="*/ 103470 h 185732"/>
              <a:gd name="connsiteX13" fmla="*/ 175437 w 178348"/>
              <a:gd name="connsiteY13" fmla="*/ 112185 h 185732"/>
              <a:gd name="connsiteX14" fmla="*/ 178028 w 178348"/>
              <a:gd name="connsiteY14" fmla="*/ 120053 h 185732"/>
              <a:gd name="connsiteX15" fmla="*/ 157035 w 178348"/>
              <a:gd name="connsiteY15" fmla="*/ 156172 h 185732"/>
              <a:gd name="connsiteX16" fmla="*/ 148958 w 178348"/>
              <a:gd name="connsiteY16" fmla="*/ 157839 h 185732"/>
              <a:gd name="connsiteX17" fmla="*/ 135556 w 178348"/>
              <a:gd name="connsiteY17" fmla="*/ 151962 h 185732"/>
              <a:gd name="connsiteX18" fmla="*/ 118240 w 178348"/>
              <a:gd name="connsiteY18" fmla="*/ 158722 h 185732"/>
              <a:gd name="connsiteX19" fmla="*/ 117211 w 178348"/>
              <a:gd name="connsiteY19" fmla="*/ 162573 h 185732"/>
              <a:gd name="connsiteX20" fmla="*/ 115601 w 178348"/>
              <a:gd name="connsiteY20" fmla="*/ 177108 h 185732"/>
              <a:gd name="connsiteX21" fmla="*/ 110153 w 178348"/>
              <a:gd name="connsiteY21" fmla="*/ 183271 h 185732"/>
              <a:gd name="connsiteX22" fmla="*/ 68186 w 178348"/>
              <a:gd name="connsiteY22" fmla="*/ 183271 h 185732"/>
              <a:gd name="connsiteX23" fmla="*/ 62737 w 178348"/>
              <a:gd name="connsiteY23" fmla="*/ 177108 h 185732"/>
              <a:gd name="connsiteX24" fmla="*/ 61137 w 178348"/>
              <a:gd name="connsiteY24" fmla="*/ 162592 h 185732"/>
              <a:gd name="connsiteX25" fmla="*/ 46567 w 178348"/>
              <a:gd name="connsiteY25" fmla="*/ 151005 h 185732"/>
              <a:gd name="connsiteX26" fmla="*/ 42792 w 178348"/>
              <a:gd name="connsiteY26" fmla="*/ 152019 h 185732"/>
              <a:gd name="connsiteX27" fmla="*/ 29400 w 178348"/>
              <a:gd name="connsiteY27" fmla="*/ 157886 h 185732"/>
              <a:gd name="connsiteX28" fmla="*/ 21313 w 178348"/>
              <a:gd name="connsiteY28" fmla="*/ 156220 h 185732"/>
              <a:gd name="connsiteX29" fmla="*/ 320 w 178348"/>
              <a:gd name="connsiteY29" fmla="*/ 120063 h 185732"/>
              <a:gd name="connsiteX30" fmla="*/ 2911 w 178348"/>
              <a:gd name="connsiteY30" fmla="*/ 112195 h 185732"/>
              <a:gd name="connsiteX31" fmla="*/ 14751 w 178348"/>
              <a:gd name="connsiteY31" fmla="*/ 103470 h 185732"/>
              <a:gd name="connsiteX32" fmla="*/ 17581 w 178348"/>
              <a:gd name="connsiteY32" fmla="*/ 85097 h 185732"/>
              <a:gd name="connsiteX33" fmla="*/ 14751 w 178348"/>
              <a:gd name="connsiteY33" fmla="*/ 82267 h 185732"/>
              <a:gd name="connsiteX34" fmla="*/ 2911 w 178348"/>
              <a:gd name="connsiteY34" fmla="*/ 73562 h 185732"/>
              <a:gd name="connsiteX35" fmla="*/ 330 w 178348"/>
              <a:gd name="connsiteY35" fmla="*/ 65694 h 185732"/>
              <a:gd name="connsiteX36" fmla="*/ 21323 w 178348"/>
              <a:gd name="connsiteY36" fmla="*/ 29575 h 185732"/>
              <a:gd name="connsiteX37" fmla="*/ 29419 w 178348"/>
              <a:gd name="connsiteY37" fmla="*/ 27918 h 185732"/>
              <a:gd name="connsiteX38" fmla="*/ 42754 w 178348"/>
              <a:gd name="connsiteY38" fmla="*/ 33776 h 185732"/>
              <a:gd name="connsiteX39" fmla="*/ 60130 w 178348"/>
              <a:gd name="connsiteY39" fmla="*/ 26909 h 185732"/>
              <a:gd name="connsiteX40" fmla="*/ 61137 w 178348"/>
              <a:gd name="connsiteY40" fmla="*/ 23127 h 185732"/>
              <a:gd name="connsiteX41" fmla="*/ 62757 w 178348"/>
              <a:gd name="connsiteY41" fmla="*/ 8592 h 185732"/>
              <a:gd name="connsiteX42" fmla="*/ 68310 w 178348"/>
              <a:gd name="connsiteY42" fmla="*/ 2400 h 185732"/>
              <a:gd name="connsiteX43" fmla="*/ 89274 w 178348"/>
              <a:gd name="connsiteY43" fmla="*/ 0 h 185732"/>
              <a:gd name="connsiteX44" fmla="*/ 89274 w 178348"/>
              <a:gd name="connsiteY44" fmla="*/ 14288 h 185732"/>
              <a:gd name="connsiteX45" fmla="*/ 76377 w 178348"/>
              <a:gd name="connsiteY45" fmla="*/ 15402 h 185732"/>
              <a:gd name="connsiteX46" fmla="*/ 75339 w 178348"/>
              <a:gd name="connsiteY46" fmla="*/ 24708 h 185732"/>
              <a:gd name="connsiteX47" fmla="*/ 44984 w 178348"/>
              <a:gd name="connsiteY47" fmla="*/ 48995 h 185732"/>
              <a:gd name="connsiteX48" fmla="*/ 37010 w 178348"/>
              <a:gd name="connsiteY48" fmla="*/ 46863 h 185732"/>
              <a:gd name="connsiteX49" fmla="*/ 28457 w 178348"/>
              <a:gd name="connsiteY49" fmla="*/ 43110 h 185732"/>
              <a:gd name="connsiteX50" fmla="*/ 15617 w 178348"/>
              <a:gd name="connsiteY50" fmla="*/ 65180 h 185732"/>
              <a:gd name="connsiteX51" fmla="*/ 23218 w 178348"/>
              <a:gd name="connsiteY51" fmla="*/ 70771 h 185732"/>
              <a:gd name="connsiteX52" fmla="*/ 29080 w 178348"/>
              <a:gd name="connsiteY52" fmla="*/ 109134 h 185732"/>
              <a:gd name="connsiteX53" fmla="*/ 23218 w 178348"/>
              <a:gd name="connsiteY53" fmla="*/ 114995 h 185732"/>
              <a:gd name="connsiteX54" fmla="*/ 15608 w 178348"/>
              <a:gd name="connsiteY54" fmla="*/ 120596 h 185732"/>
              <a:gd name="connsiteX55" fmla="*/ 28447 w 178348"/>
              <a:gd name="connsiteY55" fmla="*/ 142713 h 185732"/>
              <a:gd name="connsiteX56" fmla="*/ 37068 w 178348"/>
              <a:gd name="connsiteY56" fmla="*/ 138932 h 185732"/>
              <a:gd name="connsiteX57" fmla="*/ 73209 w 178348"/>
              <a:gd name="connsiteY57" fmla="*/ 153105 h 185732"/>
              <a:gd name="connsiteX58" fmla="*/ 75330 w 178348"/>
              <a:gd name="connsiteY58" fmla="*/ 161011 h 185732"/>
              <a:gd name="connsiteX59" fmla="*/ 76377 w 178348"/>
              <a:gd name="connsiteY59" fmla="*/ 170383 h 185732"/>
              <a:gd name="connsiteX60" fmla="*/ 101971 w 178348"/>
              <a:gd name="connsiteY60" fmla="*/ 170383 h 185732"/>
              <a:gd name="connsiteX61" fmla="*/ 103019 w 178348"/>
              <a:gd name="connsiteY61" fmla="*/ 161011 h 185732"/>
              <a:gd name="connsiteX62" fmla="*/ 133318 w 178348"/>
              <a:gd name="connsiteY62" fmla="*/ 136761 h 185732"/>
              <a:gd name="connsiteX63" fmla="*/ 141290 w 178348"/>
              <a:gd name="connsiteY63" fmla="*/ 138894 h 185732"/>
              <a:gd name="connsiteX64" fmla="*/ 149910 w 178348"/>
              <a:gd name="connsiteY64" fmla="*/ 142665 h 185732"/>
              <a:gd name="connsiteX65" fmla="*/ 162740 w 178348"/>
              <a:gd name="connsiteY65" fmla="*/ 120587 h 185732"/>
              <a:gd name="connsiteX66" fmla="*/ 155140 w 178348"/>
              <a:gd name="connsiteY66" fmla="*/ 114986 h 185732"/>
              <a:gd name="connsiteX67" fmla="*/ 149278 w 178348"/>
              <a:gd name="connsiteY67" fmla="*/ 76623 h 185732"/>
              <a:gd name="connsiteX68" fmla="*/ 155140 w 178348"/>
              <a:gd name="connsiteY68" fmla="*/ 70761 h 185732"/>
              <a:gd name="connsiteX69" fmla="*/ 162721 w 178348"/>
              <a:gd name="connsiteY69" fmla="*/ 65170 h 185732"/>
              <a:gd name="connsiteX70" fmla="*/ 149882 w 178348"/>
              <a:gd name="connsiteY70" fmla="*/ 43101 h 185732"/>
              <a:gd name="connsiteX71" fmla="*/ 141347 w 178348"/>
              <a:gd name="connsiteY71" fmla="*/ 46844 h 185732"/>
              <a:gd name="connsiteX72" fmla="*/ 105167 w 178348"/>
              <a:gd name="connsiteY72" fmla="*/ 32696 h 185732"/>
              <a:gd name="connsiteX73" fmla="*/ 103028 w 178348"/>
              <a:gd name="connsiteY73" fmla="*/ 24708 h 185732"/>
              <a:gd name="connsiteX74" fmla="*/ 101980 w 178348"/>
              <a:gd name="connsiteY74" fmla="*/ 15411 h 185732"/>
              <a:gd name="connsiteX75" fmla="*/ 89284 w 178348"/>
              <a:gd name="connsiteY75" fmla="*/ 14297 h 185732"/>
              <a:gd name="connsiteX76" fmla="*/ 89160 w 178348"/>
              <a:gd name="connsiteY76" fmla="*/ 57150 h 185732"/>
              <a:gd name="connsiteX77" fmla="*/ 124879 w 178348"/>
              <a:gd name="connsiteY77" fmla="*/ 92869 h 185732"/>
              <a:gd name="connsiteX78" fmla="*/ 89160 w 178348"/>
              <a:gd name="connsiteY78" fmla="*/ 128588 h 185732"/>
              <a:gd name="connsiteX79" fmla="*/ 53441 w 178348"/>
              <a:gd name="connsiteY79" fmla="*/ 92869 h 185732"/>
              <a:gd name="connsiteX80" fmla="*/ 89160 w 178348"/>
              <a:gd name="connsiteY80" fmla="*/ 57150 h 185732"/>
              <a:gd name="connsiteX81" fmla="*/ 89160 w 178348"/>
              <a:gd name="connsiteY81" fmla="*/ 71438 h 185732"/>
              <a:gd name="connsiteX82" fmla="*/ 67729 w 178348"/>
              <a:gd name="connsiteY82" fmla="*/ 92869 h 185732"/>
              <a:gd name="connsiteX83" fmla="*/ 89160 w 178348"/>
              <a:gd name="connsiteY83" fmla="*/ 114300 h 185732"/>
              <a:gd name="connsiteX84" fmla="*/ 110591 w 178348"/>
              <a:gd name="connsiteY84" fmla="*/ 92869 h 185732"/>
              <a:gd name="connsiteX85" fmla="*/ 89160 w 178348"/>
              <a:gd name="connsiteY85" fmla="*/ 71438 h 18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78348" h="185732">
                <a:moveTo>
                  <a:pt x="89274" y="0"/>
                </a:moveTo>
                <a:cubicBezTo>
                  <a:pt x="96265" y="76"/>
                  <a:pt x="103228" y="886"/>
                  <a:pt x="110058" y="2410"/>
                </a:cubicBezTo>
                <a:cubicBezTo>
                  <a:pt x="113036" y="3075"/>
                  <a:pt x="115263" y="5558"/>
                  <a:pt x="115601" y="8592"/>
                </a:cubicBezTo>
                <a:lnTo>
                  <a:pt x="117220" y="23136"/>
                </a:lnTo>
                <a:cubicBezTo>
                  <a:pt x="118027" y="30372"/>
                  <a:pt x="124547" y="35584"/>
                  <a:pt x="131782" y="34777"/>
                </a:cubicBezTo>
                <a:cubicBezTo>
                  <a:pt x="133090" y="34631"/>
                  <a:pt x="134368" y="34290"/>
                  <a:pt x="135575" y="33766"/>
                </a:cubicBezTo>
                <a:lnTo>
                  <a:pt x="148920" y="27908"/>
                </a:lnTo>
                <a:cubicBezTo>
                  <a:pt x="151696" y="26685"/>
                  <a:pt x="154943" y="27350"/>
                  <a:pt x="157016" y="29566"/>
                </a:cubicBezTo>
                <a:cubicBezTo>
                  <a:pt x="166654" y="39863"/>
                  <a:pt x="173832" y="52212"/>
                  <a:pt x="178009" y="65684"/>
                </a:cubicBezTo>
                <a:cubicBezTo>
                  <a:pt x="178906" y="68586"/>
                  <a:pt x="177871" y="71738"/>
                  <a:pt x="175428" y="73543"/>
                </a:cubicBezTo>
                <a:lnTo>
                  <a:pt x="163598" y="82267"/>
                </a:lnTo>
                <a:cubicBezTo>
                  <a:pt x="157743" y="86568"/>
                  <a:pt x="156483" y="94801"/>
                  <a:pt x="160784" y="100656"/>
                </a:cubicBezTo>
                <a:cubicBezTo>
                  <a:pt x="161574" y="101731"/>
                  <a:pt x="162522" y="102680"/>
                  <a:pt x="163598" y="103470"/>
                </a:cubicBezTo>
                <a:lnTo>
                  <a:pt x="175437" y="112185"/>
                </a:lnTo>
                <a:cubicBezTo>
                  <a:pt x="177888" y="113989"/>
                  <a:pt x="178928" y="117146"/>
                  <a:pt x="178028" y="120053"/>
                </a:cubicBezTo>
                <a:cubicBezTo>
                  <a:pt x="173849" y="133524"/>
                  <a:pt x="166672" y="145873"/>
                  <a:pt x="157035" y="156172"/>
                </a:cubicBezTo>
                <a:cubicBezTo>
                  <a:pt x="154967" y="158383"/>
                  <a:pt x="151731" y="159050"/>
                  <a:pt x="148958" y="157839"/>
                </a:cubicBezTo>
                <a:lnTo>
                  <a:pt x="135556" y="151962"/>
                </a:lnTo>
                <a:cubicBezTo>
                  <a:pt x="128908" y="149046"/>
                  <a:pt x="121154" y="152073"/>
                  <a:pt x="118240" y="158722"/>
                </a:cubicBezTo>
                <a:cubicBezTo>
                  <a:pt x="117703" y="159946"/>
                  <a:pt x="117356" y="161244"/>
                  <a:pt x="117211" y="162573"/>
                </a:cubicBezTo>
                <a:lnTo>
                  <a:pt x="115601" y="177108"/>
                </a:lnTo>
                <a:cubicBezTo>
                  <a:pt x="115269" y="180106"/>
                  <a:pt x="113089" y="182573"/>
                  <a:pt x="110153" y="183271"/>
                </a:cubicBezTo>
                <a:cubicBezTo>
                  <a:pt x="96356" y="186553"/>
                  <a:pt x="81983" y="186553"/>
                  <a:pt x="68186" y="183271"/>
                </a:cubicBezTo>
                <a:cubicBezTo>
                  <a:pt x="65251" y="182573"/>
                  <a:pt x="63070" y="180106"/>
                  <a:pt x="62737" y="177108"/>
                </a:cubicBezTo>
                <a:lnTo>
                  <a:pt x="61137" y="162592"/>
                </a:lnTo>
                <a:cubicBezTo>
                  <a:pt x="60314" y="155369"/>
                  <a:pt x="53790" y="150181"/>
                  <a:pt x="46567" y="151005"/>
                </a:cubicBezTo>
                <a:cubicBezTo>
                  <a:pt x="45265" y="151153"/>
                  <a:pt x="43993" y="151495"/>
                  <a:pt x="42792" y="152019"/>
                </a:cubicBezTo>
                <a:lnTo>
                  <a:pt x="29400" y="157886"/>
                </a:lnTo>
                <a:cubicBezTo>
                  <a:pt x="26624" y="159103"/>
                  <a:pt x="23382" y="158434"/>
                  <a:pt x="21313" y="156220"/>
                </a:cubicBezTo>
                <a:cubicBezTo>
                  <a:pt x="11671" y="145910"/>
                  <a:pt x="4493" y="133547"/>
                  <a:pt x="320" y="120063"/>
                </a:cubicBezTo>
                <a:cubicBezTo>
                  <a:pt x="-580" y="117156"/>
                  <a:pt x="460" y="113998"/>
                  <a:pt x="2911" y="112195"/>
                </a:cubicBezTo>
                <a:lnTo>
                  <a:pt x="14751" y="103470"/>
                </a:lnTo>
                <a:cubicBezTo>
                  <a:pt x="20605" y="99178"/>
                  <a:pt x="21873" y="90952"/>
                  <a:pt x="17581" y="85097"/>
                </a:cubicBezTo>
                <a:cubicBezTo>
                  <a:pt x="16787" y="84015"/>
                  <a:pt x="15833" y="83061"/>
                  <a:pt x="14751" y="82267"/>
                </a:cubicBezTo>
                <a:lnTo>
                  <a:pt x="2911" y="73562"/>
                </a:lnTo>
                <a:cubicBezTo>
                  <a:pt x="463" y="71756"/>
                  <a:pt x="-573" y="68599"/>
                  <a:pt x="330" y="65694"/>
                </a:cubicBezTo>
                <a:cubicBezTo>
                  <a:pt x="4507" y="52222"/>
                  <a:pt x="11684" y="39873"/>
                  <a:pt x="21323" y="29575"/>
                </a:cubicBezTo>
                <a:cubicBezTo>
                  <a:pt x="23396" y="27359"/>
                  <a:pt x="26642" y="26695"/>
                  <a:pt x="29419" y="27918"/>
                </a:cubicBezTo>
                <a:lnTo>
                  <a:pt x="42754" y="33776"/>
                </a:lnTo>
                <a:cubicBezTo>
                  <a:pt x="49448" y="36678"/>
                  <a:pt x="57228" y="33603"/>
                  <a:pt x="60130" y="26909"/>
                </a:cubicBezTo>
                <a:cubicBezTo>
                  <a:pt x="60652" y="25705"/>
                  <a:pt x="60991" y="24430"/>
                  <a:pt x="61137" y="23127"/>
                </a:cubicBezTo>
                <a:lnTo>
                  <a:pt x="62757" y="8592"/>
                </a:lnTo>
                <a:cubicBezTo>
                  <a:pt x="63092" y="5552"/>
                  <a:pt x="65324" y="3063"/>
                  <a:pt x="68310" y="2400"/>
                </a:cubicBezTo>
                <a:cubicBezTo>
                  <a:pt x="75139" y="886"/>
                  <a:pt x="82121" y="86"/>
                  <a:pt x="89274" y="0"/>
                </a:cubicBezTo>
                <a:close/>
                <a:moveTo>
                  <a:pt x="89274" y="14288"/>
                </a:moveTo>
                <a:cubicBezTo>
                  <a:pt x="84954" y="14338"/>
                  <a:pt x="80643" y="14711"/>
                  <a:pt x="76377" y="15402"/>
                </a:cubicBezTo>
                <a:lnTo>
                  <a:pt x="75339" y="24708"/>
                </a:lnTo>
                <a:cubicBezTo>
                  <a:pt x="73664" y="39797"/>
                  <a:pt x="60073" y="50671"/>
                  <a:pt x="44984" y="48995"/>
                </a:cubicBezTo>
                <a:cubicBezTo>
                  <a:pt x="42234" y="48690"/>
                  <a:pt x="39546" y="47971"/>
                  <a:pt x="37010" y="46863"/>
                </a:cubicBezTo>
                <a:lnTo>
                  <a:pt x="28457" y="43110"/>
                </a:lnTo>
                <a:cubicBezTo>
                  <a:pt x="23009" y="49722"/>
                  <a:pt x="18672" y="57176"/>
                  <a:pt x="15617" y="65180"/>
                </a:cubicBezTo>
                <a:lnTo>
                  <a:pt x="23218" y="70771"/>
                </a:lnTo>
                <a:cubicBezTo>
                  <a:pt x="35431" y="79746"/>
                  <a:pt x="38055" y="96922"/>
                  <a:pt x="29080" y="109134"/>
                </a:cubicBezTo>
                <a:cubicBezTo>
                  <a:pt x="27434" y="111373"/>
                  <a:pt x="25458" y="113349"/>
                  <a:pt x="23218" y="114995"/>
                </a:cubicBezTo>
                <a:lnTo>
                  <a:pt x="15608" y="120596"/>
                </a:lnTo>
                <a:cubicBezTo>
                  <a:pt x="18656" y="128616"/>
                  <a:pt x="22999" y="136084"/>
                  <a:pt x="28447" y="142713"/>
                </a:cubicBezTo>
                <a:lnTo>
                  <a:pt x="37068" y="138932"/>
                </a:lnTo>
                <a:cubicBezTo>
                  <a:pt x="50962" y="132865"/>
                  <a:pt x="67143" y="139211"/>
                  <a:pt x="73209" y="153105"/>
                </a:cubicBezTo>
                <a:cubicBezTo>
                  <a:pt x="74308" y="155619"/>
                  <a:pt x="75022" y="158285"/>
                  <a:pt x="75330" y="161011"/>
                </a:cubicBezTo>
                <a:lnTo>
                  <a:pt x="76377" y="170383"/>
                </a:lnTo>
                <a:cubicBezTo>
                  <a:pt x="84845" y="171812"/>
                  <a:pt x="93503" y="171812"/>
                  <a:pt x="101971" y="170383"/>
                </a:cubicBezTo>
                <a:lnTo>
                  <a:pt x="103019" y="161011"/>
                </a:lnTo>
                <a:cubicBezTo>
                  <a:pt x="104689" y="145948"/>
                  <a:pt x="118254" y="135090"/>
                  <a:pt x="133318" y="136761"/>
                </a:cubicBezTo>
                <a:cubicBezTo>
                  <a:pt x="136068" y="137066"/>
                  <a:pt x="138756" y="137785"/>
                  <a:pt x="141290" y="138894"/>
                </a:cubicBezTo>
                <a:lnTo>
                  <a:pt x="149910" y="142665"/>
                </a:lnTo>
                <a:cubicBezTo>
                  <a:pt x="155356" y="136050"/>
                  <a:pt x="159689" y="128593"/>
                  <a:pt x="162740" y="120587"/>
                </a:cubicBezTo>
                <a:lnTo>
                  <a:pt x="155140" y="114986"/>
                </a:lnTo>
                <a:cubicBezTo>
                  <a:pt x="142928" y="106010"/>
                  <a:pt x="140303" y="88835"/>
                  <a:pt x="149278" y="76623"/>
                </a:cubicBezTo>
                <a:cubicBezTo>
                  <a:pt x="150924" y="74384"/>
                  <a:pt x="152900" y="72407"/>
                  <a:pt x="155140" y="70761"/>
                </a:cubicBezTo>
                <a:lnTo>
                  <a:pt x="162721" y="65170"/>
                </a:lnTo>
                <a:cubicBezTo>
                  <a:pt x="159667" y="57166"/>
                  <a:pt x="155330" y="49712"/>
                  <a:pt x="149882" y="43101"/>
                </a:cubicBezTo>
                <a:lnTo>
                  <a:pt x="141347" y="46844"/>
                </a:lnTo>
                <a:cubicBezTo>
                  <a:pt x="127449" y="52928"/>
                  <a:pt x="111251" y="46594"/>
                  <a:pt x="105167" y="32696"/>
                </a:cubicBezTo>
                <a:cubicBezTo>
                  <a:pt x="104055" y="30156"/>
                  <a:pt x="103334" y="27463"/>
                  <a:pt x="103028" y="24708"/>
                </a:cubicBezTo>
                <a:lnTo>
                  <a:pt x="101980" y="15411"/>
                </a:lnTo>
                <a:cubicBezTo>
                  <a:pt x="97782" y="14725"/>
                  <a:pt x="93538" y="14352"/>
                  <a:pt x="89284" y="14297"/>
                </a:cubicBezTo>
                <a:close/>
                <a:moveTo>
                  <a:pt x="89160" y="57150"/>
                </a:moveTo>
                <a:cubicBezTo>
                  <a:pt x="108887" y="57150"/>
                  <a:pt x="124879" y="73142"/>
                  <a:pt x="124879" y="92869"/>
                </a:cubicBezTo>
                <a:cubicBezTo>
                  <a:pt x="124879" y="112596"/>
                  <a:pt x="108887" y="128588"/>
                  <a:pt x="89160" y="128588"/>
                </a:cubicBezTo>
                <a:cubicBezTo>
                  <a:pt x="69433" y="128588"/>
                  <a:pt x="53441" y="112596"/>
                  <a:pt x="53441" y="92869"/>
                </a:cubicBezTo>
                <a:cubicBezTo>
                  <a:pt x="53441" y="73142"/>
                  <a:pt x="69433" y="57150"/>
                  <a:pt x="89160" y="57150"/>
                </a:cubicBezTo>
                <a:close/>
                <a:moveTo>
                  <a:pt x="89160" y="71438"/>
                </a:moveTo>
                <a:cubicBezTo>
                  <a:pt x="77324" y="71438"/>
                  <a:pt x="67729" y="81033"/>
                  <a:pt x="67729" y="92869"/>
                </a:cubicBezTo>
                <a:cubicBezTo>
                  <a:pt x="67729" y="104705"/>
                  <a:pt x="77324" y="114300"/>
                  <a:pt x="89160" y="114300"/>
                </a:cubicBezTo>
                <a:cubicBezTo>
                  <a:pt x="100996" y="114300"/>
                  <a:pt x="110591" y="104705"/>
                  <a:pt x="110591" y="92869"/>
                </a:cubicBezTo>
                <a:cubicBezTo>
                  <a:pt x="110591" y="81033"/>
                  <a:pt x="100996" y="71438"/>
                  <a:pt x="89160" y="71438"/>
                </a:cubicBezTo>
                <a:close/>
              </a:path>
            </a:pathLst>
          </a:custGeom>
          <a:gradFill flip="none" rotWithShape="1">
            <a:gsLst>
              <a:gs pos="68000">
                <a:srgbClr val="0A6BBA"/>
              </a:gs>
              <a:gs pos="100000">
                <a:srgbClr val="318581"/>
              </a:gs>
              <a:gs pos="0">
                <a:srgbClr val="F65567"/>
              </a:gs>
              <a:gs pos="3200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228600" tIns="18288" rIns="228600" bIns="91440" rtlCol="0" anchor="ctr" anchorCtr="0">
            <a:no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US" sz="22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CE15CD-0DAC-57F0-D960-9BEBAFDEA13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12082" y="3195156"/>
            <a:ext cx="3767837" cy="175972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cs typeface="Segoe UI Semibold" panose="020B0502040204020203" pitchFamily="34" charset="0"/>
              </a:rPr>
              <a:t>Microsoft 365 Copilot is built on trust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567202-CBED-A809-A817-6C5203C9095F}"/>
              </a:ext>
            </a:extLst>
          </p:cNvPr>
          <p:cNvSpPr txBox="1"/>
          <p:nvPr/>
        </p:nvSpPr>
        <p:spPr>
          <a:xfrm>
            <a:off x="974677" y="3433250"/>
            <a:ext cx="2465323" cy="110799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Microsoft commitments</a:t>
            </a:r>
            <a:r>
              <a:rPr lang="en-US" sz="2400" dirty="0">
                <a:solidFill>
                  <a:prstClr val="black"/>
                </a:solidFill>
                <a:latin typeface="Segoe UI Semibold"/>
              </a:rPr>
              <a:t> and controls</a:t>
            </a:r>
            <a:endParaRPr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cs typeface="Segoe UI Semi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77DD6-A1CF-61CE-F755-71C711031F3A}"/>
              </a:ext>
            </a:extLst>
          </p:cNvPr>
          <p:cNvSpPr txBox="1"/>
          <p:nvPr/>
        </p:nvSpPr>
        <p:spPr>
          <a:xfrm>
            <a:off x="8912440" y="3433250"/>
            <a:ext cx="231925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Tools </a:t>
            </a:r>
            <a:br>
              <a:rPr kumimoji="0" lang="uk-U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to manage Copilot + agents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57C1E0-1AED-261E-3173-58C87281C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314" y="1735837"/>
            <a:ext cx="1271373" cy="128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4789B-4128-F621-6348-382CB11A0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50">
            <a:extLst>
              <a:ext uri="{FF2B5EF4-FFF2-40B4-BE49-F238E27FC236}">
                <a16:creationId xmlns:a16="http://schemas.microsoft.com/office/drawing/2014/main" id="{751A41B5-7DD1-7576-851A-5873A28E4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19737" y="2322636"/>
            <a:ext cx="10554116" cy="3756905"/>
          </a:xfrm>
          <a:prstGeom prst="roundRect">
            <a:avLst>
              <a:gd name="adj" fmla="val 7084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br>
              <a:rPr lang="en-US" sz="1400">
                <a:solidFill>
                  <a:srgbClr val="8661C5"/>
                </a:solidFill>
                <a:latin typeface="Segoe UI Semibold"/>
              </a:rPr>
            </a:br>
            <a:br>
              <a:rPr lang="en-US" sz="1400">
                <a:solidFill>
                  <a:srgbClr val="8661C5"/>
                </a:solidFill>
                <a:latin typeface="Segoe UI Semibold"/>
              </a:rPr>
            </a:b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62" name="Title 11">
            <a:extLst>
              <a:ext uri="{FF2B5EF4-FFF2-40B4-BE49-F238E27FC236}">
                <a16:creationId xmlns:a16="http://schemas.microsoft.com/office/drawing/2014/main" id="{6A322560-86E6-E392-1554-72CF49DE6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9564" y="457200"/>
            <a:ext cx="11018520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i="0" kern="1200" spc="-70" baseline="0">
                <a:solidFill>
                  <a:schemeClr val="tx1"/>
                </a:solidFill>
                <a:latin typeface="+mj-lt"/>
                <a:ea typeface="+mj-ea"/>
                <a:cs typeface="Segoe UI Semibold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j-cs"/>
              </a:rPr>
              <a:t>Copilot Control System</a:t>
            </a:r>
          </a:p>
        </p:txBody>
      </p:sp>
      <p:sp>
        <p:nvSpPr>
          <p:cNvPr id="6" name="!!humancircle">
            <a:extLst>
              <a:ext uri="{FF2B5EF4-FFF2-40B4-BE49-F238E27FC236}">
                <a16:creationId xmlns:a16="http://schemas.microsoft.com/office/drawing/2014/main" id="{8858BDDF-984E-D6F0-0F9A-FFDC04F06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2066063" y="2580462"/>
            <a:ext cx="917027" cy="917027"/>
          </a:xfrm>
          <a:prstGeom prst="ellipse">
            <a:avLst/>
          </a:prstGeom>
          <a:gradFill flip="none" rotWithShape="1">
            <a:gsLst>
              <a:gs pos="68000">
                <a:srgbClr val="0A6BBA"/>
              </a:gs>
              <a:gs pos="100000">
                <a:srgbClr val="318581"/>
              </a:gs>
              <a:gs pos="0">
                <a:srgbClr val="F65567"/>
              </a:gs>
              <a:gs pos="3200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228600" tIns="18288" rIns="228600" bIns="91440" rtlCol="0" anchor="ctr" anchorCtr="0">
            <a:sp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CA" sz="4400" b="1" dirty="0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" name="Picture 4" descr="Microsoft 365 Copilot logo">
            <a:extLst>
              <a:ext uri="{FF2B5EF4-FFF2-40B4-BE49-F238E27FC236}">
                <a16:creationId xmlns:a16="http://schemas.microsoft.com/office/drawing/2014/main" id="{E3AC5C36-012E-C7EF-B5FF-37A0F6314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01629" y="1310511"/>
            <a:ext cx="774492" cy="77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65F497-1AD2-36E6-0DD0-0D3051AF0637}"/>
              </a:ext>
            </a:extLst>
          </p:cNvPr>
          <p:cNvSpPr txBox="1"/>
          <p:nvPr/>
        </p:nvSpPr>
        <p:spPr>
          <a:xfrm>
            <a:off x="4972797" y="1479702"/>
            <a:ext cx="2907403" cy="430887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3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1371655" algn="l"/>
              </a:tabLst>
              <a:defRPr kumimoji="0" sz="7200" b="0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0">
                      <a:srgbClr val="C03BC4"/>
                    </a:gs>
                    <a:gs pos="99000">
                      <a:srgbClr val="0078D4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+mj-lt"/>
                <a:cs typeface="Segoe UI Semibold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55" algn="l"/>
              </a:tabLst>
              <a:defRPr/>
            </a:pPr>
            <a:r>
              <a:rPr kumimoji="0" lang="en-US" sz="28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502040204020203" pitchFamily="34" charset="0"/>
              </a:rPr>
              <a:t>Copilot + Agents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7C5F1A7-440C-A642-42EC-17DCB4C90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7279" y="2781678"/>
            <a:ext cx="514595" cy="514595"/>
          </a:xfrm>
          <a:prstGeom prst="rect">
            <a:avLst/>
          </a:prstGeom>
        </p:spPr>
      </p:pic>
      <p:sp>
        <p:nvSpPr>
          <p:cNvPr id="10" name="!!humancircle">
            <a:extLst>
              <a:ext uri="{FF2B5EF4-FFF2-40B4-BE49-F238E27FC236}">
                <a16:creationId xmlns:a16="http://schemas.microsoft.com/office/drawing/2014/main" id="{FCF08582-8D2C-A346-1CFE-73602281B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9214558" y="2598065"/>
            <a:ext cx="917027" cy="917027"/>
          </a:xfrm>
          <a:prstGeom prst="ellipse">
            <a:avLst/>
          </a:prstGeom>
          <a:gradFill flip="none" rotWithShape="1">
            <a:gsLst>
              <a:gs pos="68000">
                <a:srgbClr val="0A6BBA"/>
              </a:gs>
              <a:gs pos="100000">
                <a:srgbClr val="318581"/>
              </a:gs>
              <a:gs pos="0">
                <a:srgbClr val="F65567"/>
              </a:gs>
              <a:gs pos="3200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228600" tIns="18288" rIns="228600" bIns="91440" rtlCol="0" anchor="ctr" anchorCtr="0">
            <a:sp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CA" sz="44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1F9BAD6-982B-3D8D-2EEE-E87B3D3E5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9164" y="2822671"/>
            <a:ext cx="467814" cy="4678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0A01B8-BA44-36F6-CB59-140E3723273F}"/>
              </a:ext>
            </a:extLst>
          </p:cNvPr>
          <p:cNvSpPr txBox="1"/>
          <p:nvPr/>
        </p:nvSpPr>
        <p:spPr>
          <a:xfrm>
            <a:off x="1495069" y="3804864"/>
            <a:ext cx="2059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Security </a:t>
            </a:r>
            <a:br>
              <a:rPr lang="en-US" sz="20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</a:br>
            <a:r>
              <a:rPr lang="en-US" sz="20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&amp; Governance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E0A794-EDA1-5325-2791-DCEFC517C7A0}"/>
              </a:ext>
            </a:extLst>
          </p:cNvPr>
          <p:cNvSpPr txBox="1"/>
          <p:nvPr/>
        </p:nvSpPr>
        <p:spPr>
          <a:xfrm>
            <a:off x="1312912" y="4564958"/>
            <a:ext cx="242332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1427220">
              <a:spcBef>
                <a:spcPts val="400"/>
              </a:spcBef>
              <a:spcAft>
                <a:spcPts val="800"/>
              </a:spcAft>
              <a:defRPr/>
            </a:pPr>
            <a:r>
              <a:rPr lang="en-US" sz="1600" dirty="0">
                <a:gradFill>
                  <a:gsLst>
                    <a:gs pos="22936">
                      <a:schemeClr val="tx1"/>
                    </a:gs>
                    <a:gs pos="38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Data security</a:t>
            </a:r>
            <a:endParaRPr lang="uk-UA" sz="1600" dirty="0">
              <a:gradFill>
                <a:gsLst>
                  <a:gs pos="22936">
                    <a:schemeClr val="tx1"/>
                  </a:gs>
                  <a:gs pos="38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+mj-lt"/>
            </a:endParaRPr>
          </a:p>
          <a:p>
            <a:pPr marL="0" lvl="1" algn="ctr" defTabSz="1427220">
              <a:spcBef>
                <a:spcPts val="400"/>
              </a:spcBef>
              <a:spcAft>
                <a:spcPts val="800"/>
              </a:spcAft>
              <a:defRPr/>
            </a:pPr>
            <a:r>
              <a:rPr lang="en-US" sz="1600" dirty="0">
                <a:gradFill>
                  <a:gsLst>
                    <a:gs pos="22936">
                      <a:schemeClr val="tx1"/>
                    </a:gs>
                    <a:gs pos="38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AI security</a:t>
            </a:r>
            <a:endParaRPr lang="uk-UA" sz="1600" dirty="0">
              <a:gradFill>
                <a:gsLst>
                  <a:gs pos="22936">
                    <a:schemeClr val="tx1"/>
                  </a:gs>
                  <a:gs pos="38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+mj-lt"/>
            </a:endParaRPr>
          </a:p>
          <a:p>
            <a:pPr marL="0" lvl="1" algn="ctr" defTabSz="1427220">
              <a:spcBef>
                <a:spcPts val="400"/>
              </a:spcBef>
              <a:spcAft>
                <a:spcPts val="800"/>
              </a:spcAft>
              <a:defRPr/>
            </a:pPr>
            <a:r>
              <a:rPr lang="en-US" sz="1600" dirty="0">
                <a:gradFill>
                  <a:gsLst>
                    <a:gs pos="22936">
                      <a:schemeClr val="tx1"/>
                    </a:gs>
                    <a:gs pos="38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Compliance &amp; privacy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3D844C-A120-991A-511B-3A666D0B1C79}"/>
              </a:ext>
            </a:extLst>
          </p:cNvPr>
          <p:cNvSpPr txBox="1"/>
          <p:nvPr/>
        </p:nvSpPr>
        <p:spPr>
          <a:xfrm>
            <a:off x="5069317" y="3804864"/>
            <a:ext cx="20590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Management</a:t>
            </a:r>
            <a:br>
              <a:rPr lang="en-US" sz="20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</a:br>
            <a:r>
              <a:rPr lang="en-US" sz="20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Controls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575064-A662-003B-4FE5-6BE34AD01645}"/>
              </a:ext>
            </a:extLst>
          </p:cNvPr>
          <p:cNvSpPr txBox="1"/>
          <p:nvPr/>
        </p:nvSpPr>
        <p:spPr>
          <a:xfrm>
            <a:off x="4887160" y="4564958"/>
            <a:ext cx="242332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1427220">
              <a:spcBef>
                <a:spcPts val="400"/>
              </a:spcBef>
              <a:spcAft>
                <a:spcPts val="800"/>
              </a:spcAft>
              <a:defRPr/>
            </a:pPr>
            <a:r>
              <a:rPr lang="en-US" sz="1600" dirty="0">
                <a:gradFill>
                  <a:gsLst>
                    <a:gs pos="22936">
                      <a:schemeClr val="tx1"/>
                    </a:gs>
                    <a:gs pos="38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Copilot licensing</a:t>
            </a:r>
            <a:endParaRPr lang="uk-UA" sz="1600" dirty="0">
              <a:gradFill>
                <a:gsLst>
                  <a:gs pos="22936">
                    <a:schemeClr val="tx1"/>
                  </a:gs>
                  <a:gs pos="38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+mj-lt"/>
            </a:endParaRPr>
          </a:p>
          <a:p>
            <a:pPr marL="0" lvl="1" algn="ctr" defTabSz="1427220">
              <a:spcBef>
                <a:spcPts val="400"/>
              </a:spcBef>
              <a:spcAft>
                <a:spcPts val="800"/>
              </a:spcAft>
              <a:defRPr/>
            </a:pPr>
            <a:r>
              <a:rPr lang="en-US" sz="1600" dirty="0">
                <a:gradFill>
                  <a:gsLst>
                    <a:gs pos="22936">
                      <a:schemeClr val="tx1"/>
                    </a:gs>
                    <a:gs pos="38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Agent lifecycle</a:t>
            </a:r>
            <a:endParaRPr lang="uk-UA" sz="1600" dirty="0">
              <a:gradFill>
                <a:gsLst>
                  <a:gs pos="22936">
                    <a:schemeClr val="tx1"/>
                  </a:gs>
                  <a:gs pos="38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+mj-lt"/>
            </a:endParaRPr>
          </a:p>
          <a:p>
            <a:pPr marL="0" lvl="1" algn="ctr" defTabSz="1427220">
              <a:spcBef>
                <a:spcPts val="400"/>
              </a:spcBef>
              <a:spcAft>
                <a:spcPts val="800"/>
              </a:spcAft>
              <a:defRPr/>
            </a:pPr>
            <a:r>
              <a:rPr lang="en-US" sz="1600" dirty="0">
                <a:gradFill>
                  <a:gsLst>
                    <a:gs pos="22936">
                      <a:schemeClr val="tx1"/>
                    </a:gs>
                    <a:gs pos="38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Customization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FE5586-4CB8-526C-84D9-9C99F042DDC6}"/>
              </a:ext>
            </a:extLst>
          </p:cNvPr>
          <p:cNvSpPr txBox="1"/>
          <p:nvPr/>
        </p:nvSpPr>
        <p:spPr>
          <a:xfrm>
            <a:off x="8688545" y="3804864"/>
            <a:ext cx="19690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itchFamily="34" charset="0"/>
              </a:rPr>
              <a:t>Measurement &amp; Reporting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AC8EFB-D4CE-A2EB-978E-8FFCE41050A0}"/>
              </a:ext>
            </a:extLst>
          </p:cNvPr>
          <p:cNvSpPr txBox="1"/>
          <p:nvPr/>
        </p:nvSpPr>
        <p:spPr>
          <a:xfrm>
            <a:off x="8461407" y="4564958"/>
            <a:ext cx="242332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 defTabSz="1427220">
              <a:spcBef>
                <a:spcPts val="400"/>
              </a:spcBef>
              <a:spcAft>
                <a:spcPts val="800"/>
              </a:spcAft>
              <a:defRPr/>
            </a:pPr>
            <a:r>
              <a:rPr lang="en-US" sz="1600" dirty="0">
                <a:gradFill>
                  <a:gsLst>
                    <a:gs pos="22936">
                      <a:schemeClr val="tx1"/>
                    </a:gs>
                    <a:gs pos="38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Readiness and adoption</a:t>
            </a:r>
            <a:endParaRPr lang="uk-UA" sz="1600" dirty="0">
              <a:gradFill>
                <a:gsLst>
                  <a:gs pos="22936">
                    <a:schemeClr val="tx1"/>
                  </a:gs>
                  <a:gs pos="38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+mj-lt"/>
            </a:endParaRPr>
          </a:p>
          <a:p>
            <a:pPr marL="0" lvl="1" algn="ctr" defTabSz="1427220">
              <a:spcBef>
                <a:spcPts val="400"/>
              </a:spcBef>
              <a:spcAft>
                <a:spcPts val="800"/>
              </a:spcAft>
              <a:defRPr/>
            </a:pPr>
            <a:r>
              <a:rPr lang="en-US" sz="1600" dirty="0">
                <a:gradFill>
                  <a:gsLst>
                    <a:gs pos="22936">
                      <a:schemeClr val="tx1"/>
                    </a:gs>
                    <a:gs pos="38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Productivity impact</a:t>
            </a:r>
            <a:endParaRPr lang="uk-UA" sz="1600" dirty="0">
              <a:gradFill>
                <a:gsLst>
                  <a:gs pos="22936">
                    <a:schemeClr val="tx1"/>
                  </a:gs>
                  <a:gs pos="38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+mj-lt"/>
            </a:endParaRPr>
          </a:p>
          <a:p>
            <a:pPr marL="0" lvl="1" algn="ctr" defTabSz="1427220">
              <a:spcBef>
                <a:spcPts val="400"/>
              </a:spcBef>
              <a:spcAft>
                <a:spcPts val="800"/>
              </a:spcAft>
              <a:defRPr/>
            </a:pPr>
            <a:r>
              <a:rPr lang="en-US" sz="1600" dirty="0">
                <a:gradFill>
                  <a:gsLst>
                    <a:gs pos="22936">
                      <a:schemeClr val="tx1"/>
                    </a:gs>
                    <a:gs pos="38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Business value &amp; ROI</a:t>
            </a:r>
          </a:p>
        </p:txBody>
      </p:sp>
      <p:sp>
        <p:nvSpPr>
          <p:cNvPr id="36" name="!!humancircle">
            <a:extLst>
              <a:ext uri="{FF2B5EF4-FFF2-40B4-BE49-F238E27FC236}">
                <a16:creationId xmlns:a16="http://schemas.microsoft.com/office/drawing/2014/main" id="{188AD68A-6A13-2DC1-33DB-8BD895E96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640311" y="2580462"/>
            <a:ext cx="917027" cy="917027"/>
          </a:xfrm>
          <a:prstGeom prst="ellipse">
            <a:avLst/>
          </a:prstGeom>
          <a:gradFill flip="none" rotWithShape="1">
            <a:gsLst>
              <a:gs pos="68000">
                <a:srgbClr val="0A6BBA"/>
              </a:gs>
              <a:gs pos="100000">
                <a:srgbClr val="318581"/>
              </a:gs>
              <a:gs pos="0">
                <a:srgbClr val="F65567"/>
              </a:gs>
              <a:gs pos="3200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228600" tIns="18288" rIns="228600" bIns="91440" rtlCol="0" anchor="ctr" anchorCtr="0">
            <a:spAutoFit/>
          </a:bodyPr>
          <a:lstStyle/>
          <a:p>
            <a:pPr algn="ctr" defTabSz="491033" fontAlgn="base">
              <a:spcBef>
                <a:spcPct val="0"/>
              </a:spcBef>
              <a:spcAft>
                <a:spcPct val="0"/>
              </a:spcAft>
            </a:pPr>
            <a:endParaRPr lang="en-CA" sz="4400" b="1"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6C9BFEC8-FBDC-EFDC-B6F2-E5EC3D781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41527" y="2781678"/>
            <a:ext cx="514595" cy="51459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4CF791E-DB6E-FAF4-7D10-118A0565B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257676" y="4031314"/>
            <a:ext cx="0" cy="1672417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E3FDF9A-3D03-02BA-873E-83130F104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929563" y="4031314"/>
            <a:ext cx="0" cy="1672417"/>
          </a:xfrm>
          <a:prstGeom prst="straightConnector1">
            <a:avLst/>
          </a:prstGeom>
          <a:ln w="9525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34">
            <a:extLst>
              <a:ext uri="{FF2B5EF4-FFF2-40B4-BE49-F238E27FC236}">
                <a16:creationId xmlns:a16="http://schemas.microsoft.com/office/drawing/2014/main" id="{8712F912-EE81-B895-5809-D25EEC084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4201" y="1686295"/>
            <a:ext cx="11025188" cy="4582741"/>
          </a:xfrm>
          <a:custGeom>
            <a:avLst/>
            <a:gdLst>
              <a:gd name="connsiteX0" fmla="*/ 0 w 11025188"/>
              <a:gd name="connsiteY0" fmla="*/ 265887 h 4570866"/>
              <a:gd name="connsiteX1" fmla="*/ 265887 w 11025188"/>
              <a:gd name="connsiteY1" fmla="*/ 0 h 4570866"/>
              <a:gd name="connsiteX2" fmla="*/ 10759301 w 11025188"/>
              <a:gd name="connsiteY2" fmla="*/ 0 h 4570866"/>
              <a:gd name="connsiteX3" fmla="*/ 11025188 w 11025188"/>
              <a:gd name="connsiteY3" fmla="*/ 265887 h 4570866"/>
              <a:gd name="connsiteX4" fmla="*/ 11025188 w 11025188"/>
              <a:gd name="connsiteY4" fmla="*/ 4304979 h 4570866"/>
              <a:gd name="connsiteX5" fmla="*/ 10759301 w 11025188"/>
              <a:gd name="connsiteY5" fmla="*/ 4570866 h 4570866"/>
              <a:gd name="connsiteX6" fmla="*/ 265887 w 11025188"/>
              <a:gd name="connsiteY6" fmla="*/ 4570866 h 4570866"/>
              <a:gd name="connsiteX7" fmla="*/ 0 w 11025188"/>
              <a:gd name="connsiteY7" fmla="*/ 4304979 h 4570866"/>
              <a:gd name="connsiteX8" fmla="*/ 0 w 11025188"/>
              <a:gd name="connsiteY8" fmla="*/ 265887 h 4570866"/>
              <a:gd name="connsiteX0" fmla="*/ 0 w 11025188"/>
              <a:gd name="connsiteY0" fmla="*/ 265887 h 4570866"/>
              <a:gd name="connsiteX1" fmla="*/ 265887 w 11025188"/>
              <a:gd name="connsiteY1" fmla="*/ 0 h 4570866"/>
              <a:gd name="connsiteX2" fmla="*/ 7514770 w 11025188"/>
              <a:gd name="connsiteY2" fmla="*/ 0 h 4570866"/>
              <a:gd name="connsiteX3" fmla="*/ 10759301 w 11025188"/>
              <a:gd name="connsiteY3" fmla="*/ 0 h 4570866"/>
              <a:gd name="connsiteX4" fmla="*/ 11025188 w 11025188"/>
              <a:gd name="connsiteY4" fmla="*/ 265887 h 4570866"/>
              <a:gd name="connsiteX5" fmla="*/ 11025188 w 11025188"/>
              <a:gd name="connsiteY5" fmla="*/ 4304979 h 4570866"/>
              <a:gd name="connsiteX6" fmla="*/ 10759301 w 11025188"/>
              <a:gd name="connsiteY6" fmla="*/ 4570866 h 4570866"/>
              <a:gd name="connsiteX7" fmla="*/ 265887 w 11025188"/>
              <a:gd name="connsiteY7" fmla="*/ 4570866 h 4570866"/>
              <a:gd name="connsiteX8" fmla="*/ 0 w 11025188"/>
              <a:gd name="connsiteY8" fmla="*/ 4304979 h 4570866"/>
              <a:gd name="connsiteX9" fmla="*/ 0 w 11025188"/>
              <a:gd name="connsiteY9" fmla="*/ 265887 h 4570866"/>
              <a:gd name="connsiteX0" fmla="*/ 0 w 11025188"/>
              <a:gd name="connsiteY0" fmla="*/ 277762 h 4582741"/>
              <a:gd name="connsiteX1" fmla="*/ 265887 w 11025188"/>
              <a:gd name="connsiteY1" fmla="*/ 11875 h 4582741"/>
              <a:gd name="connsiteX2" fmla="*/ 3120900 w 11025188"/>
              <a:gd name="connsiteY2" fmla="*/ 0 h 4582741"/>
              <a:gd name="connsiteX3" fmla="*/ 7514770 w 11025188"/>
              <a:gd name="connsiteY3" fmla="*/ 11875 h 4582741"/>
              <a:gd name="connsiteX4" fmla="*/ 10759301 w 11025188"/>
              <a:gd name="connsiteY4" fmla="*/ 11875 h 4582741"/>
              <a:gd name="connsiteX5" fmla="*/ 11025188 w 11025188"/>
              <a:gd name="connsiteY5" fmla="*/ 277762 h 4582741"/>
              <a:gd name="connsiteX6" fmla="*/ 11025188 w 11025188"/>
              <a:gd name="connsiteY6" fmla="*/ 4316854 h 4582741"/>
              <a:gd name="connsiteX7" fmla="*/ 10759301 w 11025188"/>
              <a:gd name="connsiteY7" fmla="*/ 4582741 h 4582741"/>
              <a:gd name="connsiteX8" fmla="*/ 265887 w 11025188"/>
              <a:gd name="connsiteY8" fmla="*/ 4582741 h 4582741"/>
              <a:gd name="connsiteX9" fmla="*/ 0 w 11025188"/>
              <a:gd name="connsiteY9" fmla="*/ 4316854 h 4582741"/>
              <a:gd name="connsiteX10" fmla="*/ 0 w 11025188"/>
              <a:gd name="connsiteY10" fmla="*/ 277762 h 4582741"/>
              <a:gd name="connsiteX0" fmla="*/ 0 w 11025188"/>
              <a:gd name="connsiteY0" fmla="*/ 277762 h 4582741"/>
              <a:gd name="connsiteX1" fmla="*/ 265887 w 11025188"/>
              <a:gd name="connsiteY1" fmla="*/ 11875 h 4582741"/>
              <a:gd name="connsiteX2" fmla="*/ 3120900 w 11025188"/>
              <a:gd name="connsiteY2" fmla="*/ 0 h 4582741"/>
              <a:gd name="connsiteX3" fmla="*/ 5234708 w 11025188"/>
              <a:gd name="connsiteY3" fmla="*/ 11876 h 4582741"/>
              <a:gd name="connsiteX4" fmla="*/ 7514770 w 11025188"/>
              <a:gd name="connsiteY4" fmla="*/ 11875 h 4582741"/>
              <a:gd name="connsiteX5" fmla="*/ 10759301 w 11025188"/>
              <a:gd name="connsiteY5" fmla="*/ 11875 h 4582741"/>
              <a:gd name="connsiteX6" fmla="*/ 11025188 w 11025188"/>
              <a:gd name="connsiteY6" fmla="*/ 277762 h 4582741"/>
              <a:gd name="connsiteX7" fmla="*/ 11025188 w 11025188"/>
              <a:gd name="connsiteY7" fmla="*/ 4316854 h 4582741"/>
              <a:gd name="connsiteX8" fmla="*/ 10759301 w 11025188"/>
              <a:gd name="connsiteY8" fmla="*/ 4582741 h 4582741"/>
              <a:gd name="connsiteX9" fmla="*/ 265887 w 11025188"/>
              <a:gd name="connsiteY9" fmla="*/ 4582741 h 4582741"/>
              <a:gd name="connsiteX10" fmla="*/ 0 w 11025188"/>
              <a:gd name="connsiteY10" fmla="*/ 4316854 h 4582741"/>
              <a:gd name="connsiteX11" fmla="*/ 0 w 11025188"/>
              <a:gd name="connsiteY11" fmla="*/ 277762 h 4582741"/>
              <a:gd name="connsiteX0" fmla="*/ 5234708 w 11025188"/>
              <a:gd name="connsiteY0" fmla="*/ 11876 h 4582741"/>
              <a:gd name="connsiteX1" fmla="*/ 7514770 w 11025188"/>
              <a:gd name="connsiteY1" fmla="*/ 11875 h 4582741"/>
              <a:gd name="connsiteX2" fmla="*/ 10759301 w 11025188"/>
              <a:gd name="connsiteY2" fmla="*/ 11875 h 4582741"/>
              <a:gd name="connsiteX3" fmla="*/ 11025188 w 11025188"/>
              <a:gd name="connsiteY3" fmla="*/ 277762 h 4582741"/>
              <a:gd name="connsiteX4" fmla="*/ 11025188 w 11025188"/>
              <a:gd name="connsiteY4" fmla="*/ 4316854 h 4582741"/>
              <a:gd name="connsiteX5" fmla="*/ 10759301 w 11025188"/>
              <a:gd name="connsiteY5" fmla="*/ 4582741 h 4582741"/>
              <a:gd name="connsiteX6" fmla="*/ 265887 w 11025188"/>
              <a:gd name="connsiteY6" fmla="*/ 4582741 h 4582741"/>
              <a:gd name="connsiteX7" fmla="*/ 0 w 11025188"/>
              <a:gd name="connsiteY7" fmla="*/ 4316854 h 4582741"/>
              <a:gd name="connsiteX8" fmla="*/ 0 w 11025188"/>
              <a:gd name="connsiteY8" fmla="*/ 277762 h 4582741"/>
              <a:gd name="connsiteX9" fmla="*/ 265887 w 11025188"/>
              <a:gd name="connsiteY9" fmla="*/ 11875 h 4582741"/>
              <a:gd name="connsiteX10" fmla="*/ 3120900 w 11025188"/>
              <a:gd name="connsiteY10" fmla="*/ 0 h 4582741"/>
              <a:gd name="connsiteX11" fmla="*/ 5326148 w 11025188"/>
              <a:gd name="connsiteY11" fmla="*/ 103316 h 4582741"/>
              <a:gd name="connsiteX0" fmla="*/ 5234708 w 11025188"/>
              <a:gd name="connsiteY0" fmla="*/ 11876 h 4582741"/>
              <a:gd name="connsiteX1" fmla="*/ 7514770 w 11025188"/>
              <a:gd name="connsiteY1" fmla="*/ 11875 h 4582741"/>
              <a:gd name="connsiteX2" fmla="*/ 10759301 w 11025188"/>
              <a:gd name="connsiteY2" fmla="*/ 11875 h 4582741"/>
              <a:gd name="connsiteX3" fmla="*/ 11025188 w 11025188"/>
              <a:gd name="connsiteY3" fmla="*/ 277762 h 4582741"/>
              <a:gd name="connsiteX4" fmla="*/ 11025188 w 11025188"/>
              <a:gd name="connsiteY4" fmla="*/ 4316854 h 4582741"/>
              <a:gd name="connsiteX5" fmla="*/ 10759301 w 11025188"/>
              <a:gd name="connsiteY5" fmla="*/ 4582741 h 4582741"/>
              <a:gd name="connsiteX6" fmla="*/ 265887 w 11025188"/>
              <a:gd name="connsiteY6" fmla="*/ 4582741 h 4582741"/>
              <a:gd name="connsiteX7" fmla="*/ 0 w 11025188"/>
              <a:gd name="connsiteY7" fmla="*/ 4316854 h 4582741"/>
              <a:gd name="connsiteX8" fmla="*/ 0 w 11025188"/>
              <a:gd name="connsiteY8" fmla="*/ 277762 h 4582741"/>
              <a:gd name="connsiteX9" fmla="*/ 265887 w 11025188"/>
              <a:gd name="connsiteY9" fmla="*/ 11875 h 4582741"/>
              <a:gd name="connsiteX10" fmla="*/ 3120900 w 11025188"/>
              <a:gd name="connsiteY10" fmla="*/ 0 h 4582741"/>
              <a:gd name="connsiteX0" fmla="*/ 7514770 w 11025188"/>
              <a:gd name="connsiteY0" fmla="*/ 11875 h 4582741"/>
              <a:gd name="connsiteX1" fmla="*/ 10759301 w 11025188"/>
              <a:gd name="connsiteY1" fmla="*/ 11875 h 4582741"/>
              <a:gd name="connsiteX2" fmla="*/ 11025188 w 11025188"/>
              <a:gd name="connsiteY2" fmla="*/ 277762 h 4582741"/>
              <a:gd name="connsiteX3" fmla="*/ 11025188 w 11025188"/>
              <a:gd name="connsiteY3" fmla="*/ 4316854 h 4582741"/>
              <a:gd name="connsiteX4" fmla="*/ 10759301 w 11025188"/>
              <a:gd name="connsiteY4" fmla="*/ 4582741 h 4582741"/>
              <a:gd name="connsiteX5" fmla="*/ 265887 w 11025188"/>
              <a:gd name="connsiteY5" fmla="*/ 4582741 h 4582741"/>
              <a:gd name="connsiteX6" fmla="*/ 0 w 11025188"/>
              <a:gd name="connsiteY6" fmla="*/ 4316854 h 4582741"/>
              <a:gd name="connsiteX7" fmla="*/ 0 w 11025188"/>
              <a:gd name="connsiteY7" fmla="*/ 277762 h 4582741"/>
              <a:gd name="connsiteX8" fmla="*/ 265887 w 11025188"/>
              <a:gd name="connsiteY8" fmla="*/ 11875 h 4582741"/>
              <a:gd name="connsiteX9" fmla="*/ 3120900 w 11025188"/>
              <a:gd name="connsiteY9" fmla="*/ 0 h 4582741"/>
              <a:gd name="connsiteX0" fmla="*/ 7514770 w 11025188"/>
              <a:gd name="connsiteY0" fmla="*/ 11875 h 4582741"/>
              <a:gd name="connsiteX1" fmla="*/ 10759301 w 11025188"/>
              <a:gd name="connsiteY1" fmla="*/ 11875 h 4582741"/>
              <a:gd name="connsiteX2" fmla="*/ 11025188 w 11025188"/>
              <a:gd name="connsiteY2" fmla="*/ 277762 h 4582741"/>
              <a:gd name="connsiteX3" fmla="*/ 11025188 w 11025188"/>
              <a:gd name="connsiteY3" fmla="*/ 4316854 h 4582741"/>
              <a:gd name="connsiteX4" fmla="*/ 10759301 w 11025188"/>
              <a:gd name="connsiteY4" fmla="*/ 4582741 h 4582741"/>
              <a:gd name="connsiteX5" fmla="*/ 265887 w 11025188"/>
              <a:gd name="connsiteY5" fmla="*/ 4582741 h 4582741"/>
              <a:gd name="connsiteX6" fmla="*/ 0 w 11025188"/>
              <a:gd name="connsiteY6" fmla="*/ 4316854 h 4582741"/>
              <a:gd name="connsiteX7" fmla="*/ 0 w 11025188"/>
              <a:gd name="connsiteY7" fmla="*/ 277762 h 4582741"/>
              <a:gd name="connsiteX8" fmla="*/ 265887 w 11025188"/>
              <a:gd name="connsiteY8" fmla="*/ 11875 h 4582741"/>
              <a:gd name="connsiteX9" fmla="*/ 3120900 w 11025188"/>
              <a:gd name="connsiteY9" fmla="*/ 0 h 458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5188" h="4582741">
                <a:moveTo>
                  <a:pt x="7514770" y="11875"/>
                </a:moveTo>
                <a:lnTo>
                  <a:pt x="10759301" y="11875"/>
                </a:lnTo>
                <a:cubicBezTo>
                  <a:pt x="10906146" y="11875"/>
                  <a:pt x="11025188" y="130917"/>
                  <a:pt x="11025188" y="277762"/>
                </a:cubicBezTo>
                <a:lnTo>
                  <a:pt x="11025188" y="4316854"/>
                </a:lnTo>
                <a:cubicBezTo>
                  <a:pt x="11025188" y="4463699"/>
                  <a:pt x="10906146" y="4582741"/>
                  <a:pt x="10759301" y="4582741"/>
                </a:cubicBezTo>
                <a:lnTo>
                  <a:pt x="265887" y="4582741"/>
                </a:lnTo>
                <a:cubicBezTo>
                  <a:pt x="119042" y="4582741"/>
                  <a:pt x="0" y="4463699"/>
                  <a:pt x="0" y="4316854"/>
                </a:cubicBezTo>
                <a:lnTo>
                  <a:pt x="0" y="277762"/>
                </a:lnTo>
                <a:cubicBezTo>
                  <a:pt x="0" y="130917"/>
                  <a:pt x="119042" y="11875"/>
                  <a:pt x="265887" y="11875"/>
                </a:cubicBezTo>
                <a:cubicBezTo>
                  <a:pt x="1217558" y="7917"/>
                  <a:pt x="257301" y="3958"/>
                  <a:pt x="3120900" y="0"/>
                </a:cubicBezTo>
              </a:path>
            </a:pathLst>
          </a:custGeom>
          <a:ln w="25400" cap="rnd">
            <a:gradFill flip="none" rotWithShape="1">
              <a:gsLst>
                <a:gs pos="0">
                  <a:srgbClr val="F65567"/>
                </a:gs>
                <a:gs pos="32000">
                  <a:srgbClr val="7656AD"/>
                </a:gs>
                <a:gs pos="100000">
                  <a:srgbClr val="318581"/>
                </a:gs>
                <a:gs pos="68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 dirty="0">
              <a:solidFill>
                <a:srgbClr val="8661C5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8579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2.22222E-6 L 3.125E-6 4.44444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111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2.22222E-6 L 3.125E-6 4.44444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11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2.22222E-6 L 3.125E-6 4.44444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111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2.22222E-6 L 3.125E-6 4.44444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111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2.22222E-6 L 3.125E-6 4.44444E-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111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2.22222E-6 L 3.125E-6 4.44444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111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2.22222E-6 L 3.125E-6 4.44444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111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2.22222E-6 L 3.125E-6 4.44444E-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111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2.22222E-6 L 3.125E-6 4.44444E-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111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2.22222E-6 L 3.125E-6 4.44444E-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111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2.22222E-6 L 3.125E-6 4.44444E-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111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2.22222E-6 L 3.125E-6 4.44444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1111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2.22222E-6 L 3.125E-6 4.44444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1111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2.22222E-6 L 3.125E-6 4.44444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1111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2.22222E-6 L 3.125E-6 4.44444E-6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1111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4167E-6 -2.59259E-6 L 3.54167E-6 0.03542 " pathEditMode="relative" rAng="0" ptsTypes="AA">
                                      <p:cBhvr>
                                        <p:cTn id="84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54167E-6 -2.59259E-6 L 3.54167E-6 0.03542 " pathEditMode="relative" rAng="0" ptsTypes="AA">
                                      <p:cBhvr>
                                        <p:cTn id="89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2.22222E-6 L 3.125E-6 4.44444E-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6" grpId="0" animBg="1"/>
      <p:bldP spid="6" grpId="1" animBg="1"/>
      <p:bldP spid="11" grpId="0"/>
      <p:bldP spid="11" grpId="1"/>
      <p:bldP spid="10" grpId="0" animBg="1"/>
      <p:bldP spid="10" grpId="1" animBg="1"/>
      <p:bldP spid="16" grpId="0"/>
      <p:bldP spid="16" grpId="1"/>
      <p:bldP spid="19" grpId="0"/>
      <p:bldP spid="19" grpId="1"/>
      <p:bldP spid="20" grpId="0"/>
      <p:bldP spid="20" grpId="1"/>
      <p:bldP spid="21" grpId="0"/>
      <p:bldP spid="21" grpId="1"/>
      <p:bldP spid="23" grpId="0"/>
      <p:bldP spid="23" grpId="1"/>
      <p:bldP spid="24" grpId="0"/>
      <p:bldP spid="24" grpId="1"/>
      <p:bldP spid="36" grpId="0" animBg="1"/>
      <p:bldP spid="36" grpId="1" animBg="1"/>
      <p:bldP spid="30" grpId="0" animBg="1"/>
      <p:bldP spid="3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2FF7C-F548-466A-682E-AABF984FF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32">
            <a:extLst>
              <a:ext uri="{FF2B5EF4-FFF2-40B4-BE49-F238E27FC236}">
                <a16:creationId xmlns:a16="http://schemas.microsoft.com/office/drawing/2014/main" id="{3651E8DA-CAB9-A068-243A-2945BAE41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Autofit/>
          </a:bodyPr>
          <a:lstStyle/>
          <a:p>
            <a:pPr algn="ctr"/>
            <a:r>
              <a:rPr lang="en-US" sz="3200" spc="0" noProof="0" dirty="0"/>
              <a:t>Top security and governance concerns about generative AI  </a:t>
            </a:r>
            <a:endParaRPr lang="en-US" sz="3200" spc="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2004C0-AE97-31C9-2E6D-0720C7FE5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80069" y="1422936"/>
            <a:ext cx="3305609" cy="4286250"/>
          </a:xfrm>
          <a:prstGeom prst="roundRect">
            <a:avLst>
              <a:gd name="adj" fmla="val 8914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F037C3F-B26C-668B-374F-EDC42174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44719" y="1422936"/>
            <a:ext cx="3305609" cy="4286250"/>
          </a:xfrm>
          <a:prstGeom prst="roundRect">
            <a:avLst>
              <a:gd name="adj" fmla="val 8914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541D0D-3FA2-AD90-ACB5-7DC1FDF81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09369" y="1422936"/>
            <a:ext cx="3305609" cy="4286250"/>
          </a:xfrm>
          <a:prstGeom prst="roundRect">
            <a:avLst>
              <a:gd name="adj" fmla="val 8914"/>
            </a:avLst>
          </a:prstGeom>
          <a:solidFill>
            <a:srgbClr val="222120">
              <a:alpha val="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2EFA41-E579-CABD-6F7A-4854B249B1CC}"/>
              </a:ext>
            </a:extLst>
          </p:cNvPr>
          <p:cNvSpPr txBox="1"/>
          <p:nvPr/>
        </p:nvSpPr>
        <p:spPr>
          <a:xfrm>
            <a:off x="1386015" y="1726149"/>
            <a:ext cx="2493717" cy="67710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449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+mj-ea"/>
                <a:cs typeface="Segoe UI Semibold" panose="020B0502040204020203" pitchFamily="34" charset="0"/>
              </a:rPr>
              <a:t>Data oversharing and data leaks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E61D7-6299-0D5E-6BBF-AB9AD044673B}"/>
              </a:ext>
            </a:extLst>
          </p:cNvPr>
          <p:cNvSpPr txBox="1"/>
          <p:nvPr/>
        </p:nvSpPr>
        <p:spPr>
          <a:xfrm>
            <a:off x="1640559" y="2673438"/>
            <a:ext cx="1984628" cy="123110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3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1371655" algn="l"/>
              </a:tabLst>
              <a:defRPr kumimoji="0" sz="8000" b="0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80%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80E05A1-0B2E-8211-AD32-E020148B4B2C}"/>
              </a:ext>
            </a:extLst>
          </p:cNvPr>
          <p:cNvSpPr txBox="1">
            <a:spLocks/>
          </p:cNvSpPr>
          <p:nvPr/>
        </p:nvSpPr>
        <p:spPr>
          <a:xfrm>
            <a:off x="1294183" y="4111415"/>
            <a:ext cx="2677381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  <a:t>of leaders cited leakage </a:t>
            </a:r>
            <a:br>
              <a:rPr kumimoji="0" lang="en-US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</a:b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  <a:t>of sensitive data as their </a:t>
            </a:r>
            <a:br>
              <a:rPr kumimoji="0" lang="en-US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</a:b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  <a:t>main concern</a:t>
            </a:r>
            <a:r>
              <a:rPr kumimoji="0" lang="en-US" sz="160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  <a:t>1</a:t>
            </a:r>
            <a:endParaRPr kumimoji="0" lang="en-US" sz="160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0C9E-5A99-2100-0268-578B47775B89}"/>
              </a:ext>
            </a:extLst>
          </p:cNvPr>
          <p:cNvSpPr txBox="1"/>
          <p:nvPr/>
        </p:nvSpPr>
        <p:spPr>
          <a:xfrm>
            <a:off x="4850665" y="1726149"/>
            <a:ext cx="2493717" cy="67710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449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+mj-ea"/>
                <a:cs typeface="Segoe UI Semibold" panose="020B0502040204020203" pitchFamily="34" charset="0"/>
              </a:rPr>
              <a:t>Identification </a:t>
            </a:r>
            <a:br>
              <a:rPr kumimoji="0" lang="en-US" sz="22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+mj-ea"/>
                <a:cs typeface="Segoe UI Semibold" panose="020B0502040204020203" pitchFamily="34" charset="0"/>
              </a:rPr>
            </a:br>
            <a:r>
              <a:rPr kumimoji="0" lang="en-US" sz="22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+mj-ea"/>
                <a:cs typeface="Segoe UI Semibold" panose="020B0502040204020203" pitchFamily="34" charset="0"/>
              </a:rPr>
              <a:t>of risky AI use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AB0861-AFB5-4B3A-8C7B-BEE7369802E7}"/>
              </a:ext>
            </a:extLst>
          </p:cNvPr>
          <p:cNvSpPr txBox="1"/>
          <p:nvPr/>
        </p:nvSpPr>
        <p:spPr>
          <a:xfrm>
            <a:off x="4700769" y="2673438"/>
            <a:ext cx="2793508" cy="123110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3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1371655" algn="l"/>
              </a:tabLst>
              <a:defRPr kumimoji="0" sz="7200" b="1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318581"/>
                    </a:gs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1371655" algn="l"/>
              </a:tabLst>
              <a:defRPr/>
            </a:pPr>
            <a:r>
              <a:rPr lang="en-US" sz="8000" b="0" dirty="0"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41</a:t>
            </a:r>
            <a:r>
              <a:rPr lang="en-US" sz="5400" dirty="0"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%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A2A761F-06EE-54CE-5D28-7DC2B8BDAA0A}"/>
              </a:ext>
            </a:extLst>
          </p:cNvPr>
          <p:cNvSpPr txBox="1">
            <a:spLocks/>
          </p:cNvSpPr>
          <p:nvPr/>
        </p:nvSpPr>
        <p:spPr>
          <a:xfrm>
            <a:off x="4588824" y="4111415"/>
            <a:ext cx="3017398" cy="123110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  <a:t>of security leaders cited that </a:t>
            </a:r>
            <a:br>
              <a:rPr kumimoji="0" lang="en-US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</a:b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  <a:t>the identification of risky users based on queries into AI </a:t>
            </a:r>
            <a:br>
              <a:rPr kumimoji="0" lang="en-US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</a:b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  <a:t>was one of the top AI controls they want to implement</a:t>
            </a:r>
            <a:r>
              <a:rPr kumimoji="0" lang="en-US" sz="160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D987D-084C-F916-989B-BBA924A920F7}"/>
              </a:ext>
            </a:extLst>
          </p:cNvPr>
          <p:cNvSpPr txBox="1"/>
          <p:nvPr/>
        </p:nvSpPr>
        <p:spPr>
          <a:xfrm>
            <a:off x="8315315" y="1726149"/>
            <a:ext cx="2493717" cy="67710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2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+mj-ea"/>
                <a:cs typeface="Segoe UI Semibold" panose="020B0502040204020203" pitchFamily="34" charset="0"/>
              </a:rPr>
              <a:t>AI governance </a:t>
            </a:r>
            <a:br>
              <a:rPr kumimoji="0" lang="en-US" sz="22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+mj-ea"/>
                <a:cs typeface="Segoe UI Semibold" panose="020B0502040204020203" pitchFamily="34" charset="0"/>
              </a:rPr>
            </a:br>
            <a:r>
              <a:rPr kumimoji="0" lang="en-US" sz="22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+mj-ea"/>
                <a:cs typeface="Segoe UI Semibold" panose="020B0502040204020203" pitchFamily="34" charset="0"/>
              </a:rPr>
              <a:t>and risk visibility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073D2F-B2D5-DAD3-2D33-2E74213396A6}"/>
              </a:ext>
            </a:extLst>
          </p:cNvPr>
          <p:cNvSpPr txBox="1"/>
          <p:nvPr/>
        </p:nvSpPr>
        <p:spPr>
          <a:xfrm>
            <a:off x="8165419" y="2673438"/>
            <a:ext cx="2793508" cy="123110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3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1371655" algn="l"/>
              </a:tabLst>
              <a:defRPr kumimoji="0" sz="7200" b="1" i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318581"/>
                    </a:gs>
                    <a:gs pos="0">
                      <a:srgbClr val="F65567"/>
                    </a:gs>
                    <a:gs pos="32000">
                      <a:srgbClr val="AC35AF"/>
                    </a:gs>
                    <a:gs pos="68000">
                      <a:srgbClr val="0A6BBA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1371655" algn="l"/>
              </a:tabLst>
              <a:defRPr/>
            </a:pPr>
            <a:r>
              <a:rPr lang="en-US" sz="8000" b="0" dirty="0"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84</a:t>
            </a:r>
            <a:r>
              <a:rPr lang="en-US" sz="5400" dirty="0"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%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365186D-9A04-7F7E-706C-BAF71EEC0319}"/>
              </a:ext>
            </a:extLst>
          </p:cNvPr>
          <p:cNvSpPr txBox="1">
            <a:spLocks/>
          </p:cNvSpPr>
          <p:nvPr/>
        </p:nvSpPr>
        <p:spPr>
          <a:xfrm>
            <a:off x="8128872" y="4111415"/>
            <a:ext cx="2866603" cy="98488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sz="1600" dirty="0">
                <a:latin typeface="Segoe UI" panose="020B0502040204020203" pitchFamily="34" charset="0"/>
              </a:rPr>
              <a:t>Want to feel more confident about managing and discovering data input </a:t>
            </a:r>
            <a:br>
              <a:rPr lang="en-US" sz="1600" dirty="0">
                <a:latin typeface="Segoe UI" panose="020B0502040204020203" pitchFamily="34" charset="0"/>
              </a:rPr>
            </a:br>
            <a:r>
              <a:rPr lang="en-US" sz="1600" dirty="0">
                <a:latin typeface="Segoe UI" panose="020B0502040204020203" pitchFamily="34" charset="0"/>
              </a:rPr>
              <a:t>into AI apps and tools</a:t>
            </a:r>
            <a:r>
              <a:rPr kumimoji="0" lang="en-US" sz="160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  <a:t>2</a:t>
            </a:r>
            <a:endParaRPr kumimoji="0" lang="en-US" sz="1600" u="none" strike="noStrike" kern="1200" cap="none" spc="0" normalizeH="0" baseline="3000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7B80F7-BA6E-A416-8F03-48696EC75C94}"/>
              </a:ext>
            </a:extLst>
          </p:cNvPr>
          <p:cNvSpPr txBox="1">
            <a:spLocks/>
          </p:cNvSpPr>
          <p:nvPr/>
        </p:nvSpPr>
        <p:spPr>
          <a:xfrm>
            <a:off x="602799" y="6120885"/>
            <a:ext cx="10626715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9388" marR="0" lvl="0" indent="-1793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First Annual Generative AI study: Business Rewards vs. Security Risks, Q3 2023, ISMG, N=400</a:t>
            </a:r>
          </a:p>
          <a:p>
            <a:pPr marL="179388" indent="-179388" defTabSz="932742">
              <a:spcBef>
                <a:spcPct val="20000"/>
              </a:spcBef>
              <a:buClr>
                <a:schemeClr val="tx1"/>
              </a:buClr>
              <a:buSzPct val="100000"/>
              <a:buFont typeface="+mj-lt"/>
              <a:buAutoNum type="arabicPeriod"/>
              <a:defRPr/>
            </a:pPr>
            <a:r>
              <a:rPr lang="en-US" sz="800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data security index 2024 report</a:t>
            </a:r>
            <a:endParaRPr lang="en-US" sz="800" dirty="0">
              <a:ln w="3175">
                <a:noFill/>
              </a:ln>
              <a:gradFill flip="none" rotWithShape="1">
                <a:gsLst>
                  <a:gs pos="0">
                    <a:srgbClr val="F65567"/>
                  </a:gs>
                  <a:gs pos="100000">
                    <a:srgbClr val="318581"/>
                  </a:gs>
                  <a:gs pos="68000">
                    <a:srgbClr val="0A6BBA"/>
                  </a:gs>
                  <a:gs pos="31000">
                    <a:srgbClr val="7656AD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76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58333E-6 2.59259E-6 L 4.58333E-6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58333E-6 4.07407E-6 L 4.58333E-6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58333E-6 -7.40741E-7 L 4.58333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7 4.07407E-6 L -2.08333E-7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7 3.7037E-7 L -2.08333E-7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7 -3.7037E-7 L -2.08333E-7 0.03542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79167E-6 4.07407E-6 L -4.79167E-6 0.03541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79167E-6 3.7037E-7 L -4.79167E-6 0.03542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79167E-6 3.7037E-6 L -4.79167E-6 0.03541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7 2.59259E-6 L -2.08333E-7 0.03541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79167E-6 2.59259E-6 L -4.79167E-6 0.03541 " pathEditMode="relative" rAng="0" ptsTypes="AA">
                                      <p:cBhvr>
                                        <p:cTn id="59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58333E-6 3.7037E-7 L 4.58333E-6 0.03542 " pathEditMode="relative" rAng="0" ptsTypes="AA">
                                      <p:cBhvr>
                                        <p:cTn id="64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66667E-6 0 L -1.66667E-6 0.03542 " pathEditMode="relative" rAng="0" ptsTypes="AA">
                                      <p:cBhvr>
                                        <p:cTn id="69" dur="7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4" grpId="0"/>
      <p:bldP spid="4" grpId="1"/>
      <p:bldP spid="5" grpId="0" animBg="1"/>
      <p:bldP spid="5" grpId="1" animBg="1"/>
      <p:bldP spid="7" grpId="0"/>
      <p:bldP spid="7" grpId="1"/>
      <p:bldP spid="8" grpId="0"/>
      <p:bldP spid="8" grpId="1"/>
      <p:bldP spid="10" grpId="0"/>
      <p:bldP spid="10" grpId="1"/>
      <p:bldP spid="11" grpId="0"/>
      <p:bldP spid="11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74AAA2E-449E-67DE-47FC-3485D6F4F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4200" y="1922513"/>
            <a:ext cx="11020425" cy="4281212"/>
          </a:xfrm>
          <a:prstGeom prst="roundRect">
            <a:avLst>
              <a:gd name="adj" fmla="val 8060"/>
            </a:avLst>
          </a:prstGeom>
          <a:ln w="25400" cap="rnd">
            <a:gradFill flip="none" rotWithShape="1">
              <a:gsLst>
                <a:gs pos="0">
                  <a:srgbClr val="F65567"/>
                </a:gs>
                <a:gs pos="32000">
                  <a:srgbClr val="7656AD"/>
                </a:gs>
                <a:gs pos="100000">
                  <a:srgbClr val="318581"/>
                </a:gs>
                <a:gs pos="68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IN" sz="1400" dirty="0">
              <a:solidFill>
                <a:srgbClr val="8661C5"/>
              </a:solidFill>
              <a:latin typeface="Segoe UI Semibold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351E6-8E15-D14E-BEDE-6202E00F1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pPr algn="ctr"/>
            <a:r>
              <a:rPr lang="en-US" dirty="0"/>
              <a:t>How Copilot gets access to content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22F714-2B66-4D39-F888-12AE1A88E06E}"/>
              </a:ext>
            </a:extLst>
          </p:cNvPr>
          <p:cNvSpPr txBox="1">
            <a:spLocks/>
          </p:cNvSpPr>
          <p:nvPr/>
        </p:nvSpPr>
        <p:spPr>
          <a:xfrm>
            <a:off x="588963" y="1128911"/>
            <a:ext cx="1101725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Copilot retrieves only the information you have access to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46EA6D-C5E3-6982-65C7-A974547BE3CD}"/>
              </a:ext>
            </a:extLst>
          </p:cNvPr>
          <p:cNvSpPr txBox="1">
            <a:spLocks/>
          </p:cNvSpPr>
          <p:nvPr/>
        </p:nvSpPr>
        <p:spPr>
          <a:xfrm>
            <a:off x="767080" y="2094790"/>
            <a:ext cx="10654663" cy="646697"/>
          </a:xfrm>
          <a:prstGeom prst="roundRect">
            <a:avLst>
              <a:gd name="adj" fmla="val 33547"/>
            </a:avLst>
          </a:prstGeom>
          <a:gradFill flip="none" rotWithShape="1">
            <a:gsLst>
              <a:gs pos="68000">
                <a:srgbClr val="0A6BBA"/>
              </a:gs>
              <a:gs pos="100000">
                <a:srgbClr val="318581"/>
              </a:gs>
              <a:gs pos="0">
                <a:srgbClr val="F65567"/>
              </a:gs>
              <a:gs pos="3200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228600" tIns="18288" rIns="228600" bIns="0" rtlCol="0" anchor="ctr" anchorCtr="0">
            <a:noAutofit/>
          </a:bodyPr>
          <a:lstStyle>
            <a:defPPr>
              <a:defRPr lang="en-US"/>
            </a:defPPr>
            <a:lvl1pPr algn="ctr" defTabSz="491033" fontAlgn="base">
              <a:spcBef>
                <a:spcPct val="0"/>
              </a:spcBef>
              <a:spcAft>
                <a:spcPct val="0"/>
              </a:spcAft>
              <a:defRPr sz="2200" b="1">
                <a:gradFill>
                  <a:gsLst>
                    <a:gs pos="13761">
                      <a:srgbClr val="FFFFFF"/>
                    </a:gs>
                    <a:gs pos="34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r>
              <a:rPr lang="en-US" sz="2000" dirty="0"/>
              <a:t>Orchestration Process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AA37E4B-C030-0B71-A641-E8B12C43F76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767080" y="3284004"/>
            <a:ext cx="1984628" cy="2732748"/>
          </a:xfrm>
          <a:prstGeom prst="roundRect">
            <a:avLst>
              <a:gd name="adj" fmla="val 13812"/>
            </a:avLst>
          </a:prstGeom>
          <a:solidFill>
            <a:srgbClr val="222120">
              <a:alpha val="470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 submit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prompt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A4C94AC-5736-0FE8-2207-79C75C3E02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2934588" y="3284004"/>
            <a:ext cx="1984628" cy="2732748"/>
          </a:xfrm>
          <a:prstGeom prst="roundRect">
            <a:avLst>
              <a:gd name="adj" fmla="val 13812"/>
            </a:avLst>
          </a:prstGeom>
          <a:solidFill>
            <a:srgbClr val="222120">
              <a:alpha val="470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000000"/>
                </a:solidFill>
                <a:latin typeface="Segoe UI"/>
              </a:rPr>
              <a:t>Orchestrator determines what it needs to answer the prompt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2BB83CF-5E38-2096-CD7D-B29718D572F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5102096" y="3284004"/>
            <a:ext cx="1984628" cy="2732748"/>
          </a:xfrm>
          <a:prstGeom prst="roundRect">
            <a:avLst>
              <a:gd name="adj" fmla="val 13812"/>
            </a:avLst>
          </a:prstGeom>
          <a:solidFill>
            <a:srgbClr val="222120">
              <a:alpha val="470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000000"/>
                </a:solidFill>
                <a:latin typeface="Segoe UI"/>
              </a:rPr>
              <a:t>Orchestrator uses Graph to find relevant info you </a:t>
            </a:r>
            <a:br>
              <a:rPr lang="en-US" sz="1800" dirty="0">
                <a:solidFill>
                  <a:srgbClr val="000000"/>
                </a:solidFill>
                <a:latin typeface="Segoe UI"/>
              </a:rPr>
            </a:br>
            <a:r>
              <a:rPr lang="en-US" sz="1800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are allowed </a:t>
            </a:r>
            <a:br>
              <a:rPr lang="en-US" sz="1800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1800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to access</a:t>
            </a:r>
            <a:endParaRPr lang="en-US" sz="800" dirty="0">
              <a:ln w="3175">
                <a:noFill/>
              </a:ln>
              <a:gradFill flip="none" rotWithShape="1">
                <a:gsLst>
                  <a:gs pos="0">
                    <a:srgbClr val="F65567"/>
                  </a:gs>
                  <a:gs pos="100000">
                    <a:srgbClr val="318581"/>
                  </a:gs>
                  <a:gs pos="68000">
                    <a:srgbClr val="0A6BBA"/>
                  </a:gs>
                  <a:gs pos="31000">
                    <a:srgbClr val="7656AD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F87656B-5582-39CF-6A39-1AD41BFCB1B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7269604" y="3284004"/>
            <a:ext cx="1984628" cy="2732748"/>
          </a:xfrm>
          <a:prstGeom prst="roundRect">
            <a:avLst>
              <a:gd name="adj" fmla="val 13812"/>
            </a:avLst>
          </a:prstGeom>
          <a:solidFill>
            <a:srgbClr val="222120">
              <a:alpha val="470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000000"/>
                </a:solidFill>
                <a:latin typeface="Segoe UI"/>
              </a:rPr>
              <a:t>Orchestrator appends info to your prompt to enhance it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599F592-82B7-52AD-C663-F5932AB2804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9437112" y="3284004"/>
            <a:ext cx="1984628" cy="2732748"/>
          </a:xfrm>
          <a:prstGeom prst="roundRect">
            <a:avLst>
              <a:gd name="adj" fmla="val 13812"/>
            </a:avLst>
          </a:prstGeom>
          <a:solidFill>
            <a:srgbClr val="222120">
              <a:alpha val="4706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000000"/>
                </a:solidFill>
                <a:latin typeface="Segoe UI"/>
              </a:rPr>
              <a:t>LLM uses additional that information </a:t>
            </a:r>
            <a:br>
              <a:rPr lang="en-US" sz="1800" dirty="0">
                <a:solidFill>
                  <a:srgbClr val="000000"/>
                </a:solidFill>
                <a:latin typeface="Segoe UI"/>
              </a:rPr>
            </a:br>
            <a:r>
              <a:rPr lang="en-US" sz="1800" dirty="0">
                <a:solidFill>
                  <a:srgbClr val="000000"/>
                </a:solidFill>
                <a:latin typeface="Segoe UI"/>
              </a:rPr>
              <a:t>to generate </a:t>
            </a:r>
            <a:br>
              <a:rPr lang="en-US" sz="1800" dirty="0">
                <a:solidFill>
                  <a:srgbClr val="000000"/>
                </a:solidFill>
                <a:latin typeface="Segoe UI"/>
              </a:rPr>
            </a:br>
            <a:r>
              <a:rPr lang="en-US" sz="1800" dirty="0">
                <a:solidFill>
                  <a:srgbClr val="000000"/>
                </a:solidFill>
                <a:latin typeface="Segoe UI"/>
              </a:rPr>
              <a:t>a response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1481AB-3278-6882-899C-12E939C1C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485794" y="3007591"/>
            <a:ext cx="547200" cy="547200"/>
          </a:xfrm>
          <a:prstGeom prst="ellipse">
            <a:avLst/>
          </a:prstGeom>
          <a:gradFill>
            <a:gsLst>
              <a:gs pos="100000">
                <a:srgbClr val="237C95"/>
              </a:gs>
              <a:gs pos="0">
                <a:srgbClr val="318581"/>
              </a:gs>
            </a:gsLst>
            <a:path path="circle">
              <a:fillToRect r="100000" b="100000"/>
            </a:path>
          </a:gra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76F31BA-C750-E61A-CC5A-1325F3A2B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653302" y="3007591"/>
            <a:ext cx="547200" cy="547200"/>
          </a:xfrm>
          <a:prstGeom prst="ellipse">
            <a:avLst/>
          </a:prstGeom>
          <a:gradFill>
            <a:gsLst>
              <a:gs pos="0">
                <a:srgbClr val="0E6ABA"/>
              </a:gs>
              <a:gs pos="100000">
                <a:srgbClr val="1472AB"/>
              </a:gs>
            </a:gsLst>
            <a:path path="circle">
              <a:fillToRect l="100000" t="100000"/>
            </a:path>
          </a:gra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solidFill>
                  <a:srgbClr val="FFFFF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4049C6-4F5B-A977-4BF6-172796E5F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20810" y="3007591"/>
            <a:ext cx="547200" cy="547200"/>
          </a:xfrm>
          <a:prstGeom prst="ellipse">
            <a:avLst/>
          </a:prstGeom>
          <a:gradFill>
            <a:gsLst>
              <a:gs pos="0">
                <a:srgbClr val="3463B5"/>
              </a:gs>
              <a:gs pos="100000">
                <a:srgbClr val="3163B5"/>
              </a:gs>
            </a:gsLst>
            <a:path path="circle">
              <a:fillToRect l="100000" t="100000"/>
            </a:path>
          </a:gra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5563A5B-066F-8DEA-DAC2-2B785900F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88318" y="3007591"/>
            <a:ext cx="547200" cy="547200"/>
          </a:xfrm>
          <a:prstGeom prst="ellipse">
            <a:avLst/>
          </a:prstGeom>
          <a:gradFill>
            <a:gsLst>
              <a:gs pos="100000">
                <a:srgbClr val="7456AD"/>
              </a:gs>
              <a:gs pos="0">
                <a:srgbClr val="94569D"/>
              </a:gs>
            </a:gsLst>
            <a:path path="circle">
              <a:fillToRect l="100000" t="100000"/>
            </a:path>
          </a:gra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E67CEB-D777-AB8E-763F-DFA9B4A32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155826" y="3007591"/>
            <a:ext cx="547200" cy="547200"/>
          </a:xfrm>
          <a:prstGeom prst="ellipse">
            <a:avLst/>
          </a:prstGeom>
          <a:gradFill>
            <a:gsLst>
              <a:gs pos="0">
                <a:srgbClr val="F65567"/>
              </a:gs>
              <a:gs pos="100000">
                <a:srgbClr val="A55693"/>
              </a:gs>
            </a:gsLst>
            <a:path path="circle">
              <a:fillToRect l="100000" t="100000"/>
            </a:path>
          </a:gradFill>
          <a:ln w="638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3007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-8.33333E-7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4.79167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2.08333E-7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4.16667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1.45833E-6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58333E-6 7.40741E-7 L 4.58333E-6 0.03542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6 7.40741E-7 L -4.16667E-6 0.0354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25E-6 7.40741E-7 L 1.25E-6 0.03542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7.40741E-7 L 2.08333E-7 0.03542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8.33333E-7 7.40741E-7 L -8.33333E-7 0.03542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3.7037E-6 L 2.08333E-7 0.03541 " pathEditMode="relative" rAng="0" ptsTypes="AA">
                                      <p:cBhvr>
                                        <p:cTn id="59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7 -1.11111E-6 L 2.08333E-7 0.03542 " pathEditMode="relative" rAng="0" ptsTypes="AA">
                                      <p:cBhvr>
                                        <p:cTn id="64" dur="7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4" grpId="0" animBg="1"/>
      <p:bldP spid="24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2DE77-816B-5814-B206-2011B6FF4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34">
            <a:extLst>
              <a:ext uri="{FF2B5EF4-FFF2-40B4-BE49-F238E27FC236}">
                <a16:creationId xmlns:a16="http://schemas.microsoft.com/office/drawing/2014/main" id="{7F6DFA66-BD8F-8EFE-1424-E393EDE3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4201" y="749147"/>
            <a:ext cx="11025188" cy="5519890"/>
          </a:xfrm>
          <a:prstGeom prst="roundRect">
            <a:avLst>
              <a:gd name="adj" fmla="val 5817"/>
            </a:avLst>
          </a:prstGeom>
          <a:ln w="25400" cap="rnd">
            <a:gradFill flip="none" rotWithShape="1">
              <a:gsLst>
                <a:gs pos="0">
                  <a:srgbClr val="F65567"/>
                </a:gs>
                <a:gs pos="32000">
                  <a:srgbClr val="7656AD"/>
                </a:gs>
                <a:gs pos="100000">
                  <a:srgbClr val="318581"/>
                </a:gs>
                <a:gs pos="68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spcBef>
                <a:spcPts val="600"/>
              </a:spcBef>
            </a:pPr>
            <a:endParaRPr lang="en-US" sz="1400" dirty="0">
              <a:solidFill>
                <a:srgbClr val="8661C5"/>
              </a:solidFill>
              <a:latin typeface="Segoe UI Semibold"/>
            </a:endParaRPr>
          </a:p>
        </p:txBody>
      </p:sp>
      <p:sp useBgFill="1">
        <p:nvSpPr>
          <p:cNvPr id="4" name="Title 3">
            <a:extLst>
              <a:ext uri="{FF2B5EF4-FFF2-40B4-BE49-F238E27FC236}">
                <a16:creationId xmlns:a16="http://schemas.microsoft.com/office/drawing/2014/main" id="{9FDA9EE0-6765-DDE7-8F3C-C8334A459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421899" y="422757"/>
            <a:ext cx="7349793" cy="586482"/>
          </a:xfrm>
          <a:prstGeom prst="roundRect">
            <a:avLst>
              <a:gd name="adj" fmla="val 0"/>
            </a:avLst>
          </a:prstGeom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491033" fontAlgn="base">
              <a:spcBef>
                <a:spcPct val="0"/>
              </a:spcBef>
              <a:spcAft>
                <a:spcPct val="0"/>
              </a:spcAft>
              <a:defRPr sz="2200" b="1">
                <a:gradFill>
                  <a:gsLst>
                    <a:gs pos="13761">
                      <a:srgbClr val="FFFFFF"/>
                    </a:gs>
                    <a:gs pos="34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1" indent="0" algn="l" defTabSz="630263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Pct val="90000"/>
              <a:buFontTx/>
              <a:buNone/>
              <a:tabLst>
                <a:tab pos="1371655" algn="l"/>
              </a:tabLst>
              <a:defRPr/>
            </a:pPr>
            <a:r>
              <a:rPr kumimoji="0" lang="en-US" sz="2800" b="1" i="0" u="none" strike="noStrike" kern="1200" cap="none" spc="0" normalizeH="0" baseline="0" noProof="0" dirty="0">
                <a:ln w="3175">
                  <a:noFill/>
                </a:ln>
                <a:gradFill flip="none" rotWithShape="1">
                  <a:gsLst>
                    <a:gs pos="0">
                      <a:srgbClr val="F65567"/>
                    </a:gs>
                    <a:gs pos="100000">
                      <a:srgbClr val="318581"/>
                    </a:gs>
                    <a:gs pos="68000">
                      <a:srgbClr val="0A6BBA"/>
                    </a:gs>
                    <a:gs pos="31000">
                      <a:srgbClr val="7656A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itchFamily="34" charset="0"/>
              </a:rPr>
              <a:t>A complete solution for enterprise-ready AI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75E675-93E1-088D-B35F-713C2AABA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033" y="1750572"/>
            <a:ext cx="872836" cy="88229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896CEB9-CA67-60E1-E5F4-AA8E6DAD5F53}"/>
              </a:ext>
            </a:extLst>
          </p:cNvPr>
          <p:cNvSpPr>
            <a:spLocks/>
          </p:cNvSpPr>
          <p:nvPr/>
        </p:nvSpPr>
        <p:spPr bwMode="auto">
          <a:xfrm>
            <a:off x="1031098" y="2737260"/>
            <a:ext cx="4134707" cy="397590"/>
          </a:xfrm>
          <a:custGeom>
            <a:avLst/>
            <a:gdLst>
              <a:gd name="connsiteX0" fmla="*/ 118144 w 5299368"/>
              <a:gd name="connsiteY0" fmla="*/ 0 h 1552892"/>
              <a:gd name="connsiteX1" fmla="*/ 5181224 w 5299368"/>
              <a:gd name="connsiteY1" fmla="*/ 0 h 1552892"/>
              <a:gd name="connsiteX2" fmla="*/ 5299368 w 5299368"/>
              <a:gd name="connsiteY2" fmla="*/ 118144 h 1552892"/>
              <a:gd name="connsiteX3" fmla="*/ 5299368 w 5299368"/>
              <a:gd name="connsiteY3" fmla="*/ 428727 h 1552892"/>
              <a:gd name="connsiteX4" fmla="*/ 5237875 w 5299368"/>
              <a:gd name="connsiteY4" fmla="*/ 447816 h 1552892"/>
              <a:gd name="connsiteX5" fmla="*/ 5033780 w 5299368"/>
              <a:gd name="connsiteY5" fmla="*/ 755723 h 1552892"/>
              <a:gd name="connsiteX6" fmla="*/ 5237875 w 5299368"/>
              <a:gd name="connsiteY6" fmla="*/ 1063630 h 1552892"/>
              <a:gd name="connsiteX7" fmla="*/ 5299368 w 5299368"/>
              <a:gd name="connsiteY7" fmla="*/ 1082719 h 1552892"/>
              <a:gd name="connsiteX8" fmla="*/ 5299368 w 5299368"/>
              <a:gd name="connsiteY8" fmla="*/ 1434748 h 1552892"/>
              <a:gd name="connsiteX9" fmla="*/ 5181224 w 5299368"/>
              <a:gd name="connsiteY9" fmla="*/ 1552892 h 1552892"/>
              <a:gd name="connsiteX10" fmla="*/ 118144 w 5299368"/>
              <a:gd name="connsiteY10" fmla="*/ 1552892 h 1552892"/>
              <a:gd name="connsiteX11" fmla="*/ 0 w 5299368"/>
              <a:gd name="connsiteY11" fmla="*/ 1434748 h 1552892"/>
              <a:gd name="connsiteX12" fmla="*/ 0 w 5299368"/>
              <a:gd name="connsiteY12" fmla="*/ 118144 h 1552892"/>
              <a:gd name="connsiteX13" fmla="*/ 118144 w 5299368"/>
              <a:gd name="connsiteY13" fmla="*/ 0 h 155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99368" h="1552892">
                <a:moveTo>
                  <a:pt x="118144" y="0"/>
                </a:moveTo>
                <a:lnTo>
                  <a:pt x="5181224" y="0"/>
                </a:lnTo>
                <a:cubicBezTo>
                  <a:pt x="5246473" y="0"/>
                  <a:pt x="5299368" y="52895"/>
                  <a:pt x="5299368" y="118144"/>
                </a:cubicBezTo>
                <a:lnTo>
                  <a:pt x="5299368" y="428727"/>
                </a:lnTo>
                <a:lnTo>
                  <a:pt x="5237875" y="447816"/>
                </a:lnTo>
                <a:cubicBezTo>
                  <a:pt x="5117937" y="498545"/>
                  <a:pt x="5033780" y="617306"/>
                  <a:pt x="5033780" y="755723"/>
                </a:cubicBezTo>
                <a:cubicBezTo>
                  <a:pt x="5033780" y="894140"/>
                  <a:pt x="5117937" y="1012901"/>
                  <a:pt x="5237875" y="1063630"/>
                </a:cubicBezTo>
                <a:lnTo>
                  <a:pt x="5299368" y="1082719"/>
                </a:lnTo>
                <a:lnTo>
                  <a:pt x="5299368" y="1434748"/>
                </a:lnTo>
                <a:cubicBezTo>
                  <a:pt x="5299368" y="1499997"/>
                  <a:pt x="5246473" y="1552892"/>
                  <a:pt x="5181224" y="1552892"/>
                </a:cubicBezTo>
                <a:lnTo>
                  <a:pt x="118144" y="1552892"/>
                </a:lnTo>
                <a:cubicBezTo>
                  <a:pt x="52895" y="1552892"/>
                  <a:pt x="0" y="1499997"/>
                  <a:pt x="0" y="1434748"/>
                </a:cubicBezTo>
                <a:lnTo>
                  <a:pt x="0" y="118144"/>
                </a:lnTo>
                <a:cubicBezTo>
                  <a:pt x="0" y="52895"/>
                  <a:pt x="52895" y="0"/>
                  <a:pt x="118144" y="0"/>
                </a:cubicBezTo>
                <a:close/>
              </a:path>
            </a:pathLst>
          </a:custGeom>
          <a:noFill/>
          <a:ln w="1270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Copilot + Agents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7" name="Graphic 25" descr="Add with solid fill">
            <a:extLst>
              <a:ext uri="{FF2B5EF4-FFF2-40B4-BE49-F238E27FC236}">
                <a16:creationId xmlns:a16="http://schemas.microsoft.com/office/drawing/2014/main" id="{8A240AB8-468F-DCE4-E857-14FF381F8B83}"/>
              </a:ext>
            </a:extLst>
          </p:cNvPr>
          <p:cNvSpPr/>
          <p:nvPr/>
        </p:nvSpPr>
        <p:spPr>
          <a:xfrm>
            <a:off x="2900679" y="3427102"/>
            <a:ext cx="395545" cy="395545"/>
          </a:xfrm>
          <a:custGeom>
            <a:avLst/>
            <a:gdLst>
              <a:gd name="connsiteX0" fmla="*/ 395546 w 395545"/>
              <a:gd name="connsiteY0" fmla="*/ 168107 h 395545"/>
              <a:gd name="connsiteX1" fmla="*/ 227439 w 395545"/>
              <a:gd name="connsiteY1" fmla="*/ 168107 h 395545"/>
              <a:gd name="connsiteX2" fmla="*/ 227439 w 395545"/>
              <a:gd name="connsiteY2" fmla="*/ 0 h 395545"/>
              <a:gd name="connsiteX3" fmla="*/ 168107 w 395545"/>
              <a:gd name="connsiteY3" fmla="*/ 0 h 395545"/>
              <a:gd name="connsiteX4" fmla="*/ 168107 w 395545"/>
              <a:gd name="connsiteY4" fmla="*/ 168107 h 395545"/>
              <a:gd name="connsiteX5" fmla="*/ 0 w 395545"/>
              <a:gd name="connsiteY5" fmla="*/ 168107 h 395545"/>
              <a:gd name="connsiteX6" fmla="*/ 0 w 395545"/>
              <a:gd name="connsiteY6" fmla="*/ 227439 h 395545"/>
              <a:gd name="connsiteX7" fmla="*/ 168107 w 395545"/>
              <a:gd name="connsiteY7" fmla="*/ 227439 h 395545"/>
              <a:gd name="connsiteX8" fmla="*/ 168107 w 395545"/>
              <a:gd name="connsiteY8" fmla="*/ 395546 h 395545"/>
              <a:gd name="connsiteX9" fmla="*/ 227439 w 395545"/>
              <a:gd name="connsiteY9" fmla="*/ 395546 h 395545"/>
              <a:gd name="connsiteX10" fmla="*/ 227439 w 395545"/>
              <a:gd name="connsiteY10" fmla="*/ 227439 h 395545"/>
              <a:gd name="connsiteX11" fmla="*/ 395546 w 395545"/>
              <a:gd name="connsiteY11" fmla="*/ 227439 h 395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5545" h="395545">
                <a:moveTo>
                  <a:pt x="395546" y="168107"/>
                </a:moveTo>
                <a:lnTo>
                  <a:pt x="227439" y="168107"/>
                </a:lnTo>
                <a:lnTo>
                  <a:pt x="227439" y="0"/>
                </a:lnTo>
                <a:lnTo>
                  <a:pt x="168107" y="0"/>
                </a:lnTo>
                <a:lnTo>
                  <a:pt x="168107" y="168107"/>
                </a:lnTo>
                <a:lnTo>
                  <a:pt x="0" y="168107"/>
                </a:lnTo>
                <a:lnTo>
                  <a:pt x="0" y="227439"/>
                </a:lnTo>
                <a:lnTo>
                  <a:pt x="168107" y="227439"/>
                </a:lnTo>
                <a:lnTo>
                  <a:pt x="168107" y="395546"/>
                </a:lnTo>
                <a:lnTo>
                  <a:pt x="227439" y="395546"/>
                </a:lnTo>
                <a:lnTo>
                  <a:pt x="227439" y="227439"/>
                </a:lnTo>
                <a:lnTo>
                  <a:pt x="395546" y="227439"/>
                </a:lnTo>
                <a:close/>
              </a:path>
            </a:pathLst>
          </a:custGeom>
          <a:gradFill flip="none" rotWithShape="1">
            <a:gsLst>
              <a:gs pos="68000">
                <a:srgbClr val="0A6BBA"/>
              </a:gs>
              <a:gs pos="100000">
                <a:srgbClr val="318581"/>
              </a:gs>
              <a:gs pos="0">
                <a:srgbClr val="F65567"/>
              </a:gs>
              <a:gs pos="3200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228600" tIns="18288" rIns="228600" bIns="0" rtlCol="0" anchor="ctr" anchorCtr="0">
            <a:noAutofit/>
          </a:bodyPr>
          <a:lstStyle/>
          <a:p>
            <a:pPr marL="0" marR="0" lvl="0" indent="0" algn="ctr" defTabSz="4910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1" i="0" u="none" strike="noStrike" kern="1200" cap="none" spc="0" normalizeH="0" baseline="0" noProof="0">
              <a:ln>
                <a:noFill/>
              </a:ln>
              <a:gradFill>
                <a:gsLst>
                  <a:gs pos="13761">
                    <a:srgbClr val="FFFFFF"/>
                  </a:gs>
                  <a:gs pos="34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</p:txBody>
      </p:sp>
      <p:pic>
        <p:nvPicPr>
          <p:cNvPr id="15" name="purview">
            <a:extLst>
              <a:ext uri="{FF2B5EF4-FFF2-40B4-BE49-F238E27FC236}">
                <a16:creationId xmlns:a16="http://schemas.microsoft.com/office/drawing/2014/main" id="{8F8FC999-D0D1-8013-022C-79256A93D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20" r="1020"/>
          <a:stretch/>
        </p:blipFill>
        <p:spPr>
          <a:xfrm>
            <a:off x="2661450" y="4119811"/>
            <a:ext cx="874002" cy="874002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1F94F3A-CD90-BD4F-2C96-B580CA719065}"/>
              </a:ext>
            </a:extLst>
          </p:cNvPr>
          <p:cNvSpPr>
            <a:spLocks/>
          </p:cNvSpPr>
          <p:nvPr/>
        </p:nvSpPr>
        <p:spPr bwMode="auto">
          <a:xfrm>
            <a:off x="1031098" y="5115770"/>
            <a:ext cx="4134707" cy="479596"/>
          </a:xfrm>
          <a:custGeom>
            <a:avLst/>
            <a:gdLst>
              <a:gd name="connsiteX0" fmla="*/ 118144 w 5299368"/>
              <a:gd name="connsiteY0" fmla="*/ 0 h 1552892"/>
              <a:gd name="connsiteX1" fmla="*/ 5181224 w 5299368"/>
              <a:gd name="connsiteY1" fmla="*/ 0 h 1552892"/>
              <a:gd name="connsiteX2" fmla="*/ 5299368 w 5299368"/>
              <a:gd name="connsiteY2" fmla="*/ 118144 h 1552892"/>
              <a:gd name="connsiteX3" fmla="*/ 5299368 w 5299368"/>
              <a:gd name="connsiteY3" fmla="*/ 1434748 h 1552892"/>
              <a:gd name="connsiteX4" fmla="*/ 5181224 w 5299368"/>
              <a:gd name="connsiteY4" fmla="*/ 1552892 h 1552892"/>
              <a:gd name="connsiteX5" fmla="*/ 118144 w 5299368"/>
              <a:gd name="connsiteY5" fmla="*/ 1552892 h 1552892"/>
              <a:gd name="connsiteX6" fmla="*/ 0 w 5299368"/>
              <a:gd name="connsiteY6" fmla="*/ 1434748 h 1552892"/>
              <a:gd name="connsiteX7" fmla="*/ 0 w 5299368"/>
              <a:gd name="connsiteY7" fmla="*/ 1082719 h 1552892"/>
              <a:gd name="connsiteX8" fmla="*/ 61493 w 5299368"/>
              <a:gd name="connsiteY8" fmla="*/ 1063630 h 1552892"/>
              <a:gd name="connsiteX9" fmla="*/ 265588 w 5299368"/>
              <a:gd name="connsiteY9" fmla="*/ 755723 h 1552892"/>
              <a:gd name="connsiteX10" fmla="*/ 61493 w 5299368"/>
              <a:gd name="connsiteY10" fmla="*/ 447816 h 1552892"/>
              <a:gd name="connsiteX11" fmla="*/ 0 w 5299368"/>
              <a:gd name="connsiteY11" fmla="*/ 428727 h 1552892"/>
              <a:gd name="connsiteX12" fmla="*/ 0 w 5299368"/>
              <a:gd name="connsiteY12" fmla="*/ 118144 h 1552892"/>
              <a:gd name="connsiteX13" fmla="*/ 118144 w 5299368"/>
              <a:gd name="connsiteY13" fmla="*/ 0 h 1552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99368" h="1552892">
                <a:moveTo>
                  <a:pt x="118144" y="0"/>
                </a:moveTo>
                <a:lnTo>
                  <a:pt x="5181224" y="0"/>
                </a:lnTo>
                <a:cubicBezTo>
                  <a:pt x="5246473" y="0"/>
                  <a:pt x="5299368" y="52895"/>
                  <a:pt x="5299368" y="118144"/>
                </a:cubicBezTo>
                <a:lnTo>
                  <a:pt x="5299368" y="1434748"/>
                </a:lnTo>
                <a:cubicBezTo>
                  <a:pt x="5299368" y="1499997"/>
                  <a:pt x="5246473" y="1552892"/>
                  <a:pt x="5181224" y="1552892"/>
                </a:cubicBezTo>
                <a:lnTo>
                  <a:pt x="118144" y="1552892"/>
                </a:lnTo>
                <a:cubicBezTo>
                  <a:pt x="52895" y="1552892"/>
                  <a:pt x="0" y="1499997"/>
                  <a:pt x="0" y="1434748"/>
                </a:cubicBezTo>
                <a:lnTo>
                  <a:pt x="0" y="1082719"/>
                </a:lnTo>
                <a:lnTo>
                  <a:pt x="61493" y="1063630"/>
                </a:lnTo>
                <a:cubicBezTo>
                  <a:pt x="181431" y="1012901"/>
                  <a:pt x="265588" y="894140"/>
                  <a:pt x="265588" y="755723"/>
                </a:cubicBezTo>
                <a:cubicBezTo>
                  <a:pt x="265588" y="617306"/>
                  <a:pt x="181431" y="498545"/>
                  <a:pt x="61493" y="447816"/>
                </a:cubicBezTo>
                <a:lnTo>
                  <a:pt x="0" y="428727"/>
                </a:lnTo>
                <a:lnTo>
                  <a:pt x="0" y="118144"/>
                </a:lnTo>
                <a:cubicBezTo>
                  <a:pt x="0" y="52895"/>
                  <a:pt x="52895" y="0"/>
                  <a:pt x="118144" y="0"/>
                </a:cubicBezTo>
                <a:close/>
              </a:path>
            </a:pathLst>
          </a:custGeom>
          <a:noFill/>
          <a:ln w="1270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2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Microsoft Purview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2F6322E-8030-C44B-E50F-15118DECD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61293" y="3310297"/>
            <a:ext cx="1211789" cy="0"/>
          </a:xfrm>
          <a:prstGeom prst="line">
            <a:avLst/>
          </a:prstGeom>
          <a:ln w="19050" cap="rnd">
            <a:gradFill flip="none" rotWithShape="1">
              <a:gsLst>
                <a:gs pos="100000">
                  <a:srgbClr val="318581"/>
                </a:gs>
                <a:gs pos="24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37DA49-245F-8FEE-3EAA-361D80E58D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6130867" y="1443018"/>
            <a:ext cx="1672640" cy="426958"/>
          </a:xfrm>
          <a:prstGeom prst="roundRect">
            <a:avLst>
              <a:gd name="adj" fmla="val 32942"/>
            </a:avLst>
          </a:prstGeom>
          <a:gradFill flip="none" rotWithShape="1">
            <a:gsLst>
              <a:gs pos="0">
                <a:srgbClr val="0A6BBA"/>
              </a:gs>
              <a:gs pos="99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0" tIns="0" rIns="0" bIns="45720" rtlCol="0" anchor="ctr" anchorCtr="0">
            <a:noAutofit/>
          </a:bodyPr>
          <a:lstStyle/>
          <a:p>
            <a:pPr marL="0" marR="0" lvl="0" indent="0" algn="ctr" defTabSz="4910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3761">
                      <a:srgbClr val="FFFFFF"/>
                    </a:gs>
                    <a:gs pos="34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Secure</a:t>
            </a:r>
          </a:p>
        </p:txBody>
      </p:sp>
      <p:sp>
        <p:nvSpPr>
          <p:cNvPr id="28" name="!!Rectangle: Rounded Corners 25">
            <a:extLst>
              <a:ext uri="{FF2B5EF4-FFF2-40B4-BE49-F238E27FC236}">
                <a16:creationId xmlns:a16="http://schemas.microsoft.com/office/drawing/2014/main" id="{6710D9BF-AB8D-5E94-C444-E556ED8BAC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8971686" y="1436688"/>
            <a:ext cx="1672640" cy="426958"/>
          </a:xfrm>
          <a:prstGeom prst="roundRect">
            <a:avLst>
              <a:gd name="adj" fmla="val 31047"/>
            </a:avLst>
          </a:prstGeom>
          <a:gradFill flip="none" rotWithShape="1">
            <a:gsLst>
              <a:gs pos="0">
                <a:srgbClr val="F65567"/>
              </a:gs>
              <a:gs pos="10000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0" tIns="0" rIns="0" bIns="45720" rtlCol="0" anchor="ctr" anchorCtr="0">
            <a:noAutofit/>
          </a:bodyPr>
          <a:lstStyle/>
          <a:p>
            <a:pPr marL="0" marR="0" lvl="0" indent="0" algn="ctr" defTabSz="4910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3761">
                      <a:srgbClr val="FFFFFF"/>
                    </a:gs>
                    <a:gs pos="34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Govern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CB28D06-B54F-F2C3-08CF-8B9EBC3CC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61293" y="4712167"/>
            <a:ext cx="1211789" cy="0"/>
          </a:xfrm>
          <a:prstGeom prst="line">
            <a:avLst/>
          </a:prstGeom>
          <a:ln w="19050" cap="rnd">
            <a:gradFill flip="none" rotWithShape="1">
              <a:gsLst>
                <a:gs pos="100000">
                  <a:srgbClr val="318581"/>
                </a:gs>
                <a:gs pos="24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4C791E3-D559-6120-AB72-9B77021D585A}"/>
              </a:ext>
            </a:extLst>
          </p:cNvPr>
          <p:cNvSpPr txBox="1"/>
          <p:nvPr/>
        </p:nvSpPr>
        <p:spPr>
          <a:xfrm>
            <a:off x="5607209" y="2240030"/>
            <a:ext cx="271995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1" indent="0" algn="ctr" defTabSz="630263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2936">
                      <a:srgbClr val="000000"/>
                    </a:gs>
                    <a:gs pos="38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Honors </a:t>
            </a:r>
            <a:br>
              <a:rPr kumimoji="0" lang="uk-UA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2936">
                      <a:srgbClr val="000000"/>
                    </a:gs>
                    <a:gs pos="38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2936">
                      <a:srgbClr val="000000"/>
                    </a:gs>
                    <a:gs pos="38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your existing </a:t>
            </a:r>
            <a:br>
              <a:rPr kumimoji="0" lang="uk-UA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2936">
                      <a:srgbClr val="000000"/>
                    </a:gs>
                    <a:gs pos="38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2936">
                      <a:srgbClr val="000000"/>
                    </a:gs>
                    <a:gs pos="38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permissions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8411D-F798-AF4B-F30D-EEAD69582A94}"/>
              </a:ext>
            </a:extLst>
          </p:cNvPr>
          <p:cNvSpPr txBox="1"/>
          <p:nvPr/>
        </p:nvSpPr>
        <p:spPr>
          <a:xfrm>
            <a:off x="5748242" y="3641899"/>
            <a:ext cx="243789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1" indent="0" algn="ctr" defTabSz="630263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2936">
                      <a:srgbClr val="000000"/>
                    </a:gs>
                    <a:gs pos="38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Protects against </a:t>
            </a:r>
            <a:br>
              <a:rPr kumimoji="0" lang="uk-UA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2936">
                      <a:srgbClr val="000000"/>
                    </a:gs>
                    <a:gs pos="38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2936">
                      <a:srgbClr val="000000"/>
                    </a:gs>
                    <a:gs pos="38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 loss and </a:t>
            </a:r>
            <a:br>
              <a:rPr kumimoji="0" lang="uk-UA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2936">
                      <a:srgbClr val="000000"/>
                    </a:gs>
                    <a:gs pos="38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2936">
                      <a:srgbClr val="000000"/>
                    </a:gs>
                    <a:gs pos="38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insider risk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FDCB27-3590-EA09-DB22-FB34D3AC60AF}"/>
              </a:ext>
            </a:extLst>
          </p:cNvPr>
          <p:cNvSpPr txBox="1"/>
          <p:nvPr/>
        </p:nvSpPr>
        <p:spPr>
          <a:xfrm>
            <a:off x="5781225" y="5043769"/>
            <a:ext cx="2371925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1" indent="0" algn="ctr" defTabSz="630263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2936">
                      <a:srgbClr val="000000"/>
                    </a:gs>
                    <a:gs pos="38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Assess oversharing risks and apply recommended corrections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AA5863-312F-491D-E0AF-A0DA26B48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202112" y="3310297"/>
            <a:ext cx="1211789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rgbClr val="F65567"/>
                </a:gs>
                <a:gs pos="77000">
                  <a:srgbClr val="7656AD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B84D88F-0E36-3A42-8898-CD55A4D58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202112" y="4712167"/>
            <a:ext cx="1211789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rgbClr val="F65567"/>
                </a:gs>
                <a:gs pos="77000">
                  <a:srgbClr val="7656AD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38F87AF-72BD-F41F-8358-F64B40508695}"/>
              </a:ext>
            </a:extLst>
          </p:cNvPr>
          <p:cNvSpPr txBox="1"/>
          <p:nvPr/>
        </p:nvSpPr>
        <p:spPr>
          <a:xfrm>
            <a:off x="8448028" y="2240030"/>
            <a:ext cx="271995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1" indent="0" algn="ctr" defTabSz="630263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2936">
                      <a:srgbClr val="000000"/>
                    </a:gs>
                    <a:gs pos="38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Supports your lifecycle policies and audit requirements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BE4F93-3DBD-4B7F-5F17-B45B306A1758}"/>
              </a:ext>
            </a:extLst>
          </p:cNvPr>
          <p:cNvSpPr txBox="1"/>
          <p:nvPr/>
        </p:nvSpPr>
        <p:spPr>
          <a:xfrm>
            <a:off x="8589061" y="3641899"/>
            <a:ext cx="243789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1" indent="0" algn="ctr" defTabSz="630263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2936">
                      <a:srgbClr val="000000"/>
                    </a:gs>
                    <a:gs pos="38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Detect and investigation non-compliant and unethical usage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3A6CCB-3A7E-DBA7-76A1-051A5BA48230}"/>
              </a:ext>
            </a:extLst>
          </p:cNvPr>
          <p:cNvSpPr txBox="1"/>
          <p:nvPr/>
        </p:nvSpPr>
        <p:spPr>
          <a:xfrm>
            <a:off x="8731975" y="5043769"/>
            <a:ext cx="2152062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1" indent="0" algn="ctr" defTabSz="630263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2936">
                      <a:srgbClr val="000000"/>
                    </a:gs>
                    <a:gs pos="38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Guided assistance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2936">
                      <a:srgbClr val="000000"/>
                    </a:gs>
                    <a:gs pos="38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2936">
                      <a:srgbClr val="000000"/>
                    </a:gs>
                    <a:gs pos="38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 remain compliant with AI regulations</a:t>
            </a:r>
          </a:p>
        </p:txBody>
      </p:sp>
    </p:spTree>
    <p:extLst>
      <p:ext uri="{BB962C8B-B14F-4D97-AF65-F5344CB8AC3E}">
        <p14:creationId xmlns:p14="http://schemas.microsoft.com/office/powerpoint/2010/main" val="106886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PLORISLIBID" val="L3ac74627-b8ed-42ce-ac24-60e62366a185.1.PHnBxw=="/>
  <p:tag name="APLORISLIBHASH" val="1.162_4TMInA00cC9+bKcTXLXaaL586pg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PLORISLIBID" val="Lbcb1a644-d6a0-48ad-b0d5-5614d3b3d57a.1.k4fBKQ=="/>
  <p:tag name="APLORISLIBHASH" val="1.162_JZs885YIUzx0RPXTMLJUG23cQIY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PLORISLIBID" val="Lb9eff33b-ddba-460e-a3fc-2276cb8bbabb.1.ZAFh/Q=="/>
  <p:tag name="APLORISLIBHASH" val="1.162_qr0XD7oEONjk0BibISt4T6Vx9XA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PLORISLIBID" val="L15da7d11-1966-4eb2-aec7-e4a3e637b817.1.Yz/n3A=="/>
  <p:tag name="APLORISLIBHASH" val="1.162_SqLd/i//AOfeP90+MkpNwEU5AG4="/>
</p:tagLst>
</file>

<file path=ppt/theme/theme1.xml><?xml version="1.0" encoding="utf-8"?>
<a:theme xmlns:a="http://schemas.openxmlformats.org/drawingml/2006/main" name="Microsoft AI Tour 16:9 Template Light">
  <a:themeElements>
    <a:clrScheme name="Custom 44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49C5B1"/>
      </a:accent2>
      <a:accent3>
        <a:srgbClr val="2A446F"/>
      </a:accent3>
      <a:accent4>
        <a:srgbClr val="BF9474"/>
      </a:accent4>
      <a:accent5>
        <a:srgbClr val="8661C5"/>
      </a:accent5>
      <a:accent6>
        <a:srgbClr val="B1B3B3"/>
      </a:accent6>
      <a:hlink>
        <a:srgbClr val="0078D4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 FY26 16-9 Event-template" id="{B04098C2-4377-4F06-A17B-ABFA1D50ED8F}" vid="{93233DFB-BA84-4E8D-8471-0AEE5305415F}"/>
    </a:ext>
  </a:extLst>
</a:theme>
</file>

<file path=ppt/theme/theme2.xml><?xml version="1.0" encoding="utf-8"?>
<a:theme xmlns:a="http://schemas.openxmlformats.org/drawingml/2006/main" name="Microsoft AI Tour 16:9 Template Dark">
  <a:themeElements>
    <a:clrScheme name="Custom 43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8DC8E8"/>
      </a:accent1>
      <a:accent2>
        <a:srgbClr val="49C5B1"/>
      </a:accent2>
      <a:accent3>
        <a:srgbClr val="0078D4"/>
      </a:accent3>
      <a:accent4>
        <a:srgbClr val="E1D3C7"/>
      </a:accent4>
      <a:accent5>
        <a:srgbClr val="C5B4E3"/>
      </a:accent5>
      <a:accent6>
        <a:srgbClr val="D9D9D6"/>
      </a:accent6>
      <a:hlink>
        <a:srgbClr val="8DC8E8"/>
      </a:hlink>
      <a:folHlink>
        <a:srgbClr val="C5B4E3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 FY26 16-9 Event-template" id="{B04098C2-4377-4F06-A17B-ABFA1D50ED8F}" vid="{70AE6554-CA64-41F9-AECE-EB9E248EC4AA}"/>
    </a:ext>
  </a:extLst>
</a:theme>
</file>

<file path=ppt/theme/theme3.xml><?xml version="1.0" encoding="utf-8"?>
<a:theme xmlns:a="http://schemas.openxmlformats.org/drawingml/2006/main" name="2_Microsoft AI Tour 16:9 Template Light">
  <a:themeElements>
    <a:clrScheme name="Custom 44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49C5B1"/>
      </a:accent2>
      <a:accent3>
        <a:srgbClr val="2A446F"/>
      </a:accent3>
      <a:accent4>
        <a:srgbClr val="BF9474"/>
      </a:accent4>
      <a:accent5>
        <a:srgbClr val="8661C5"/>
      </a:accent5>
      <a:accent6>
        <a:srgbClr val="B1B3B3"/>
      </a:accent6>
      <a:hlink>
        <a:srgbClr val="0078D4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3" id="{CFBA350E-1650-954B-AD49-353BED8569E3}" vid="{A861BEEE-4CF7-B440-8FA0-5FAEDEAE1BA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E71A6B924FC94981CCAD1A585590D8" ma:contentTypeVersion="27" ma:contentTypeDescription="Create a new document." ma:contentTypeScope="" ma:versionID="566528f2922ad54e26a908d2133454c1">
  <xsd:schema xmlns:xsd="http://www.w3.org/2001/XMLSchema" xmlns:xs="http://www.w3.org/2001/XMLSchema" xmlns:p="http://schemas.microsoft.com/office/2006/metadata/properties" xmlns:ns1="http://schemas.microsoft.com/sharepoint/v3" xmlns:ns2="804751ba-60e0-4191-9865-d7e5284c1d69" xmlns:ns3="913b567d-4c83-4181-a45c-f04ce7e1b72e" xmlns:ns4="230e9df3-be65-4c73-a93b-d1236ebd677e" targetNamespace="http://schemas.microsoft.com/office/2006/metadata/properties" ma:root="true" ma:fieldsID="6c91453d1ce2972ce38a1123b4b20cb5" ns1:_="" ns2:_="" ns3:_="" ns4:_="">
    <xsd:import namespace="http://schemas.microsoft.com/sharepoint/v3"/>
    <xsd:import namespace="804751ba-60e0-4191-9865-d7e5284c1d69"/>
    <xsd:import namespace="913b567d-4c83-4181-a45c-f04ce7e1b72e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Number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Time" minOccurs="0"/>
                <xsd:element ref="ns2:MediaServiceSearchProperties" minOccurs="0"/>
                <xsd:element ref="ns2:MediaServiceObjectDetectorVersions" minOccurs="0"/>
                <xsd:element ref="ns2:TranslatedLang" minOccurs="0"/>
                <xsd:element ref="ns2:content" minOccurs="0"/>
                <xsd:element ref="ns2:MediaServiceDoc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4751ba-60e0-4191-9865-d7e5284c1d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hidden="true" ma:internalName="MediaServiceKeyPoints" ma:readOnly="true">
      <xsd:simpleType>
        <xsd:restriction base="dms:Note"/>
      </xsd:simpleType>
    </xsd:element>
    <xsd:element name="MediaServiceOCR" ma:index="17" nillable="true" ma:displayName="Extracted Text" ma:hidden="true" ma:internalName="MediaServiceOCR" ma:readOnly="true">
      <xsd:simpleType>
        <xsd:restriction base="dms:Note"/>
      </xsd:simpleType>
    </xsd:element>
    <xsd:element name="MediaServiceLocation" ma:index="18" nillable="true" ma:displayName="Location" ma:hidden="true" ma:internalName="MediaServiceLocation" ma:readOnly="true">
      <xsd:simpleType>
        <xsd:restriction base="dms:Text"/>
      </xsd:simpleType>
    </xsd:element>
    <xsd:element name="Number" ma:index="21" nillable="true" ma:displayName="Number" ma:format="Dropdown" ma:internalName="Number" ma:percentage="FALSE">
      <xsd:simpleType>
        <xsd:restriction base="dms:Number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Time" ma:index="26" nillable="true" ma:displayName="Time" ma:format="DateTime" ma:internalName="Time">
      <xsd:simpleType>
        <xsd:restriction base="dms:DateTime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TranslatedLang" ma:index="29" nillable="true" ma:displayName="Translated Language" ma:hidden="true" ma:internalName="TranslatedLang" ma:readOnly="true">
      <xsd:simpleType>
        <xsd:restriction base="dms:Text"/>
      </xsd:simpleType>
    </xsd:element>
    <xsd:element name="content" ma:index="30" nillable="true" ma:displayName="content" ma:format="Dropdown" ma:internalName="content">
      <xsd:simpleType>
        <xsd:restriction base="dms:Choice">
          <xsd:enumeration value="Visual Studio"/>
          <xsd:enumeration value="VS Code"/>
          <xsd:enumeration value="GitHub Copilot"/>
          <xsd:enumeration value="Dev Box"/>
          <xsd:enumeration value="Choice 5"/>
        </xsd:restriction>
      </xsd:simpleType>
    </xsd:element>
    <xsd:element name="MediaServiceDocTags" ma:index="31" nillable="true" ma:displayName="MediaServiceDocTags" ma:hidden="true" ma:internalName="MediaServiceDocTags" ma:readOnly="true">
      <xsd:simpleType>
        <xsd:restriction base="dms:Note"/>
      </xsd:simpleType>
    </xsd:element>
    <xsd:element name="MediaServiceBillingMetadata" ma:index="32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3b567d-4c83-4181-a45c-f04ce7e1b72e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ae7d3c4e-66c4-4603-a26b-8d6b1e039262}" ma:internalName="TaxCatchAll" ma:showField="CatchAllData" ma:web="913b567d-4c83-4181-a45c-f04ce7e1b7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lcf76f155ced4ddcb4097134ff3c332f xmlns="804751ba-60e0-4191-9865-d7e5284c1d69">
      <Terms xmlns="http://schemas.microsoft.com/office/infopath/2007/PartnerControls"/>
    </lcf76f155ced4ddcb4097134ff3c332f>
    <MediaServiceKeyPoints xmlns="804751ba-60e0-4191-9865-d7e5284c1d69" xsi:nil="true"/>
    <Number xmlns="804751ba-60e0-4191-9865-d7e5284c1d69" xsi:nil="true"/>
    <Time xmlns="804751ba-60e0-4191-9865-d7e5284c1d69" xsi:nil="true"/>
    <content xmlns="804751ba-60e0-4191-9865-d7e5284c1d69" xsi:nil="true"/>
  </documentManagement>
</p:properties>
</file>

<file path=customXml/itemProps1.xml><?xml version="1.0" encoding="utf-8"?>
<ds:datastoreItem xmlns:ds="http://schemas.openxmlformats.org/officeDocument/2006/customXml" ds:itemID="{2DC6349A-47A9-4369-B61D-80BB33F541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04751ba-60e0-4191-9865-d7e5284c1d69"/>
    <ds:schemaRef ds:uri="913b567d-4c83-4181-a45c-f04ce7e1b72e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2006/documentManagement/types"/>
    <ds:schemaRef ds:uri="804751ba-60e0-4191-9865-d7e5284c1d69"/>
    <ds:schemaRef ds:uri="http://purl.org/dc/elements/1.1/"/>
    <ds:schemaRef ds:uri="http://purl.org/dc/dcmitype/"/>
    <ds:schemaRef ds:uri="913b567d-4c83-4181-a45c-f04ce7e1b72e"/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230e9df3-be65-4c73-a93b-d1236ebd677e"/>
    <ds:schemaRef ds:uri="http://www.w3.org/XML/1998/namespace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3147</Words>
  <Application>Microsoft Macintosh PowerPoint</Application>
  <PresentationFormat>Widescreen</PresentationFormat>
  <Paragraphs>441</Paragraphs>
  <Slides>48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61" baseType="lpstr">
      <vt:lpstr>Yu Mincho</vt:lpstr>
      <vt:lpstr>Aptos</vt:lpstr>
      <vt:lpstr>Arial</vt:lpstr>
      <vt:lpstr>Consolas</vt:lpstr>
      <vt:lpstr>Segoe Sans Display Semibold</vt:lpstr>
      <vt:lpstr>Segoe Sans Text Semibold</vt:lpstr>
      <vt:lpstr>Segoe UI</vt:lpstr>
      <vt:lpstr>Segoe UI Semibold</vt:lpstr>
      <vt:lpstr>Symbol</vt:lpstr>
      <vt:lpstr>Wingdings</vt:lpstr>
      <vt:lpstr>Microsoft AI Tour 16:9 Template Light</vt:lpstr>
      <vt:lpstr>Microsoft AI Tour 16:9 Template Dark</vt:lpstr>
      <vt:lpstr>2_Microsoft AI Tour 16:9 Template Light</vt:lpstr>
      <vt:lpstr>Microsoft AI Tour</vt:lpstr>
      <vt:lpstr>Copilot Ready: Security, Data, and Security</vt:lpstr>
      <vt:lpstr>Agenda</vt:lpstr>
      <vt:lpstr>Secure and govern Microsoft 365 Copilot + Agents</vt:lpstr>
      <vt:lpstr>Microsoft 365 Copilot is built on trust</vt:lpstr>
      <vt:lpstr>Copilot Control System</vt:lpstr>
      <vt:lpstr>Top security and governance concerns about generative AI  </vt:lpstr>
      <vt:lpstr>How Copilot gets access to content</vt:lpstr>
      <vt:lpstr>A complete solution for enterprise-ready AI</vt:lpstr>
      <vt:lpstr>Discover Oversharing</vt:lpstr>
      <vt:lpstr>Tools to secure and govern your Copilot use</vt:lpstr>
      <vt:lpstr>Prepare data for Copilot + Agents by ensuring correct access to files</vt:lpstr>
      <vt:lpstr>Remediate excessive permissions  and apply oversharing protections</vt:lpstr>
      <vt:lpstr>Identify and mitigate risks related to AI usage</vt:lpstr>
      <vt:lpstr>Sensitivity  labels span  your entire  data estate</vt:lpstr>
      <vt:lpstr>Copilot conversation inherits the sensitivity label  of referenced files</vt:lpstr>
      <vt:lpstr>Copilot generated content inherits  the sensitivity label  of referenced files</vt:lpstr>
      <vt:lpstr>Sensitivity  labels are visible  in Copilot chat</vt:lpstr>
      <vt:lpstr>Default sensitivity labels</vt:lpstr>
      <vt:lpstr>Lab</vt:lpstr>
      <vt:lpstr>Secure Copilot agents</vt:lpstr>
      <vt:lpstr>Tools to secure and govern your Copilot use</vt:lpstr>
      <vt:lpstr>Protect against data loss and insider risks</vt:lpstr>
      <vt:lpstr>Microsoft Purview</vt:lpstr>
      <vt:lpstr>Microsoft Purview </vt:lpstr>
      <vt:lpstr>Copilot agent conversation inherits  the sensitivity label of referenced data</vt:lpstr>
      <vt:lpstr>Secure agents in Microsoft 365 with Microsoft Purview</vt:lpstr>
      <vt:lpstr>Secure grounding data</vt:lpstr>
      <vt:lpstr>Prevent Copilot from using sensitive content</vt:lpstr>
      <vt:lpstr>Prevent Copilot from processing content</vt:lpstr>
      <vt:lpstr>Lab 1</vt:lpstr>
      <vt:lpstr>Secure Interaction Data</vt:lpstr>
      <vt:lpstr>Risky AI usage</vt:lpstr>
      <vt:lpstr>Adaptive protection </vt:lpstr>
      <vt:lpstr>Restrict access for high-risk users</vt:lpstr>
      <vt:lpstr>Lab 2</vt:lpstr>
      <vt:lpstr>Governance Planning</vt:lpstr>
      <vt:lpstr>Tools to secure and govern your Copilot use</vt:lpstr>
      <vt:lpstr>Govern AI use to meet regulations &amp; policies</vt:lpstr>
      <vt:lpstr>Audit interactions, enforce lifecycle policies and legal holds </vt:lpstr>
      <vt:lpstr>Investigate for compliance and ethical violations</vt:lpstr>
      <vt:lpstr>Microsoft Purview Audit detailed log information</vt:lpstr>
      <vt:lpstr>Microsoft Purview Data Lifecycle Management retains and/or deletes Copilot and Agent interactions </vt:lpstr>
      <vt:lpstr>Microsoft Purview Communication Compliance detects non-compliant content in Copilot and Agent interactions </vt:lpstr>
      <vt:lpstr>Microsoft Purview Compliance Manager provides recommended actions for an EU AI Act assessment</vt:lpstr>
      <vt:lpstr>Lab 3</vt:lpstr>
      <vt:lpstr>AI Security Assessment</vt:lpstr>
      <vt:lpstr>Secure and govern M365 Copilot + Agents with confidence 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Copilot Ready: Security, Data, and Security</dc:title>
  <dc:subject>Microsoft AI Tour FY26</dc:subject>
  <dc:creator>Paulette Lee (SUBERT GROUP INC)</dc:creator>
  <cp:keywords>Microsoft AI Tour</cp:keywords>
  <dc:description/>
  <cp:lastModifiedBy>praveen yellamaraju</cp:lastModifiedBy>
  <cp:revision>55</cp:revision>
  <cp:lastPrinted>2023-02-15T20:48:24Z</cp:lastPrinted>
  <dcterms:created xsi:type="dcterms:W3CDTF">2025-07-07T16:41:00Z</dcterms:created>
  <dcterms:modified xsi:type="dcterms:W3CDTF">2025-11-07T12:31:38Z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0x0101002FE71A6B924FC94981CCAD1A585590D8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Metadata">
    <vt:lpwstr/>
  </property>
  <property fmtid="{D5CDD505-2E9C-101B-9397-08002B2CF9AE}" pid="19" name="MediaServiceImageTags">
    <vt:lpwstr/>
  </property>
</Properties>
</file>